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13F9C-B559-49E9-B4E7-59CFFD8A7FD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69276-51F7-470F-80E2-FBDF403406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4476-0C19-4AC0-9649-2B67084F4E28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22976-A154-4E38-AF0D-4141D307A74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8E4A8-DC77-4C4D-88FE-EE9CB97EC7A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EBB28-1D5D-4F1C-8839-0FF9095D582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CB096-D162-4FBB-BF28-DABE8A0D357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22976-A154-4E38-AF0D-4141D307A74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E0AE-383D-4BA4-82BF-5F72F26F447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39221-570C-4BF4-89F2-8686FCAE247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5424-5D95-4DDB-B331-FFA2A167C0E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13FFB-54CE-4B52-A20B-63B5733B4CD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3D5E1-9BD4-4831-B8A4-29142E3A132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39129-19AF-436C-BC35-8727BD692D5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7C5E5-B27C-4094-B6DA-97B2D3D9AF8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27CC84-DB22-4543-BABD-7E1F1E8FE7C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A38.TIF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3478;&#24237;1.TIF" TargetMode="External"/><Relationship Id="rId3" Type="http://schemas.openxmlformats.org/officeDocument/2006/relationships/oleObject" Target="../embeddings/oleObject5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3478;&#24237;2.TIF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34516" y="1916832"/>
            <a:ext cx="856932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 dirty="0">
                <a:solidFill>
                  <a:srgbClr val="C00000"/>
                </a:solidFill>
                <a:latin typeface="Verdana" panose="020B0604030504040204" pitchFamily="34" charset="0"/>
              </a:rPr>
              <a:t>Unit 2</a:t>
            </a:r>
            <a:r>
              <a:rPr lang="zh-CN" altLang="en-US" sz="4800" b="1" dirty="0">
                <a:solidFill>
                  <a:srgbClr val="C00000"/>
                </a:solidFill>
                <a:latin typeface="Verdana" panose="020B0604030504040204" pitchFamily="34" charset="0"/>
                <a:ea typeface="方正美黑简体" pitchFamily="65" charset="-122"/>
                <a:cs typeface="Verdana" panose="020B0604030504040204" pitchFamily="34" charset="0"/>
              </a:rPr>
              <a:t> </a:t>
            </a:r>
            <a:r>
              <a:rPr lang="en-US" altLang="zh-CN" sz="4800" b="1" dirty="0">
                <a:solidFill>
                  <a:srgbClr val="C00000"/>
                </a:solidFill>
                <a:latin typeface="Verdana" panose="020B0604030504040204" pitchFamily="34" charset="0"/>
              </a:rPr>
              <a:t>This is my sister.</a:t>
            </a:r>
          </a:p>
        </p:txBody>
      </p:sp>
      <p:sp>
        <p:nvSpPr>
          <p:cNvPr id="3" name="矩形 2"/>
          <p:cNvSpPr/>
          <p:nvPr/>
        </p:nvSpPr>
        <p:spPr>
          <a:xfrm>
            <a:off x="2679512" y="501317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1227138"/>
            <a:ext cx="8229600" cy="529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本单元话题是介绍家人和亲属。我们在学习时</a:t>
            </a:r>
            <a:r>
              <a:rPr lang="zh-CN" altLang="en-US" sz="19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可以通过使用自己的家庭照片或生活照</a:t>
            </a:r>
            <a:r>
              <a:rPr lang="zh-CN" altLang="en-US" sz="19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能够灵活介绍自己的家人。</a:t>
            </a:r>
            <a:endParaRPr lang="zh-CN" altLang="en-US" sz="19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教材中出现的相关句型：</a:t>
            </a:r>
            <a:endParaRPr lang="zh-CN" altLang="en-US" sz="19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00" dirty="0">
                <a:solidFill>
                  <a:srgbClr val="000000"/>
                </a:solidFill>
                <a:latin typeface="宋体" panose="02010600030101010101" pitchFamily="2" charset="-122"/>
              </a:rPr>
              <a:t>①</a:t>
            </a:r>
            <a:r>
              <a:rPr lang="en-US" altLang="zh-CN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This/That is</a:t>
            </a:r>
            <a:r>
              <a:rPr lang="en-US" altLang="zh-CN" sz="19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这</a:t>
            </a:r>
            <a:r>
              <a:rPr lang="en-US" altLang="zh-CN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那是</a:t>
            </a:r>
            <a:r>
              <a:rPr lang="en-US" altLang="zh-CN" sz="19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endParaRPr lang="en-US" altLang="zh-CN" sz="19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These/Those are</a:t>
            </a:r>
            <a:r>
              <a:rPr lang="en-US" altLang="zh-CN" sz="19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这些</a:t>
            </a:r>
            <a:r>
              <a:rPr lang="en-US" altLang="zh-CN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那些是</a:t>
            </a:r>
            <a:r>
              <a:rPr lang="en-US" altLang="zh-CN" sz="19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900" dirty="0">
                <a:solidFill>
                  <a:srgbClr val="000000"/>
                </a:solidFill>
                <a:latin typeface="宋体" panose="02010600030101010101" pitchFamily="2" charset="-122"/>
              </a:rPr>
              <a:t>②</a:t>
            </a:r>
            <a:r>
              <a:rPr lang="en-US" altLang="zh-CN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He/She is</a:t>
            </a:r>
            <a:r>
              <a:rPr lang="en-US" altLang="zh-CN" sz="19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他</a:t>
            </a:r>
            <a:r>
              <a:rPr lang="en-US" altLang="zh-CN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她是</a:t>
            </a:r>
            <a:r>
              <a:rPr lang="en-US" altLang="zh-CN" sz="19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endParaRPr lang="en-US" altLang="zh-CN" sz="19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</a:t>
            </a:r>
            <a:r>
              <a:rPr lang="en-US" altLang="zh-CN" sz="19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他们是</a:t>
            </a:r>
            <a:r>
              <a:rPr lang="en-US" altLang="zh-CN" sz="19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900" dirty="0">
                <a:solidFill>
                  <a:srgbClr val="000000"/>
                </a:solidFill>
                <a:latin typeface="宋体" panose="02010600030101010101" pitchFamily="2" charset="-122"/>
              </a:rPr>
              <a:t>③</a:t>
            </a:r>
            <a:r>
              <a:rPr lang="en-US" altLang="zh-CN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Here is a photo of my family.</a:t>
            </a: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这是我的一张全家褔照片。</a:t>
            </a:r>
            <a:endParaRPr lang="zh-CN" altLang="en-US" sz="19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900" dirty="0">
                <a:solidFill>
                  <a:srgbClr val="000000"/>
                </a:solidFill>
                <a:latin typeface="宋体" panose="02010600030101010101" pitchFamily="2" charset="-122"/>
              </a:rPr>
              <a:t>④</a:t>
            </a:r>
            <a:r>
              <a:rPr lang="en-US" altLang="zh-CN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Who's she/he</a:t>
            </a: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？她</a:t>
            </a:r>
            <a:r>
              <a:rPr lang="en-US" altLang="zh-CN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他是谁？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9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She/He</a:t>
            </a:r>
            <a:r>
              <a:rPr lang="en-US" altLang="zh-CN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 is my</a:t>
            </a:r>
            <a:r>
              <a:rPr lang="en-US" altLang="zh-CN" sz="19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她</a:t>
            </a:r>
            <a:r>
              <a:rPr lang="en-US" altLang="zh-CN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他是我的</a:t>
            </a:r>
            <a:r>
              <a:rPr lang="en-US" altLang="zh-CN" sz="19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900" dirty="0">
                <a:solidFill>
                  <a:srgbClr val="000000"/>
                </a:solidFill>
                <a:latin typeface="宋体" panose="02010600030101010101" pitchFamily="2" charset="-122"/>
              </a:rPr>
              <a:t>⑤</a:t>
            </a:r>
            <a:r>
              <a:rPr lang="en-US" altLang="zh-CN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Who are they</a:t>
            </a: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？他们是谁？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They're</a:t>
            </a:r>
            <a:r>
              <a:rPr lang="en-US" altLang="zh-CN" sz="19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他们是</a:t>
            </a:r>
            <a:r>
              <a:rPr lang="en-US" altLang="zh-CN" sz="19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</a:p>
        </p:txBody>
      </p:sp>
      <p:pic>
        <p:nvPicPr>
          <p:cNvPr id="3075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1828800"/>
            <a:ext cx="82296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介绍自己的家庭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包括对家庭成员的介绍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此类书面表达侧重于对人物的介绍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可以结合以前所学的内容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适当地增添信息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使文章更加生动。要注意写好开头和结尾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这样文章就会更完美。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85800" y="533400"/>
          <a:ext cx="222726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3" imgW="2263140" imgH="788670" progId="Word.Document.8">
                  <p:embed/>
                </p:oleObj>
              </mc:Choice>
              <mc:Fallback>
                <p:oleObj name="文档" r:id="rId3" imgW="2263140" imgH="78867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33400"/>
                        <a:ext cx="222726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09600" y="1447800"/>
            <a:ext cx="82296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假如你是李婷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下面是你的两张全家福照片。请你把这些照片寄给你的朋友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并写一封信向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Mike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介绍你的全家。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要求：不少于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词。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85800" y="457200"/>
          <a:ext cx="18907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文档" r:id="rId4" imgW="1922780" imgH="788670" progId="Word.Document.8">
                  <p:embed/>
                </p:oleObj>
              </mc:Choice>
              <mc:Fallback>
                <p:oleObj name="文档" r:id="rId4" imgW="1922780" imgH="788670" progId="Word.Documen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"/>
                        <a:ext cx="189071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62000" y="381000"/>
          <a:ext cx="13239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档" r:id="rId3" imgW="1348740" imgH="788670" progId="Word.Document.8">
                  <p:embed/>
                </p:oleObj>
              </mc:Choice>
              <mc:Fallback>
                <p:oleObj name="文档" r:id="rId3" imgW="1348740" imgH="788670" progId="Word.Document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1323975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1447800"/>
            <a:ext cx="822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这是一篇介绍家人的作文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时态为一般现在时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根据题目提示可考虑采用下面的模板。</a:t>
            </a:r>
          </a:p>
        </p:txBody>
      </p:sp>
      <p:pic>
        <p:nvPicPr>
          <p:cNvPr id="6148" name="Picture 4" descr="C:\Users\Administrator\Desktop\七上英语（人教）练闯考教师用书２０１５（武汉）\A38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124200"/>
            <a:ext cx="5791200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85800" y="457200"/>
          <a:ext cx="18907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文档" r:id="rId3" imgW="1922780" imgH="788670" progId="Word.Document.8">
                  <p:embed/>
                </p:oleObj>
              </mc:Choice>
              <mc:Fallback>
                <p:oleObj name="文档" r:id="rId3" imgW="1922780" imgH="788670" progId="Word.Document.8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"/>
                        <a:ext cx="189071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59" name="Group 3"/>
          <p:cNvGraphicFramePr>
            <a:graphicFrameLocks noGrp="1"/>
          </p:cNvGraphicFramePr>
          <p:nvPr/>
        </p:nvGraphicFramePr>
        <p:xfrm>
          <a:off x="914400" y="1524000"/>
          <a:ext cx="7620000" cy="4648200"/>
        </p:xfrm>
        <a:graphic>
          <a:graphicData uri="http://schemas.openxmlformats.org/drawingml/2006/table">
            <a:tbl>
              <a:tblPr/>
              <a:tblGrid>
                <a:gridCol w="3811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范文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点评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Dear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Mike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gLiU_HKSCS" pitchFamily="18" charset="-120"/>
                          <a:ea typeface="MingLiU_HKSCS" pitchFamily="18" charset="-120"/>
                          <a:cs typeface="Times New Roman" panose="02020603050405020304" pitchFamily="18" charset="0"/>
                        </a:rPr>
                        <a:t>，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Here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nice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photos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first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photo, 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these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altLang="zh-CN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①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girl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me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boy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brother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next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photo, you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see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old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people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en-US" altLang="zh-CN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Who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kumimoji="0" lang="zh-CN" alt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？</a:t>
                      </a:r>
                      <a:r>
                        <a:rPr kumimoji="0" lang="zh-CN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②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'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grandparents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father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'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parents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en-US" altLang="zh-CN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like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family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altLang="zh-CN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③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friend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gLiU_HKSCS" pitchFamily="18" charset="-120"/>
                          <a:ea typeface="MingLiU_HKSCS" pitchFamily="18" charset="-120"/>
                        </a:rPr>
                        <a:t>，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Ting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　　该短文灵活地运用了描写人物的句型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MingLiU_HKSCS" pitchFamily="18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避免出现重复的句子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MingLiU_HKSCS" pitchFamily="18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使文章流畅、生动。具体优点：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楷体_GB2312" pitchFamily="49" charset="-122"/>
                        </a:rPr>
                        <a:t>①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正确使用介绍人物句型：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This is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； 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These are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。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楷体_GB2312" pitchFamily="49" charset="-122"/>
                        </a:rPr>
                        <a:t>②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灵活、合理地使用了过渡性句子：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Who are they? 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使文章增添亮点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MingLiU_HKSCS" pitchFamily="18" charset="-120"/>
                        </a:rPr>
                        <a:t>，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连贯更紧凑。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楷体_GB2312" pitchFamily="49" charset="-122"/>
                        </a:rPr>
                        <a:t>③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发挥得当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MingLiU_HKSCS" pitchFamily="18" charset="-120"/>
                        </a:rPr>
                        <a:t>，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尤其最后一句 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I like my family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。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1295400"/>
            <a:ext cx="8001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假如你是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下面是你的两张家庭照。请根据图片提示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写一篇英语短文向你的朋友介绍你的家庭。要求：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词左右。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762000" y="457200"/>
          <a:ext cx="178593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文档" r:id="rId3" imgW="1816735" imgH="788670" progId="Word.Document.8">
                  <p:embed/>
                </p:oleObj>
              </mc:Choice>
              <mc:Fallback>
                <p:oleObj name="文档" r:id="rId3" imgW="1816735" imgH="788670" progId="Word.Document.8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"/>
                        <a:ext cx="1785938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6" name="Picture 4" descr="C:\Users\Administrator\Desktop\七上英语（人教）练闯考教师用书２０１５（武汉）\家庭2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717171"/>
              </a:clrFrom>
              <a:clrTo>
                <a:srgbClr val="71717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2384376"/>
            <a:ext cx="182880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C:\Users\Administrator\Desktop\七上英语（人教）练闯考教师用书２０１５（武汉）\家庭1.TIF"/>
          <p:cNvPicPr>
            <a:picLocks noChangeAspect="1" noChangeArrowheads="1"/>
          </p:cNvPicPr>
          <p:nvPr/>
        </p:nvPicPr>
        <p:blipFill>
          <a:blip r:embed="rId7" r:link="rId8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420888"/>
            <a:ext cx="24384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60698" y="4113163"/>
            <a:ext cx="8001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zh-CN" altLang="en-US" sz="20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 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Tony.Here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t</a:t>
            </a:r>
            <a:r>
              <a:rPr lang="en-US" altLang="zh-CN" sz="2000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nice photos of my 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family.My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grandparents and parents are in the first 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photo.This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my 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dog.His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name is 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Coco.That's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sister</a:t>
            </a:r>
            <a:r>
              <a:rPr lang="zh-CN" altLang="en-US" sz="20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Cindy.In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the next photo these are my uncle and aunt</a:t>
            </a:r>
            <a:r>
              <a:rPr lang="zh-CN" altLang="en-US" sz="20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Jack and 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Mary.Those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are my grandmother and my little 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cousin.She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is in PEP Primary 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School.I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like my family.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全屏显示(4:3)</PresentationFormat>
  <Paragraphs>30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MingLiU_HKSCS</vt:lpstr>
      <vt:lpstr>方正美黑简体</vt:lpstr>
      <vt:lpstr>黑体</vt:lpstr>
      <vt:lpstr>楷体_GB2312</vt:lpstr>
      <vt:lpstr>宋体</vt:lpstr>
      <vt:lpstr>微软雅黑</vt:lpstr>
      <vt:lpstr>Arial</vt:lpstr>
      <vt:lpstr>Book Antiqua</vt:lpstr>
      <vt:lpstr>Calibri</vt:lpstr>
      <vt:lpstr>Times New Roman</vt:lpstr>
      <vt:lpstr>Verdana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2017-10-10T07:49:00Z</dcterms:created>
  <dcterms:modified xsi:type="dcterms:W3CDTF">2023-01-17T02:23:16Z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B0BF851B6AB7457485B216404A843A28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