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4" r:id="rId2"/>
    <p:sldId id="278" r:id="rId3"/>
    <p:sldId id="280" r:id="rId4"/>
    <p:sldId id="281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2" r:id="rId20"/>
    <p:sldId id="274" r:id="rId21"/>
    <p:sldId id="275" r:id="rId2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页眉占位符 2457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1200" dirty="0"/>
          </a:p>
        </p:txBody>
      </p:sp>
      <p:sp>
        <p:nvSpPr>
          <p:cNvPr id="24579" name="日期占位符 2457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dirty="0"/>
          </a:p>
        </p:txBody>
      </p:sp>
      <p:sp>
        <p:nvSpPr>
          <p:cNvPr id="24580" name="幻灯片图像占位符 2457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581" name="文本占位符 2458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4582" name="页脚占位符 2458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altLang="en-US" sz="1200" dirty="0"/>
          </a:p>
        </p:txBody>
      </p:sp>
      <p:sp>
        <p:nvSpPr>
          <p:cNvPr id="24583" name="灯片编号占位符 2458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smtClean="0"/>
              <a:t>3</a:t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</p:spPr>
      </p:sp>
      <p:sp>
        <p:nvSpPr>
          <p:cNvPr id="25603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dirty="0"/>
          </a:p>
        </p:txBody>
      </p:sp>
      <p:sp>
        <p:nvSpPr>
          <p:cNvPr id="25604" name="灯片编号占位符 3"/>
          <p:cNvSpPr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buNone/>
            </a:pPr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  <a:t>18</a:t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dirty="0"/>
              <a:t>18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4873466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12" name="组合 11"/>
          <p:cNvGrpSpPr/>
          <p:nvPr userDrawn="1"/>
        </p:nvGrpSpPr>
        <p:grpSpPr>
          <a:xfrm flipV="1">
            <a:off x="5539741" y="422452"/>
            <a:ext cx="1467803" cy="57150"/>
            <a:chOff x="11867" y="1528"/>
            <a:chExt cx="3966" cy="120"/>
          </a:xfrm>
        </p:grpSpPr>
        <p:cxnSp>
          <p:nvCxnSpPr>
            <p:cNvPr id="13" name="直接连接符 12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3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5" name="矩形 14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矩形 16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8" name="矩形 17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9" name="矩形 18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0" name="矩形 19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1" name="矩形 20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2" name="组合 21"/>
          <p:cNvGrpSpPr/>
          <p:nvPr userDrawn="1"/>
        </p:nvGrpSpPr>
        <p:grpSpPr>
          <a:xfrm flipV="1">
            <a:off x="1888332" y="422452"/>
            <a:ext cx="1467803" cy="57150"/>
            <a:chOff x="11867" y="1528"/>
            <a:chExt cx="3966" cy="120"/>
          </a:xfrm>
        </p:grpSpPr>
        <p:cxnSp>
          <p:nvCxnSpPr>
            <p:cNvPr id="23" name="直接连接符 22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5" name="矩形 24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6" name="矩形 25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" name="矩形 26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8" name="矩形 27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9" name="矩形 28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0" name="矩形 29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31" name="矩形 30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4317" y="9027"/>
            <a:ext cx="8771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5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新课导入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7" y="9027"/>
            <a:ext cx="8771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5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502574" y="20692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7" y="9027"/>
            <a:ext cx="8771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50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</a:t>
            </a:r>
            <a:r>
              <a:rPr lang="zh-CN" altLang="en-US" sz="135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堂训练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50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7841456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4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emf"/><Relationship Id="rId9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microsoft.com/office/2007/relationships/hdphoto" Target="../media/hdphoto2.wdp"/><Relationship Id="rId4" Type="http://schemas.openxmlformats.org/officeDocument/2006/relationships/image" Target="../media/image11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7"/>
          <p:cNvSpPr txBox="1"/>
          <p:nvPr/>
        </p:nvSpPr>
        <p:spPr>
          <a:xfrm>
            <a:off x="3457015" y="243767"/>
            <a:ext cx="215836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>
                <a:ln>
                  <a:noFill/>
                </a:ln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第 三 章   圆</a:t>
            </a:r>
          </a:p>
        </p:txBody>
      </p:sp>
      <p:sp>
        <p:nvSpPr>
          <p:cNvPr id="3" name="Rectangle 5"/>
          <p:cNvSpPr/>
          <p:nvPr/>
        </p:nvSpPr>
        <p:spPr>
          <a:xfrm>
            <a:off x="0" y="1733550"/>
            <a:ext cx="9144000" cy="707886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3.8  </a:t>
            </a:r>
            <a:r>
              <a:rPr lang="zh-CN" altLang="en-US" sz="40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圆内接</a:t>
            </a:r>
            <a:r>
              <a:rPr lang="zh-CN" altLang="en-US" sz="40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正多边</a:t>
            </a:r>
            <a:r>
              <a:rPr lang="zh-CN" altLang="en-US" sz="40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形</a:t>
            </a:r>
            <a:endParaRPr lang="zh-CN" altLang="en-US" sz="40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685" y="3867150"/>
            <a:ext cx="911831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8"/>
          <p:cNvSpPr/>
          <p:nvPr/>
        </p:nvSpPr>
        <p:spPr>
          <a:xfrm>
            <a:off x="1136650" y="859631"/>
            <a:ext cx="6484938" cy="34163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又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∵AB=BC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∴AB=BC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∴△PAB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与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△QBC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是全等的等腰三角形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∴∠P=∠Q,PQ=2PA.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同理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∠Q=∠R=∠S=∠T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QR=RS=ST=TP=2PA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</p:txBody>
      </p:sp>
      <p:sp>
        <p:nvSpPr>
          <p:cNvPr id="15363" name="Text Box 29"/>
          <p:cNvSpPr txBox="1"/>
          <p:nvPr/>
        </p:nvSpPr>
        <p:spPr>
          <a:xfrm>
            <a:off x="1746084" y="770483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⌒</a:t>
            </a:r>
          </a:p>
        </p:txBody>
      </p:sp>
      <p:sp>
        <p:nvSpPr>
          <p:cNvPr id="15364" name="Text Box 30"/>
          <p:cNvSpPr txBox="1"/>
          <p:nvPr/>
        </p:nvSpPr>
        <p:spPr>
          <a:xfrm>
            <a:off x="2214396" y="756196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⌒</a:t>
            </a:r>
          </a:p>
        </p:txBody>
      </p:sp>
      <p:sp>
        <p:nvSpPr>
          <p:cNvPr id="15365" name="Rectangle 31"/>
          <p:cNvSpPr/>
          <p:nvPr/>
        </p:nvSpPr>
        <p:spPr>
          <a:xfrm>
            <a:off x="1136650" y="3333750"/>
            <a:ext cx="686435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∵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五边形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PQRST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的各边都与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⊙O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相切，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五边形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PQRST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⊙O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的外切正五边形</a:t>
            </a:r>
            <a:r>
              <a:rPr lang="en-US" altLang="zh-CN" sz="2400" b="1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en-US" altLang="zh-CN" sz="240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/>
          <p:nvPr/>
        </p:nvSpPr>
        <p:spPr>
          <a:xfrm>
            <a:off x="584201" y="1437085"/>
            <a:ext cx="8258175" cy="2893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把圆分成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n≥3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）等份：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依次连接各分点所得的多边形是这个圆的内接正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边形；经过各分点作圆的切线，以相邻切线的交点为顶点的多边形是这个圆的外切正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5043" name="Text Box 3"/>
          <p:cNvSpPr txBox="1"/>
          <p:nvPr/>
        </p:nvSpPr>
        <p:spPr>
          <a:xfrm>
            <a:off x="595314" y="3736181"/>
            <a:ext cx="7832725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一个正多边形是否一定有外接圆和内切圆？</a:t>
            </a:r>
          </a:p>
        </p:txBody>
      </p:sp>
      <p:sp>
        <p:nvSpPr>
          <p:cNvPr id="16388" name="Text Box 8"/>
          <p:cNvSpPr txBox="1"/>
          <p:nvPr/>
        </p:nvSpPr>
        <p:spPr>
          <a:xfrm>
            <a:off x="377826" y="997744"/>
            <a:ext cx="3065463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【</a:t>
            </a:r>
            <a:r>
              <a:rPr lang="zh-CN" altLang="zh-CN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定理</a:t>
            </a:r>
            <a:r>
              <a:rPr lang="zh-CN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】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/>
          <p:nvPr/>
        </p:nvSpPr>
        <p:spPr>
          <a:xfrm>
            <a:off x="498476" y="1083469"/>
            <a:ext cx="7961313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正三角形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</a:endParaRPr>
          </a:p>
          <a:p>
            <a:pPr lvl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有没有外接圆和内切圆？怎样作出这两个圆？</a:t>
            </a:r>
          </a:p>
          <a:p>
            <a:pPr lvl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这两个圆有什么位置关系？</a:t>
            </a:r>
          </a:p>
        </p:txBody>
      </p:sp>
      <p:sp>
        <p:nvSpPr>
          <p:cNvPr id="190472" name="Rectangle 8"/>
          <p:cNvSpPr/>
          <p:nvPr/>
        </p:nvSpPr>
        <p:spPr>
          <a:xfrm>
            <a:off x="498475" y="2318147"/>
            <a:ext cx="785495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</a:rPr>
              <a:t>正方形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</a:endParaRPr>
          </a:p>
          <a:p>
            <a:pPr lvl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有没有外接圆和内切圆？怎样作出这两个圆？</a:t>
            </a:r>
          </a:p>
          <a:p>
            <a:pPr lvl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这两个圆有什么位置关系？</a:t>
            </a:r>
          </a:p>
        </p:txBody>
      </p:sp>
      <p:sp>
        <p:nvSpPr>
          <p:cNvPr id="190473" name="Text Box 9"/>
          <p:cNvSpPr txBox="1"/>
          <p:nvPr/>
        </p:nvSpPr>
        <p:spPr>
          <a:xfrm>
            <a:off x="498475" y="3499248"/>
            <a:ext cx="53276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那么，正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边形呢？</a:t>
            </a:r>
          </a:p>
        </p:txBody>
      </p:sp>
      <p:sp>
        <p:nvSpPr>
          <p:cNvPr id="190480" name="Rectangle 16"/>
          <p:cNvSpPr/>
          <p:nvPr/>
        </p:nvSpPr>
        <p:spPr>
          <a:xfrm>
            <a:off x="1655764" y="3942160"/>
            <a:ext cx="7488237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任何正多边形都有一个外接圆和一个内切圆，并且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这两个圆是同心圆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2302" name="Text Box 14"/>
          <p:cNvSpPr txBox="1"/>
          <p:nvPr/>
        </p:nvSpPr>
        <p:spPr>
          <a:xfrm>
            <a:off x="227013" y="3914775"/>
            <a:ext cx="3065462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【</a:t>
            </a:r>
            <a:r>
              <a:rPr lang="zh-CN" altLang="zh-CN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定理</a:t>
            </a:r>
            <a:r>
              <a:rPr lang="zh-CN" alt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】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24237" y="337095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2" grpId="0"/>
      <p:bldP spid="190473" grpId="0"/>
      <p:bldP spid="190480" grpId="0"/>
      <p:bldP spid="1230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/>
          <p:cNvSpPr txBox="1"/>
          <p:nvPr/>
        </p:nvSpPr>
        <p:spPr>
          <a:xfrm>
            <a:off x="447675" y="3740944"/>
            <a:ext cx="7950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以中心为圆心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边心距为半径的圆与各边有何位置关系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?</a:t>
            </a:r>
          </a:p>
        </p:txBody>
      </p:sp>
      <p:grpSp>
        <p:nvGrpSpPr>
          <p:cNvPr id="18435" name="Group 3"/>
          <p:cNvGrpSpPr/>
          <p:nvPr/>
        </p:nvGrpSpPr>
        <p:grpSpPr>
          <a:xfrm>
            <a:off x="4549775" y="561976"/>
            <a:ext cx="4302126" cy="2613422"/>
            <a:chOff x="1008" y="1837"/>
            <a:chExt cx="2710" cy="2195"/>
          </a:xfrm>
        </p:grpSpPr>
        <p:sp>
          <p:nvSpPr>
            <p:cNvPr id="18436" name="Oval 4"/>
            <p:cNvSpPr/>
            <p:nvPr/>
          </p:nvSpPr>
          <p:spPr>
            <a:xfrm>
              <a:off x="1296" y="1968"/>
              <a:ext cx="2112" cy="2064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Times New Roman" panose="02020603050405020304" pitchFamily="18" charset="0"/>
              </a:endParaRPr>
            </a:p>
          </p:txBody>
        </p:sp>
        <p:sp>
          <p:nvSpPr>
            <p:cNvPr id="18437" name="AutoShape 5"/>
            <p:cNvSpPr/>
            <p:nvPr/>
          </p:nvSpPr>
          <p:spPr>
            <a:xfrm>
              <a:off x="1296" y="2112"/>
              <a:ext cx="2112" cy="1776"/>
            </a:xfrm>
            <a:prstGeom prst="hexagon">
              <a:avLst>
                <a:gd name="adj" fmla="val 29729"/>
                <a:gd name="vf" fmla="val 115470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Times New Roman" panose="02020603050405020304" pitchFamily="18" charset="0"/>
              </a:endParaRPr>
            </a:p>
          </p:txBody>
        </p:sp>
        <p:sp>
          <p:nvSpPr>
            <p:cNvPr id="18438" name="Text Box 6"/>
            <p:cNvSpPr txBox="1"/>
            <p:nvPr/>
          </p:nvSpPr>
          <p:spPr>
            <a:xfrm>
              <a:off x="1526" y="1837"/>
              <a:ext cx="21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E</a:t>
              </a:r>
            </a:p>
          </p:txBody>
        </p:sp>
        <p:sp>
          <p:nvSpPr>
            <p:cNvPr id="18439" name="Text Box 7"/>
            <p:cNvSpPr txBox="1"/>
            <p:nvPr/>
          </p:nvSpPr>
          <p:spPr>
            <a:xfrm>
              <a:off x="1008" y="2817"/>
              <a:ext cx="21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F</a:t>
              </a:r>
            </a:p>
          </p:txBody>
        </p:sp>
        <p:sp>
          <p:nvSpPr>
            <p:cNvPr id="18440" name="Text Box 8"/>
            <p:cNvSpPr txBox="1"/>
            <p:nvPr/>
          </p:nvSpPr>
          <p:spPr>
            <a:xfrm>
              <a:off x="3504" y="2961"/>
              <a:ext cx="21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18441" name="Text Box 9"/>
            <p:cNvSpPr txBox="1"/>
            <p:nvPr/>
          </p:nvSpPr>
          <p:spPr>
            <a:xfrm>
              <a:off x="3024" y="1857"/>
              <a:ext cx="214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18442" name="Text Box 10"/>
            <p:cNvSpPr txBox="1"/>
            <p:nvPr/>
          </p:nvSpPr>
          <p:spPr>
            <a:xfrm>
              <a:off x="2256" y="2784"/>
              <a:ext cx="189" cy="5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8443" name="Line 11"/>
            <p:cNvSpPr/>
            <p:nvPr/>
          </p:nvSpPr>
          <p:spPr>
            <a:xfrm flipH="1">
              <a:off x="1824" y="3072"/>
              <a:ext cx="528" cy="816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8444" name="Line 12"/>
            <p:cNvSpPr/>
            <p:nvPr/>
          </p:nvSpPr>
          <p:spPr>
            <a:xfrm>
              <a:off x="2352" y="3072"/>
              <a:ext cx="528" cy="816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17101" name="Line 13"/>
          <p:cNvSpPr/>
          <p:nvPr/>
        </p:nvSpPr>
        <p:spPr>
          <a:xfrm>
            <a:off x="5016501" y="1943100"/>
            <a:ext cx="3311525" cy="0"/>
          </a:xfrm>
          <a:prstGeom prst="line">
            <a:avLst/>
          </a:prstGeom>
          <a:ln w="2857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6492701" y="1437085"/>
            <a:ext cx="495649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4800" b="1" noProof="1"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ea"/>
              </a:rPr>
              <a:t>.</a:t>
            </a:r>
            <a:endParaRPr lang="en-US" altLang="zh-CN" sz="4800" b="1" noProof="1">
              <a:effectLst>
                <a:outerShdw blurRad="38100" dist="38100" dir="2700000">
                  <a:srgbClr val="FFFFFF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6275049" y="1815703"/>
            <a:ext cx="365806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ea"/>
              </a:rPr>
              <a:t>O</a:t>
            </a:r>
            <a:endParaRPr lang="en-US" altLang="zh-CN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17104" name="Line 16"/>
          <p:cNvSpPr/>
          <p:nvPr/>
        </p:nvSpPr>
        <p:spPr>
          <a:xfrm flipH="1" flipV="1">
            <a:off x="5846764" y="897732"/>
            <a:ext cx="827087" cy="998935"/>
          </a:xfrm>
          <a:prstGeom prst="line">
            <a:avLst/>
          </a:prstGeom>
          <a:ln w="28575" cap="flat" cmpd="sng">
            <a:solidFill>
              <a:srgbClr val="00FF99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7105" name="Text Box 17"/>
          <p:cNvSpPr txBox="1"/>
          <p:nvPr/>
        </p:nvSpPr>
        <p:spPr>
          <a:xfrm>
            <a:off x="5335605" y="1516857"/>
            <a:ext cx="111280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中心角</a:t>
            </a:r>
          </a:p>
        </p:txBody>
      </p:sp>
      <p:sp>
        <p:nvSpPr>
          <p:cNvPr id="217106" name="Text Box 18"/>
          <p:cNvSpPr txBox="1"/>
          <p:nvPr/>
        </p:nvSpPr>
        <p:spPr>
          <a:xfrm>
            <a:off x="6926263" y="1600201"/>
            <a:ext cx="122396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半径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R</a:t>
            </a:r>
          </a:p>
        </p:txBody>
      </p:sp>
      <p:sp>
        <p:nvSpPr>
          <p:cNvPr id="217107" name="Line 19"/>
          <p:cNvSpPr/>
          <p:nvPr/>
        </p:nvSpPr>
        <p:spPr>
          <a:xfrm>
            <a:off x="6677025" y="1924051"/>
            <a:ext cx="0" cy="107989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7108" name="Line 20"/>
          <p:cNvSpPr/>
          <p:nvPr/>
        </p:nvSpPr>
        <p:spPr>
          <a:xfrm>
            <a:off x="6664325" y="2842022"/>
            <a:ext cx="215900" cy="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7109" name="Line 21"/>
          <p:cNvSpPr/>
          <p:nvPr/>
        </p:nvSpPr>
        <p:spPr>
          <a:xfrm>
            <a:off x="6854825" y="2842022"/>
            <a:ext cx="0" cy="161925"/>
          </a:xfrm>
          <a:prstGeom prst="line">
            <a:avLst/>
          </a:prstGeom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7110" name="Text Box 22"/>
          <p:cNvSpPr txBox="1"/>
          <p:nvPr/>
        </p:nvSpPr>
        <p:spPr>
          <a:xfrm>
            <a:off x="6547702" y="2193132"/>
            <a:ext cx="1268296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边心距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r</a:t>
            </a:r>
          </a:p>
        </p:txBody>
      </p:sp>
      <p:sp>
        <p:nvSpPr>
          <p:cNvPr id="217111" name="Text Box 23"/>
          <p:cNvSpPr txBox="1"/>
          <p:nvPr/>
        </p:nvSpPr>
        <p:spPr>
          <a:xfrm>
            <a:off x="447676" y="675085"/>
            <a:ext cx="4500563" cy="9787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正多边形的中心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一个正多边形的外接圆的圆心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7112" name="Text Box 24"/>
          <p:cNvSpPr txBox="1"/>
          <p:nvPr/>
        </p:nvSpPr>
        <p:spPr>
          <a:xfrm>
            <a:off x="447676" y="1391841"/>
            <a:ext cx="3567113" cy="105259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正多边形的半径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外接圆的半径</a:t>
            </a:r>
          </a:p>
        </p:txBody>
      </p:sp>
      <p:sp>
        <p:nvSpPr>
          <p:cNvPr id="217113" name="Text Box 25"/>
          <p:cNvSpPr txBox="1"/>
          <p:nvPr/>
        </p:nvSpPr>
        <p:spPr>
          <a:xfrm>
            <a:off x="447676" y="2191941"/>
            <a:ext cx="4981575" cy="9787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正多边形的中心角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正多边形的每一边所对的圆心角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7114" name="Text Box 26"/>
          <p:cNvSpPr txBox="1"/>
          <p:nvPr/>
        </p:nvSpPr>
        <p:spPr>
          <a:xfrm>
            <a:off x="447675" y="2939654"/>
            <a:ext cx="4864100" cy="9787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正多边形的边心距：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中心到正多边形的一边的距离</a:t>
            </a:r>
            <a:r>
              <a:rPr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8459" name="Text Box 27"/>
          <p:cNvSpPr txBox="1"/>
          <p:nvPr/>
        </p:nvSpPr>
        <p:spPr>
          <a:xfrm>
            <a:off x="5486401" y="2895601"/>
            <a:ext cx="57626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</a:p>
        </p:txBody>
      </p:sp>
      <p:sp>
        <p:nvSpPr>
          <p:cNvPr id="18460" name="Text Box 28"/>
          <p:cNvSpPr txBox="1"/>
          <p:nvPr/>
        </p:nvSpPr>
        <p:spPr>
          <a:xfrm>
            <a:off x="7431088" y="2895601"/>
            <a:ext cx="57626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B</a:t>
            </a:r>
          </a:p>
        </p:txBody>
      </p:sp>
      <p:sp>
        <p:nvSpPr>
          <p:cNvPr id="217117" name="Text Box 29"/>
          <p:cNvSpPr txBox="1"/>
          <p:nvPr/>
        </p:nvSpPr>
        <p:spPr>
          <a:xfrm>
            <a:off x="447675" y="4126707"/>
            <a:ext cx="789463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以中心为圆心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边心距为半径的圆为正多边形的内切圆。</a:t>
            </a:r>
          </a:p>
        </p:txBody>
      </p:sp>
      <p:sp>
        <p:nvSpPr>
          <p:cNvPr id="18462" name="Oval 30"/>
          <p:cNvSpPr/>
          <p:nvPr/>
        </p:nvSpPr>
        <p:spPr>
          <a:xfrm>
            <a:off x="5248275" y="906067"/>
            <a:ext cx="2914650" cy="2087165"/>
          </a:xfrm>
          <a:prstGeom prst="ellipse">
            <a:avLst/>
          </a:prstGeom>
          <a:noFill/>
          <a:ln w="28575">
            <a:noFill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4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63" name="Line 20"/>
          <p:cNvSpPr/>
          <p:nvPr/>
        </p:nvSpPr>
        <p:spPr>
          <a:xfrm flipH="1">
            <a:off x="5849939" y="1913335"/>
            <a:ext cx="833437" cy="1075134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64" name="Line 21"/>
          <p:cNvSpPr/>
          <p:nvPr/>
        </p:nvSpPr>
        <p:spPr>
          <a:xfrm>
            <a:off x="6683376" y="1913335"/>
            <a:ext cx="822325" cy="1071563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  <p:bldP spid="217105" grpId="0"/>
      <p:bldP spid="217111" grpId="0"/>
      <p:bldP spid="217112" grpId="0"/>
      <p:bldP spid="217113" grpId="0"/>
      <p:bldP spid="217117" grpId="0"/>
      <p:bldP spid="184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/>
          <p:nvPr/>
        </p:nvGrpSpPr>
        <p:grpSpPr>
          <a:xfrm>
            <a:off x="4427538" y="804863"/>
            <a:ext cx="4013084" cy="2370535"/>
            <a:chOff x="1008" y="1845"/>
            <a:chExt cx="2727" cy="2187"/>
          </a:xfrm>
        </p:grpSpPr>
        <p:sp>
          <p:nvSpPr>
            <p:cNvPr id="19459" name="Oval 3"/>
            <p:cNvSpPr/>
            <p:nvPr/>
          </p:nvSpPr>
          <p:spPr>
            <a:xfrm>
              <a:off x="1296" y="1968"/>
              <a:ext cx="2112" cy="2064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Times New Roman" panose="02020603050405020304" pitchFamily="18" charset="0"/>
              </a:endParaRPr>
            </a:p>
          </p:txBody>
        </p:sp>
        <p:sp>
          <p:nvSpPr>
            <p:cNvPr id="19460" name="AutoShape 4"/>
            <p:cNvSpPr/>
            <p:nvPr/>
          </p:nvSpPr>
          <p:spPr>
            <a:xfrm>
              <a:off x="1296" y="2112"/>
              <a:ext cx="2112" cy="1776"/>
            </a:xfrm>
            <a:prstGeom prst="hexagon">
              <a:avLst>
                <a:gd name="adj" fmla="val 29729"/>
                <a:gd name="vf" fmla="val 115470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Times New Roman" panose="02020603050405020304" pitchFamily="18" charset="0"/>
              </a:endParaRPr>
            </a:p>
          </p:txBody>
        </p:sp>
        <p:sp>
          <p:nvSpPr>
            <p:cNvPr id="19461" name="Text Box 5"/>
            <p:cNvSpPr txBox="1"/>
            <p:nvPr/>
          </p:nvSpPr>
          <p:spPr>
            <a:xfrm>
              <a:off x="1526" y="1845"/>
              <a:ext cx="231" cy="4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E</a:t>
              </a:r>
            </a:p>
          </p:txBody>
        </p:sp>
        <p:sp>
          <p:nvSpPr>
            <p:cNvPr id="19462" name="Text Box 6"/>
            <p:cNvSpPr txBox="1"/>
            <p:nvPr/>
          </p:nvSpPr>
          <p:spPr>
            <a:xfrm>
              <a:off x="1008" y="2825"/>
              <a:ext cx="231" cy="4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F</a:t>
              </a:r>
            </a:p>
          </p:txBody>
        </p:sp>
        <p:sp>
          <p:nvSpPr>
            <p:cNvPr id="19463" name="Text Box 7"/>
            <p:cNvSpPr txBox="1"/>
            <p:nvPr/>
          </p:nvSpPr>
          <p:spPr>
            <a:xfrm>
              <a:off x="3504" y="2969"/>
              <a:ext cx="231" cy="4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19464" name="Text Box 8"/>
            <p:cNvSpPr txBox="1"/>
            <p:nvPr/>
          </p:nvSpPr>
          <p:spPr>
            <a:xfrm>
              <a:off x="3024" y="1865"/>
              <a:ext cx="231" cy="4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19465" name="Line 10"/>
            <p:cNvSpPr/>
            <p:nvPr/>
          </p:nvSpPr>
          <p:spPr>
            <a:xfrm flipH="1">
              <a:off x="1824" y="3072"/>
              <a:ext cx="528" cy="816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9466" name="Line 11"/>
            <p:cNvSpPr/>
            <p:nvPr/>
          </p:nvSpPr>
          <p:spPr>
            <a:xfrm>
              <a:off x="2352" y="3072"/>
              <a:ext cx="528" cy="816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6435726" y="1546623"/>
            <a:ext cx="391454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ea"/>
              </a:rPr>
              <a:t>O</a:t>
            </a:r>
            <a:endParaRPr lang="en-US" altLang="zh-CN" sz="32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18126" name="Line 14"/>
          <p:cNvSpPr/>
          <p:nvPr/>
        </p:nvSpPr>
        <p:spPr>
          <a:xfrm flipH="1" flipV="1">
            <a:off x="5621339" y="1108473"/>
            <a:ext cx="858837" cy="869156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8127" name="Line 15"/>
          <p:cNvSpPr/>
          <p:nvPr/>
        </p:nvSpPr>
        <p:spPr>
          <a:xfrm flipH="1">
            <a:off x="4859338" y="1977628"/>
            <a:ext cx="1657350" cy="61913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8128" name="Line 16"/>
          <p:cNvSpPr/>
          <p:nvPr/>
        </p:nvSpPr>
        <p:spPr>
          <a:xfrm>
            <a:off x="4643438" y="1113235"/>
            <a:ext cx="1441450" cy="64889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1" name="Line 20"/>
          <p:cNvSpPr/>
          <p:nvPr/>
        </p:nvSpPr>
        <p:spPr>
          <a:xfrm flipH="1">
            <a:off x="5634039" y="1977629"/>
            <a:ext cx="846137" cy="102989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2" name="Line 21"/>
          <p:cNvSpPr/>
          <p:nvPr/>
        </p:nvSpPr>
        <p:spPr>
          <a:xfrm>
            <a:off x="6516688" y="1977629"/>
            <a:ext cx="652462" cy="1026319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9473" name="Text Box 22"/>
          <p:cNvSpPr txBox="1"/>
          <p:nvPr/>
        </p:nvSpPr>
        <p:spPr>
          <a:xfrm>
            <a:off x="5264728" y="2949179"/>
            <a:ext cx="34015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A</a:t>
            </a:r>
          </a:p>
        </p:txBody>
      </p:sp>
      <p:sp>
        <p:nvSpPr>
          <p:cNvPr id="19474" name="Text Box 23"/>
          <p:cNvSpPr txBox="1"/>
          <p:nvPr/>
        </p:nvSpPr>
        <p:spPr>
          <a:xfrm>
            <a:off x="7303078" y="2974182"/>
            <a:ext cx="34015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B</a:t>
            </a:r>
          </a:p>
        </p:txBody>
      </p:sp>
      <p:sp>
        <p:nvSpPr>
          <p:cNvPr id="218136" name="Line 24"/>
          <p:cNvSpPr/>
          <p:nvPr/>
        </p:nvSpPr>
        <p:spPr>
          <a:xfrm>
            <a:off x="6491288" y="1977629"/>
            <a:ext cx="0" cy="102631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8137" name="Text Box 25"/>
          <p:cNvSpPr txBox="1">
            <a:spLocks noChangeArrowheads="1"/>
          </p:cNvSpPr>
          <p:nvPr/>
        </p:nvSpPr>
        <p:spPr bwMode="auto">
          <a:xfrm>
            <a:off x="6260761" y="2909887"/>
            <a:ext cx="365806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ea"/>
              </a:rPr>
              <a:t>G</a:t>
            </a:r>
            <a:endParaRPr lang="en-US" altLang="zh-CN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18138" name="Line 26"/>
          <p:cNvSpPr/>
          <p:nvPr/>
        </p:nvSpPr>
        <p:spPr>
          <a:xfrm>
            <a:off x="6478589" y="2905125"/>
            <a:ext cx="1428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8139" name="Line 27"/>
          <p:cNvSpPr/>
          <p:nvPr/>
        </p:nvSpPr>
        <p:spPr>
          <a:xfrm>
            <a:off x="6621463" y="2905125"/>
            <a:ext cx="0" cy="10834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8142" name="Text Box 30"/>
          <p:cNvSpPr txBox="1"/>
          <p:nvPr/>
        </p:nvSpPr>
        <p:spPr>
          <a:xfrm>
            <a:off x="5758324" y="2153841"/>
            <a:ext cx="364202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R</a:t>
            </a:r>
          </a:p>
        </p:txBody>
      </p:sp>
      <p:sp>
        <p:nvSpPr>
          <p:cNvPr id="218143" name="Text Box 31"/>
          <p:cNvSpPr txBox="1"/>
          <p:nvPr/>
        </p:nvSpPr>
        <p:spPr>
          <a:xfrm>
            <a:off x="7737937" y="2301478"/>
            <a:ext cx="364202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2800" dirty="0"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6284367" y="1420416"/>
            <a:ext cx="572593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 sz="6000" b="1" noProof="1">
                <a:effectLst>
                  <a:outerShdw blurRad="38100" dist="38100" dir="2700000">
                    <a:srgbClr val="FFFF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  <a:cs typeface="+mn-ea"/>
              </a:rPr>
              <a:t>.</a:t>
            </a:r>
            <a:endParaRPr lang="en-US" altLang="zh-CN" sz="6000" b="1" noProof="1">
              <a:effectLst>
                <a:outerShdw blurRad="38100" dist="38100" dir="2700000">
                  <a:srgbClr val="FFFFFF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18129" name="Text Box 17"/>
          <p:cNvSpPr txBox="1"/>
          <p:nvPr/>
        </p:nvSpPr>
        <p:spPr>
          <a:xfrm>
            <a:off x="3389313" y="691754"/>
            <a:ext cx="19431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中心角</a:t>
            </a:r>
          </a:p>
        </p:txBody>
      </p:sp>
      <p:graphicFrame>
        <p:nvGraphicFramePr>
          <p:cNvPr id="19483" name="Object 1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60289" y="839000"/>
          <a:ext cx="1625600" cy="510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3" imgW="786130" imgH="320675" progId="Equation.3">
                  <p:embed/>
                </p:oleObj>
              </mc:Choice>
              <mc:Fallback>
                <p:oleObj r:id="rId3" imgW="786130" imgH="320675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760289" y="839000"/>
                        <a:ext cx="1625600" cy="51054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4" name="Object 1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36575" y="2244805"/>
          <a:ext cx="3430270" cy="601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5" imgW="1267460" imgH="320675" progId="Equation.3">
                  <p:embed/>
                </p:oleObj>
              </mc:Choice>
              <mc:Fallback>
                <p:oleObj r:id="rId5" imgW="1267460" imgH="320675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36575" y="2244805"/>
                        <a:ext cx="3430270" cy="60102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40" name="Text Box 28"/>
          <p:cNvSpPr txBox="1"/>
          <p:nvPr/>
        </p:nvSpPr>
        <p:spPr>
          <a:xfrm>
            <a:off x="536576" y="1345406"/>
            <a:ext cx="3959225" cy="105259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边心距把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△AOB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分成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个全等的直角三角形</a:t>
            </a:r>
          </a:p>
        </p:txBody>
      </p:sp>
      <p:sp>
        <p:nvSpPr>
          <p:cNvPr id="218141" name="Text Box 29"/>
          <p:cNvSpPr txBox="1"/>
          <p:nvPr/>
        </p:nvSpPr>
        <p:spPr>
          <a:xfrm>
            <a:off x="547688" y="2781300"/>
            <a:ext cx="7886700" cy="9787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设正多边形的边长为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边数为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eaLnBrk="0" hangingPunc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圆的半径为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R,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它的周长为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L=na.</a:t>
            </a:r>
          </a:p>
        </p:txBody>
      </p:sp>
      <p:graphicFrame>
        <p:nvGraphicFramePr>
          <p:cNvPr id="19487" name="Object 3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36576" y="3600450"/>
          <a:ext cx="4524375" cy="1191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7" imgW="4010660" imgH="1403985" progId="Equation.DSMT4">
                  <p:embed/>
                </p:oleObj>
              </mc:Choice>
              <mc:Fallback>
                <p:oleObj r:id="rId7" imgW="4010660" imgH="1403985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8">
                        <a:clrChange>
                          <a:clrFrom>
                            <a:srgbClr val="000000"/>
                          </a:clrFrom>
                          <a:clrTo>
                            <a:srgbClr val="0000FF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536576" y="3600450"/>
                        <a:ext cx="4524375" cy="1191578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8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8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2" grpId="0"/>
      <p:bldP spid="218143" grpId="0"/>
      <p:bldP spid="218140" grpId="0"/>
      <p:bldP spid="2181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9" name="Picture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7088" y="1924050"/>
            <a:ext cx="2990850" cy="2386013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224260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463" y="2157413"/>
            <a:ext cx="2800350" cy="2326481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24261" name="Line 5"/>
          <p:cNvSpPr/>
          <p:nvPr/>
        </p:nvSpPr>
        <p:spPr>
          <a:xfrm>
            <a:off x="2339975" y="1816894"/>
            <a:ext cx="0" cy="2321719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2" name="Line 6"/>
          <p:cNvSpPr/>
          <p:nvPr/>
        </p:nvSpPr>
        <p:spPr>
          <a:xfrm>
            <a:off x="684214" y="2788444"/>
            <a:ext cx="3240087" cy="80962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3" name="Line 7"/>
          <p:cNvSpPr/>
          <p:nvPr/>
        </p:nvSpPr>
        <p:spPr>
          <a:xfrm flipH="1">
            <a:off x="887413" y="2778919"/>
            <a:ext cx="3168650" cy="75604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4" name="Line 8"/>
          <p:cNvSpPr/>
          <p:nvPr/>
        </p:nvSpPr>
        <p:spPr>
          <a:xfrm flipH="1">
            <a:off x="1476376" y="2247900"/>
            <a:ext cx="1800225" cy="183713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5" name="Line 9"/>
          <p:cNvSpPr/>
          <p:nvPr/>
        </p:nvSpPr>
        <p:spPr>
          <a:xfrm>
            <a:off x="6119813" y="2119313"/>
            <a:ext cx="0" cy="2564606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6" name="Line 10"/>
          <p:cNvSpPr/>
          <p:nvPr/>
        </p:nvSpPr>
        <p:spPr>
          <a:xfrm>
            <a:off x="4643438" y="2739629"/>
            <a:ext cx="3492500" cy="1431131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7" name="Line 11"/>
          <p:cNvSpPr/>
          <p:nvPr/>
        </p:nvSpPr>
        <p:spPr>
          <a:xfrm>
            <a:off x="5494338" y="2486025"/>
            <a:ext cx="1439862" cy="1997869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68" name="Line 12"/>
          <p:cNvSpPr/>
          <p:nvPr/>
        </p:nvSpPr>
        <p:spPr>
          <a:xfrm flipH="1" flipV="1">
            <a:off x="1260476" y="2085975"/>
            <a:ext cx="2016125" cy="2106216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0492" name="Text Box 13"/>
          <p:cNvSpPr txBox="1"/>
          <p:nvPr/>
        </p:nvSpPr>
        <p:spPr>
          <a:xfrm>
            <a:off x="406401" y="698897"/>
            <a:ext cx="8334375" cy="11695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正多边形是轴对称图形，正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边形有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条对称轴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若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为偶数，则其为中心对称图形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24271" name="Line 15"/>
          <p:cNvSpPr/>
          <p:nvPr/>
        </p:nvSpPr>
        <p:spPr>
          <a:xfrm flipV="1">
            <a:off x="4572001" y="2820592"/>
            <a:ext cx="2879725" cy="1134665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72" name="Line 16"/>
          <p:cNvSpPr/>
          <p:nvPr/>
        </p:nvSpPr>
        <p:spPr>
          <a:xfrm flipH="1">
            <a:off x="5373689" y="2439591"/>
            <a:ext cx="1470025" cy="1794272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24273" name="Line 17"/>
          <p:cNvSpPr/>
          <p:nvPr/>
        </p:nvSpPr>
        <p:spPr>
          <a:xfrm flipH="1">
            <a:off x="4403726" y="3307557"/>
            <a:ext cx="3121025" cy="70247"/>
          </a:xfrm>
          <a:prstGeom prst="line">
            <a:avLst/>
          </a:prstGeom>
          <a:ln w="12700" cap="flat" cmpd="sng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/>
          <p:nvPr/>
        </p:nvSpPr>
        <p:spPr>
          <a:xfrm>
            <a:off x="454477" y="1962150"/>
            <a:ext cx="8686800" cy="2646878"/>
          </a:xfrm>
          <a:prstGeom prst="rect">
            <a:avLst/>
          </a:prstGeom>
          <a:noFill/>
          <a:ln w="38100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各边相等，各角相等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圆的内接正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边形的各个顶点把圆分成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等份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圆的外切正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边形的各边与圆的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个切点把圆分</a:t>
            </a:r>
            <a:r>
              <a:rPr lang="zh-CN" altLang="en-US" sz="20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成</a:t>
            </a:r>
            <a:r>
              <a:rPr lang="en-US" altLang="zh-CN" sz="20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等份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每个正多边形都有一个内切圆和外接圆，这两</a:t>
            </a:r>
            <a:r>
              <a:rPr lang="zh-CN" altLang="en-US" sz="20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个圆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是同心圆，圆心就是正多边形的中心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1507" name="Rectangle 4"/>
          <p:cNvSpPr/>
          <p:nvPr/>
        </p:nvSpPr>
        <p:spPr>
          <a:xfrm>
            <a:off x="1901826" y="928687"/>
            <a:ext cx="354171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正多边形的性质</a:t>
            </a:r>
          </a:p>
        </p:txBody>
      </p:sp>
      <p:sp>
        <p:nvSpPr>
          <p:cNvPr id="21508" name="Text Box 8"/>
          <p:cNvSpPr txBox="1"/>
          <p:nvPr/>
        </p:nvSpPr>
        <p:spPr>
          <a:xfrm>
            <a:off x="525463" y="892969"/>
            <a:ext cx="3065462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000" b="1" dirty="0">
                <a:solidFill>
                  <a:srgbClr val="C00000"/>
                </a:solidFill>
                <a:latin typeface="Arial" panose="020B0604020202020204" pitchFamily="34" charset="0"/>
              </a:rPr>
              <a:t>【归纳</a:t>
            </a:r>
            <a:r>
              <a:rPr lang="zh-CN" altLang="en-US" sz="3000" b="1">
                <a:solidFill>
                  <a:srgbClr val="C00000"/>
                </a:solidFill>
                <a:latin typeface="Arial" panose="020B0604020202020204" pitchFamily="34" charset="0"/>
              </a:rPr>
              <a:t>】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/>
          <p:nvPr/>
        </p:nvSpPr>
        <p:spPr>
          <a:xfrm>
            <a:off x="400051" y="904876"/>
            <a:ext cx="8304213" cy="232852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正多边形都是轴对称图形，如果边数是偶数那么它还是中心对称图形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6.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边形的中心角和它的每个外角都等于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360°/n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，每个内角都等于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(n-2)·180°/n 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7.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边数相同的正多边形相似，周长比、边长比、半径比、边心距比、对应对角线比都等于相似比，面积比等于相似比的平方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Text Box 4"/>
          <p:cNvSpPr txBox="1"/>
          <p:nvPr/>
        </p:nvSpPr>
        <p:spPr>
          <a:xfrm>
            <a:off x="557213" y="1121569"/>
            <a:ext cx="7994650" cy="127727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200" b="1" dirty="0">
                <a:latin typeface="Arial" panose="020B0604020202020204" pitchFamily="34" charset="0"/>
                <a:ea typeface="楷体_GB2312" pitchFamily="49" charset="-122"/>
              </a:rPr>
              <a:t>解：连接</a:t>
            </a: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OD.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200" b="1" dirty="0">
                <a:latin typeface="Arial" panose="020B0604020202020204" pitchFamily="34" charset="0"/>
                <a:ea typeface="楷体_GB2312" pitchFamily="49" charset="-122"/>
              </a:rPr>
              <a:t>∵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六边形</a:t>
            </a:r>
            <a:r>
              <a:rPr lang="en-US" altLang="zh-CN" sz="2200" b="1">
                <a:latin typeface="楷体_GB2312" pitchFamily="49" charset="-122"/>
                <a:ea typeface="楷体_GB2312" pitchFamily="49" charset="-122"/>
              </a:rPr>
              <a:t>ABCDEF</a:t>
            </a:r>
            <a:r>
              <a:rPr lang="zh-CN" altLang="en-US" sz="2200" b="1">
                <a:latin typeface="楷体_GB2312" pitchFamily="49" charset="-122"/>
                <a:ea typeface="楷体_GB2312" pitchFamily="49" charset="-122"/>
              </a:rPr>
              <a:t>为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正六边形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19142" name="Text Box 6"/>
          <p:cNvSpPr txBox="1"/>
          <p:nvPr/>
        </p:nvSpPr>
        <p:spPr>
          <a:xfrm>
            <a:off x="552451" y="1993106"/>
            <a:ext cx="4257675" cy="263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200" b="1" dirty="0">
                <a:latin typeface="楷体_GB2312" pitchFamily="49" charset="-122"/>
                <a:ea typeface="楷体_GB2312" pitchFamily="49" charset="-122"/>
              </a:rPr>
              <a:t>∴∠COD=60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</a:rPr>
              <a:t>°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200" b="1" dirty="0">
                <a:latin typeface="楷体_GB2312" pitchFamily="49" charset="-122"/>
                <a:ea typeface="楷体_GB2312" pitchFamily="49" charset="-122"/>
              </a:rPr>
              <a:t>∴△COD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为等边三角形，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</a:rPr>
              <a:t>CD=OD=4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200" b="1" dirty="0" err="1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Rt△COG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中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,OC=4,CG=2.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200" b="1" dirty="0">
              <a:latin typeface="楷体_GB2312" pitchFamily="49" charset="-122"/>
              <a:ea typeface="楷体_GB2312" pitchFamily="49" charset="-122"/>
              <a:sym typeface="Arial" panose="020B0604020202020204" pitchFamily="34" charset="0"/>
            </a:endParaRPr>
          </a:p>
        </p:txBody>
      </p:sp>
      <p:sp>
        <p:nvSpPr>
          <p:cNvPr id="23556" name="Text Box 32"/>
          <p:cNvSpPr txBox="1"/>
          <p:nvPr/>
        </p:nvSpPr>
        <p:spPr>
          <a:xfrm>
            <a:off x="439739" y="469106"/>
            <a:ext cx="8472487" cy="105259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【例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】如图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在圆内接正六边形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ABCDEF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半径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OC=4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OG⊥BC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，垂足为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G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，求这个正六边形的中心角、边长和边心距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lang="en-US" altLang="zh-CN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557" name="组合 46084"/>
          <p:cNvGrpSpPr/>
          <p:nvPr/>
        </p:nvGrpSpPr>
        <p:grpSpPr>
          <a:xfrm>
            <a:off x="5429251" y="2657475"/>
            <a:ext cx="3842571" cy="2214563"/>
            <a:chOff x="1008" y="1756"/>
            <a:chExt cx="2885" cy="2276"/>
          </a:xfrm>
        </p:grpSpPr>
        <p:sp>
          <p:nvSpPr>
            <p:cNvPr id="23558" name="椭圆 46085"/>
            <p:cNvSpPr/>
            <p:nvPr/>
          </p:nvSpPr>
          <p:spPr>
            <a:xfrm>
              <a:off x="1296" y="1968"/>
              <a:ext cx="2112" cy="2064"/>
            </a:xfrm>
            <a:prstGeom prst="ellipse">
              <a:avLst/>
            </a:prstGeom>
            <a:noFill/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559" name="六边形 46086"/>
            <p:cNvSpPr/>
            <p:nvPr/>
          </p:nvSpPr>
          <p:spPr>
            <a:xfrm>
              <a:off x="1296" y="2112"/>
              <a:ext cx="2112" cy="1776"/>
            </a:xfrm>
            <a:prstGeom prst="hexagon">
              <a:avLst>
                <a:gd name="adj" fmla="val 29729"/>
                <a:gd name="vf" fmla="val 11547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560" name="文本框 46087"/>
            <p:cNvSpPr txBox="1"/>
            <p:nvPr/>
          </p:nvSpPr>
          <p:spPr>
            <a:xfrm>
              <a:off x="1526" y="1756"/>
              <a:ext cx="331" cy="6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3561" name="文本框 46088"/>
            <p:cNvSpPr txBox="1"/>
            <p:nvPr/>
          </p:nvSpPr>
          <p:spPr>
            <a:xfrm>
              <a:off x="1008" y="2736"/>
              <a:ext cx="389" cy="6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62" name="文本框 46089"/>
            <p:cNvSpPr txBox="1"/>
            <p:nvPr/>
          </p:nvSpPr>
          <p:spPr>
            <a:xfrm>
              <a:off x="3504" y="2881"/>
              <a:ext cx="389" cy="6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3563" name="文本框 46090"/>
            <p:cNvSpPr txBox="1"/>
            <p:nvPr/>
          </p:nvSpPr>
          <p:spPr>
            <a:xfrm>
              <a:off x="3023" y="1777"/>
              <a:ext cx="350" cy="6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564" name="文本框 46091"/>
            <p:cNvSpPr txBox="1"/>
            <p:nvPr/>
          </p:nvSpPr>
          <p:spPr>
            <a:xfrm>
              <a:off x="2256" y="2784"/>
              <a:ext cx="225" cy="6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60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23565" name="直接连接符 46093"/>
            <p:cNvSpPr/>
            <p:nvPr/>
          </p:nvSpPr>
          <p:spPr>
            <a:xfrm>
              <a:off x="2352" y="3072"/>
              <a:ext cx="528" cy="816"/>
            </a:xfrm>
            <a:prstGeom prst="line">
              <a:avLst/>
            </a:prstGeom>
            <a:ln w="952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23566" name="文本框 46094"/>
          <p:cNvSpPr txBox="1"/>
          <p:nvPr/>
        </p:nvSpPr>
        <p:spPr>
          <a:xfrm>
            <a:off x="6881096" y="3343275"/>
            <a:ext cx="607859" cy="1107996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660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23567" name="文本框 46095"/>
          <p:cNvSpPr txBox="1"/>
          <p:nvPr/>
        </p:nvSpPr>
        <p:spPr>
          <a:xfrm>
            <a:off x="7106425" y="3623072"/>
            <a:ext cx="46358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O</a:t>
            </a:r>
          </a:p>
        </p:txBody>
      </p:sp>
      <p:sp>
        <p:nvSpPr>
          <p:cNvPr id="23568" name="文本框 46096"/>
          <p:cNvSpPr txBox="1"/>
          <p:nvPr/>
        </p:nvSpPr>
        <p:spPr>
          <a:xfrm>
            <a:off x="6138074" y="4597004"/>
            <a:ext cx="45878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>
                <a:latin typeface="Arial" panose="020B0604020202020204" pitchFamily="34" charset="0"/>
                <a:ea typeface="隶书" panose="02010509060101010101" pitchFamily="49" charset="-122"/>
              </a:rPr>
              <a:t>B</a:t>
            </a:r>
          </a:p>
        </p:txBody>
      </p:sp>
      <p:sp>
        <p:nvSpPr>
          <p:cNvPr id="23569" name="文本框 46097"/>
          <p:cNvSpPr txBox="1"/>
          <p:nvPr/>
        </p:nvSpPr>
        <p:spPr>
          <a:xfrm>
            <a:off x="7782615" y="4654154"/>
            <a:ext cx="481222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200">
                <a:latin typeface="Arial" panose="020B0604020202020204" pitchFamily="34" charset="0"/>
                <a:ea typeface="隶书" panose="02010509060101010101" pitchFamily="49" charset="-122"/>
              </a:rPr>
              <a:t>C</a:t>
            </a:r>
          </a:p>
        </p:txBody>
      </p:sp>
      <p:sp>
        <p:nvSpPr>
          <p:cNvPr id="23570" name="直接连接符 46100"/>
          <p:cNvSpPr/>
          <p:nvPr/>
        </p:nvSpPr>
        <p:spPr>
          <a:xfrm>
            <a:off x="7180263" y="3954066"/>
            <a:ext cx="0" cy="75604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3571" name="直接连接符 46101"/>
          <p:cNvSpPr/>
          <p:nvPr/>
        </p:nvSpPr>
        <p:spPr>
          <a:xfrm flipH="1">
            <a:off x="7035801" y="4601766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3572" name="直接连接符 46102"/>
          <p:cNvSpPr/>
          <p:nvPr/>
        </p:nvSpPr>
        <p:spPr>
          <a:xfrm>
            <a:off x="7035800" y="4601766"/>
            <a:ext cx="0" cy="10834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3573" name="文本框 46105"/>
          <p:cNvSpPr txBox="1"/>
          <p:nvPr/>
        </p:nvSpPr>
        <p:spPr>
          <a:xfrm>
            <a:off x="7035468" y="4644628"/>
            <a:ext cx="364202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>
                <a:latin typeface="隶书" panose="02010509060101010101" pitchFamily="49" charset="-122"/>
                <a:ea typeface="隶书" panose="02010509060101010101" pitchFamily="49" charset="-122"/>
              </a:rPr>
              <a:t>G</a:t>
            </a:r>
          </a:p>
        </p:txBody>
      </p:sp>
      <p:graphicFrame>
        <p:nvGraphicFramePr>
          <p:cNvPr id="23574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46088" y="3538538"/>
          <a:ext cx="4089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r:id="rId4" imgW="4089400" imgH="355600" progId="Equation.KSEE3">
                  <p:embed/>
                </p:oleObj>
              </mc:Choice>
              <mc:Fallback>
                <p:oleObj r:id="rId4" imgW="4089400" imgH="355600" progId="Equation.KSEE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088" y="3538538"/>
                        <a:ext cx="4089400" cy="266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307975" y="3868341"/>
            <a:ext cx="4730782" cy="127727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∴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黑体" panose="02010609060101010101" pitchFamily="49" charset="-122"/>
              </a:rPr>
              <a:t>正六边形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ABCDEF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的中心角为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60°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边长为</a:t>
            </a:r>
            <a:r>
              <a:rPr lang="en-US" altLang="zh-CN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4</a:t>
            </a:r>
            <a:r>
              <a:rPr lang="zh-CN" altLang="en-US" sz="2200" b="1" dirty="0">
                <a:latin typeface="楷体_GB2312" pitchFamily="49" charset="-122"/>
                <a:ea typeface="楷体_GB2312" pitchFamily="49" charset="-122"/>
                <a:sym typeface="Arial" panose="020B0604020202020204" pitchFamily="34" charset="0"/>
              </a:rPr>
              <a:t>，边心距为</a:t>
            </a:r>
            <a:endParaRPr lang="zh-CN" altLang="en-US" sz="2200" b="1" dirty="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23576" name="对象 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832100" y="4501754"/>
          <a:ext cx="5334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r:id="rId6" imgW="533400" imgH="342900" progId="Equation.KSEE3">
                  <p:embed/>
                </p:oleObj>
              </mc:Choice>
              <mc:Fallback>
                <p:oleObj r:id="rId6" imgW="533400" imgH="342900" progId="Equation.KSEE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32100" y="4501754"/>
                        <a:ext cx="533400" cy="257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接连接符 6"/>
          <p:cNvCxnSpPr>
            <a:stCxn id="23570" idx="0"/>
            <a:endCxn id="23559" idx="0"/>
          </p:cNvCxnSpPr>
          <p:nvPr/>
        </p:nvCxnSpPr>
        <p:spPr>
          <a:xfrm flipV="1">
            <a:off x="7181851" y="3867150"/>
            <a:ext cx="1444625" cy="86916"/>
          </a:xfrm>
          <a:prstGeom prst="line">
            <a:avLst/>
          </a:prstGeom>
          <a:ln w="28575" cap="flat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</p:cxnSp>
      <p:grpSp>
        <p:nvGrpSpPr>
          <p:cNvPr id="11" name="组合 10"/>
          <p:cNvGrpSpPr/>
          <p:nvPr/>
        </p:nvGrpSpPr>
        <p:grpSpPr>
          <a:xfrm>
            <a:off x="173742" y="82778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例题讲解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/>
          <p:nvPr/>
        </p:nvSpPr>
        <p:spPr>
          <a:xfrm>
            <a:off x="377826" y="2099073"/>
            <a:ext cx="8621713" cy="230832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．正多边形和圆的有关概念：正多边形的中心，正多边形的半径</a:t>
            </a:r>
            <a:r>
              <a:rPr lang="zh-CN" altLang="en-US" sz="24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，正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多边形的中心角，正多边形的边心距．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．正多边形的半径、正多边形的中心角、边长，正多边形的边心距之间的等量关系．</a:t>
            </a:r>
            <a:endParaRPr lang="zh-CN" altLang="en-US" sz="24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8675" name="Rectangle 6"/>
          <p:cNvSpPr/>
          <p:nvPr/>
        </p:nvSpPr>
        <p:spPr>
          <a:xfrm>
            <a:off x="377826" y="1382317"/>
            <a:ext cx="6543675" cy="71474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通过本课时的学习，需要我们掌握：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331067" y="700117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课堂小结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73582" y="414503"/>
            <a:ext cx="2079971" cy="548267"/>
            <a:chOff x="3327445" y="196489"/>
            <a:chExt cx="3088610" cy="1133201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671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1758834"/>
            <a:ext cx="8610600" cy="1866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200025">
              <a:lnSpc>
                <a:spcPct val="150000"/>
              </a:lnSpc>
            </a:pPr>
            <a:r>
              <a:rPr lang="en-US" altLang="zh-CN" sz="2000" dirty="0" smtClean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掌握正多边形和圆的关系；</a:t>
            </a:r>
          </a:p>
          <a:p>
            <a:pPr indent="200025">
              <a:lnSpc>
                <a:spcPct val="150000"/>
              </a:lnSpc>
            </a:pP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理解正多边形的中心、半径、中心角、边心距等概念；</a:t>
            </a:r>
            <a:r>
              <a:rPr lang="en-US" altLang="zh-CN" sz="20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zh-CN" altLang="en-US" sz="20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重点</a:t>
            </a:r>
            <a:r>
              <a:rPr lang="en-US" altLang="zh-CN" sz="20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)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00025">
              <a:lnSpc>
                <a:spcPct val="150000"/>
              </a:lnSpc>
            </a:pP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能运用正多边形的知识解决圆的有关计算问题； </a:t>
            </a:r>
            <a:r>
              <a:rPr lang="zh-CN" altLang="en-US" sz="2000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（难点）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200025">
              <a:lnSpc>
                <a:spcPct val="150000"/>
              </a:lnSpc>
            </a:pPr>
            <a:r>
              <a:rPr lang="en-US" altLang="zh-CN" sz="20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会运用多边形知和圆的有关知识画多边形.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/>
          <p:nvPr/>
        </p:nvSpPr>
        <p:spPr>
          <a:xfrm>
            <a:off x="586741" y="786130"/>
            <a:ext cx="8251825" cy="2862322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下列图形中：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①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正五边形；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②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等腰三角形；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③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正八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边形；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④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为自然数）边形；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⑤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任意的平行四边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是轴对称图形的有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是中心对称图形的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有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既是中心对称图形，又是轴对称图形的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有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_________.</a:t>
            </a:r>
          </a:p>
        </p:txBody>
      </p:sp>
      <p:sp>
        <p:nvSpPr>
          <p:cNvPr id="194564" name="Text Box 4"/>
          <p:cNvSpPr txBox="1"/>
          <p:nvPr/>
        </p:nvSpPr>
        <p:spPr>
          <a:xfrm>
            <a:off x="3694113" y="2119313"/>
            <a:ext cx="1871662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①②③④</a:t>
            </a:r>
          </a:p>
        </p:txBody>
      </p:sp>
      <p:sp>
        <p:nvSpPr>
          <p:cNvPr id="194565" name="Text Box 5"/>
          <p:cNvSpPr txBox="1"/>
          <p:nvPr/>
        </p:nvSpPr>
        <p:spPr>
          <a:xfrm>
            <a:off x="1084263" y="2514601"/>
            <a:ext cx="1439862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③④⑤</a:t>
            </a:r>
          </a:p>
        </p:txBody>
      </p:sp>
      <p:sp>
        <p:nvSpPr>
          <p:cNvPr id="194566" name="Text Box 6"/>
          <p:cNvSpPr txBox="1"/>
          <p:nvPr/>
        </p:nvSpPr>
        <p:spPr>
          <a:xfrm>
            <a:off x="1260475" y="2924176"/>
            <a:ext cx="1295400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③④</a:t>
            </a:r>
          </a:p>
        </p:txBody>
      </p:sp>
      <p:sp>
        <p:nvSpPr>
          <p:cNvPr id="194567" name="Text Box 7"/>
          <p:cNvSpPr txBox="1"/>
          <p:nvPr/>
        </p:nvSpPr>
        <p:spPr>
          <a:xfrm>
            <a:off x="652145" y="3257472"/>
            <a:ext cx="8121650" cy="1754326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两个正七边形的边心距之比为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3:4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，则它们的边长比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，面积比为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，外接圆周长比是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，中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心角度数比是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______.</a:t>
            </a:r>
          </a:p>
        </p:txBody>
      </p:sp>
      <p:sp>
        <p:nvSpPr>
          <p:cNvPr id="194568" name="Text Box 8"/>
          <p:cNvSpPr txBox="1"/>
          <p:nvPr/>
        </p:nvSpPr>
        <p:spPr>
          <a:xfrm>
            <a:off x="1047751" y="3789760"/>
            <a:ext cx="1008063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3:4</a:t>
            </a:r>
          </a:p>
        </p:txBody>
      </p:sp>
      <p:sp>
        <p:nvSpPr>
          <p:cNvPr id="194569" name="Text Box 9"/>
          <p:cNvSpPr txBox="1"/>
          <p:nvPr/>
        </p:nvSpPr>
        <p:spPr>
          <a:xfrm>
            <a:off x="3319463" y="3770710"/>
            <a:ext cx="1008062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9:16</a:t>
            </a:r>
          </a:p>
        </p:txBody>
      </p:sp>
      <p:sp>
        <p:nvSpPr>
          <p:cNvPr id="194570" name="Text Box 10"/>
          <p:cNvSpPr txBox="1"/>
          <p:nvPr/>
        </p:nvSpPr>
        <p:spPr>
          <a:xfrm>
            <a:off x="6670676" y="3788569"/>
            <a:ext cx="1008063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3:4</a:t>
            </a:r>
          </a:p>
        </p:txBody>
      </p:sp>
      <p:sp>
        <p:nvSpPr>
          <p:cNvPr id="194571" name="Text Box 11"/>
          <p:cNvSpPr txBox="1"/>
          <p:nvPr/>
        </p:nvSpPr>
        <p:spPr>
          <a:xfrm>
            <a:off x="2671763" y="4201717"/>
            <a:ext cx="1008062" cy="461665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1:1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07698" y="285636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当堂检测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P spid="194565" grpId="0"/>
      <p:bldP spid="194566" grpId="0"/>
      <p:bldP spid="194568" grpId="0"/>
      <p:bldP spid="194569" grpId="0"/>
      <p:bldP spid="194570" grpId="0"/>
      <p:bldP spid="1945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/>
          <p:nvPr/>
        </p:nvSpPr>
        <p:spPr>
          <a:xfrm>
            <a:off x="456883" y="182643"/>
            <a:ext cx="8820150" cy="39703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正方形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的外接圆圆心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叫做正方形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正方形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的内切圆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⊙O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的半径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叫做正方形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若正六边形的边长为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那么正六边形的中心角是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度，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半径是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，边心距是</a:t>
            </a:r>
            <a:r>
              <a:rPr lang="zh-CN" altLang="en-US" sz="24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  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，它的每一个内角是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6.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正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边形的一个外角度数与它的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角的度数相等．</a:t>
            </a:r>
          </a:p>
        </p:txBody>
      </p:sp>
      <p:sp>
        <p:nvSpPr>
          <p:cNvPr id="222212" name="Text Box 4"/>
          <p:cNvSpPr txBox="1"/>
          <p:nvPr/>
        </p:nvSpPr>
        <p:spPr>
          <a:xfrm>
            <a:off x="6857684" y="285592"/>
            <a:ext cx="126523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楷体_GB2312" pitchFamily="49" charset="-122"/>
              </a:rPr>
              <a:t>中心</a:t>
            </a:r>
          </a:p>
        </p:txBody>
      </p:sp>
      <p:sp>
        <p:nvSpPr>
          <p:cNvPr id="222213" name="Text Box 5"/>
          <p:cNvSpPr txBox="1"/>
          <p:nvPr/>
        </p:nvSpPr>
        <p:spPr>
          <a:xfrm>
            <a:off x="533084" y="1276033"/>
            <a:ext cx="1944687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楷体_GB2312" pitchFamily="49" charset="-122"/>
              </a:rPr>
              <a:t>边心距</a:t>
            </a:r>
          </a:p>
        </p:txBody>
      </p:sp>
      <p:sp>
        <p:nvSpPr>
          <p:cNvPr id="222214" name="Text Box 6"/>
          <p:cNvSpPr txBox="1"/>
          <p:nvPr/>
        </p:nvSpPr>
        <p:spPr>
          <a:xfrm>
            <a:off x="7343775" y="2028826"/>
            <a:ext cx="865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60</a:t>
            </a:r>
          </a:p>
        </p:txBody>
      </p:sp>
      <p:sp>
        <p:nvSpPr>
          <p:cNvPr id="222215" name="Text Box 7"/>
          <p:cNvSpPr txBox="1"/>
          <p:nvPr/>
        </p:nvSpPr>
        <p:spPr>
          <a:xfrm>
            <a:off x="1563688" y="2437210"/>
            <a:ext cx="79216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</a:p>
        </p:txBody>
      </p:sp>
      <p:sp>
        <p:nvSpPr>
          <p:cNvPr id="222216" name="Text Box 8"/>
          <p:cNvSpPr txBox="1"/>
          <p:nvPr/>
        </p:nvSpPr>
        <p:spPr>
          <a:xfrm>
            <a:off x="493713" y="2842023"/>
            <a:ext cx="143986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120°</a:t>
            </a:r>
          </a:p>
        </p:txBody>
      </p:sp>
      <p:sp>
        <p:nvSpPr>
          <p:cNvPr id="222217" name="Text Box 9"/>
          <p:cNvSpPr txBox="1"/>
          <p:nvPr/>
        </p:nvSpPr>
        <p:spPr>
          <a:xfrm>
            <a:off x="5029201" y="3562589"/>
            <a:ext cx="122396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楷体_GB2312" pitchFamily="49" charset="-122"/>
              </a:rPr>
              <a:t>中心</a:t>
            </a:r>
          </a:p>
        </p:txBody>
      </p:sp>
      <p:graphicFrame>
        <p:nvGraphicFramePr>
          <p:cNvPr id="27657" name="Object 14"/>
          <p:cNvGraphicFramePr>
            <a:graphicFrameLocks noChangeAspect="1"/>
          </p:cNvGraphicFramePr>
          <p:nvPr/>
        </p:nvGraphicFramePr>
        <p:xfrm>
          <a:off x="3919539" y="2321719"/>
          <a:ext cx="465137" cy="382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r:id="rId3" imgW="208280" imgH="353060" progId="Equation.3">
                  <p:embed/>
                </p:oleObj>
              </mc:Choice>
              <mc:Fallback>
                <p:oleObj r:id="rId3" imgW="208280" imgH="35306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>
                        <a:clrChange>
                          <a:clrFrom>
                            <a:srgbClr val="000000"/>
                          </a:clrFrom>
                          <a:clrTo>
                            <a:srgbClr val="FF0000"/>
                          </a:clrTo>
                        </a:clrChange>
                      </a:blip>
                      <a:stretch>
                        <a:fillRect/>
                      </a:stretch>
                    </p:blipFill>
                    <p:spPr>
                      <a:xfrm>
                        <a:off x="3919539" y="2321719"/>
                        <a:ext cx="465137" cy="38219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16"/>
          <p:cNvSpPr txBox="1"/>
          <p:nvPr/>
        </p:nvSpPr>
        <p:spPr>
          <a:xfrm>
            <a:off x="304484" y="4172109"/>
            <a:ext cx="8389937" cy="10156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7.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将一个正五边形绕它的中心旋转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至少要旋转</a:t>
            </a:r>
            <a:r>
              <a:rPr lang="zh-CN" altLang="en-US" sz="2400" b="1" u="sng" dirty="0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度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才能与原来的图形位置重合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222225" name="Text Box 17"/>
          <p:cNvSpPr txBox="1"/>
          <p:nvPr/>
        </p:nvSpPr>
        <p:spPr>
          <a:xfrm>
            <a:off x="6933883" y="4019233"/>
            <a:ext cx="6842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72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  <p:bldP spid="222217" grpId="0"/>
      <p:bldP spid="2222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Object 10"/>
          <p:cNvGraphicFramePr/>
          <p:nvPr/>
        </p:nvGraphicFramePr>
        <p:xfrm>
          <a:off x="6146800" y="2254272"/>
          <a:ext cx="914400" cy="11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7" r:id="rId4" imgW="128270" imgH="199390" progId="Equation.DSMT4">
                  <p:embed/>
                </p:oleObj>
              </mc:Choice>
              <mc:Fallback>
                <p:oleObj r:id="rId4" imgW="128270" imgH="199390" progId="Equation.DSMT4">
                  <p:embed/>
                  <p:pic>
                    <p:nvPicPr>
                      <p:cNvPr id="0" name="图片 321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2254272"/>
                        <a:ext cx="914400" cy="11162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473447" y="370467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新课导入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AutoShape 188" descr="https://timgsa.baidu.com/timg?image&amp;quality=80&amp;size=b9999_10000&amp;sec=1553687584493&amp;di=7b5297a63fe5d09b713128450f76e617&amp;imgtype=0&amp;src=http%3A%2F%2Fpic.51yuansu.com%2Fpic3%2Fcover%2F01%2F15%2F97%2F59047d3909bf1_610.jpg"/>
          <p:cNvSpPr>
            <a:spLocks noChangeAspect="1" noChangeArrowheads="1"/>
          </p:cNvSpPr>
          <p:nvPr/>
        </p:nvSpPr>
        <p:spPr bwMode="auto">
          <a:xfrm>
            <a:off x="116681" y="561677"/>
            <a:ext cx="228600" cy="17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35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99269" y="1028700"/>
            <a:ext cx="6286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观察下面多边形，它们的边、角有什么特点？</a:t>
            </a:r>
          </a:p>
        </p:txBody>
      </p:sp>
      <p:sp>
        <p:nvSpPr>
          <p:cNvPr id="50" name="AutoShape 4"/>
          <p:cNvSpPr>
            <a:spLocks noChangeArrowheads="1"/>
          </p:cNvSpPr>
          <p:nvPr/>
        </p:nvSpPr>
        <p:spPr bwMode="auto">
          <a:xfrm>
            <a:off x="628650" y="2062758"/>
            <a:ext cx="857250" cy="556320"/>
          </a:xfrm>
          <a:prstGeom prst="triangle">
            <a:avLst>
              <a:gd name="adj" fmla="val 50000"/>
            </a:avLst>
          </a:prstGeom>
          <a:blipFill>
            <a:blip r:embed="rId7"/>
            <a:srcRect/>
            <a:tile tx="0" ty="0" sx="100000" sy="100000" flip="none" algn="tl"/>
          </a:blipFill>
          <a:ln w="2857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1943100" y="2105620"/>
            <a:ext cx="742950" cy="557213"/>
          </a:xfrm>
          <a:prstGeom prst="rect">
            <a:avLst/>
          </a:prstGeom>
          <a:blipFill>
            <a:blip r:embed="rId8"/>
            <a:srcRect/>
            <a:tile tx="0" ty="0" sx="100000" sy="100000" flip="none" algn="tl"/>
          </a:blipFill>
          <a:ln w="2857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3257550" y="2019895"/>
            <a:ext cx="914400" cy="642938"/>
          </a:xfrm>
          <a:prstGeom prst="pentagon">
            <a:avLst/>
          </a:prstGeom>
          <a:blipFill>
            <a:blip r:embed="rId9"/>
            <a:srcRect/>
            <a:tile tx="0" ty="0" sx="100000" sy="100000" flip="none" algn="tl"/>
          </a:blipFill>
          <a:ln w="2857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3" name="AutoShape 7"/>
          <p:cNvSpPr>
            <a:spLocks noChangeArrowheads="1"/>
          </p:cNvSpPr>
          <p:nvPr/>
        </p:nvSpPr>
        <p:spPr bwMode="auto">
          <a:xfrm>
            <a:off x="4572000" y="2062758"/>
            <a:ext cx="971550" cy="630436"/>
          </a:xfrm>
          <a:prstGeom prst="hexagon">
            <a:avLst>
              <a:gd name="adj" fmla="val 28895"/>
              <a:gd name="vf" fmla="val 115470"/>
            </a:avLst>
          </a:prstGeom>
          <a:blipFill>
            <a:blip r:embed="rId10"/>
            <a:srcRect/>
            <a:tile tx="0" ty="0" sx="100000" sy="100000" flip="none" algn="tl"/>
          </a:blipFill>
          <a:ln w="2857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kern="0">
              <a:solidFill>
                <a:sysClr val="windowText" lastClr="000000"/>
              </a:solidFill>
            </a:endParaRP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490537" y="3075385"/>
            <a:ext cx="23229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特点：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03672" y="3335239"/>
            <a:ext cx="49946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">
              <a:spcBef>
                <a:spcPct val="50000"/>
              </a:spcBef>
            </a:pP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各边相等，各内角都相等的多边形</a:t>
            </a:r>
            <a:r>
              <a:rPr lang="en-US" altLang="zh-CN" sz="1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 bldLvl="0" animBg="1"/>
      <p:bldP spid="51" grpId="0" bldLvl="0" animBg="1"/>
      <p:bldP spid="52" grpId="0" bldLvl="0" animBg="1"/>
      <p:bldP spid="53" grpId="0" bldLvl="0" animBg="1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460649" y="1968907"/>
            <a:ext cx="1383608" cy="93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BF3"/>
              </a:clrFrom>
              <a:clrTo>
                <a:srgbClr val="FFFBF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77352" y="3248076"/>
            <a:ext cx="2697020" cy="913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1350" y="3142072"/>
            <a:ext cx="2301700" cy="1008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7352" y="819150"/>
            <a:ext cx="62686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18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1800" b="1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1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观看大屏幕上这些美丽的图案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都是在日常生活中我们经常能看到的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你能从这些图案中找出</a:t>
            </a:r>
            <a:r>
              <a:rPr lang="zh-CN" altLang="en-US" sz="1800" dirty="0">
                <a:latin typeface="黑体" panose="02010609060101010101" pitchFamily="49" charset="-122"/>
                <a:ea typeface="黑体" panose="02010609060101010101" pitchFamily="49" charset="-122"/>
              </a:rPr>
              <a:t>类似的图形</a:t>
            </a:r>
            <a:r>
              <a:rPr lang="zh-CN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吗</a:t>
            </a:r>
            <a:r>
              <a:rPr lang="en-US" altLang="zh-CN" sz="1800" dirty="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2F3"/>
              </a:clrFrom>
              <a:clrTo>
                <a:srgbClr val="FFF2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3626" y="1936946"/>
            <a:ext cx="1363625" cy="100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DD9"/>
              </a:clrFrom>
              <a:clrTo>
                <a:srgbClr val="FFFDD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722297" y="2004447"/>
            <a:ext cx="1423696" cy="868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94"/>
          <p:cNvSpPr/>
          <p:nvPr/>
        </p:nvSpPr>
        <p:spPr>
          <a:xfrm>
            <a:off x="879475" y="1039416"/>
            <a:ext cx="1905000" cy="120015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9219" name="Rectangle 95"/>
          <p:cNvSpPr/>
          <p:nvPr/>
        </p:nvSpPr>
        <p:spPr>
          <a:xfrm>
            <a:off x="6030913" y="1027510"/>
            <a:ext cx="1828800" cy="1257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3168" name="Text Box 96"/>
          <p:cNvSpPr txBox="1"/>
          <p:nvPr/>
        </p:nvSpPr>
        <p:spPr>
          <a:xfrm>
            <a:off x="739776" y="2901554"/>
            <a:ext cx="7796213" cy="186685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正多边形：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_____________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的多边形叫做正多边形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边形：如果一个正多边形有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条边，那么这个正多边形叫做正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169" name="Text Box 97"/>
          <p:cNvSpPr txBox="1"/>
          <p:nvPr/>
        </p:nvSpPr>
        <p:spPr>
          <a:xfrm>
            <a:off x="762001" y="2324100"/>
            <a:ext cx="3713163" cy="72808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三条边相等，三个角也相等（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60°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170" name="Text Box 98"/>
          <p:cNvSpPr txBox="1"/>
          <p:nvPr/>
        </p:nvSpPr>
        <p:spPr>
          <a:xfrm>
            <a:off x="5216525" y="2358629"/>
            <a:ext cx="342900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四条边都相等，四个角也相等（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90°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171" name="Rectangle 99"/>
          <p:cNvSpPr/>
          <p:nvPr/>
        </p:nvSpPr>
        <p:spPr>
          <a:xfrm>
            <a:off x="950914" y="3345657"/>
            <a:ext cx="17113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楷体_GB2312" pitchFamily="49" charset="-122"/>
              </a:rPr>
              <a:t>各边相等</a:t>
            </a:r>
          </a:p>
        </p:txBody>
      </p:sp>
      <p:sp>
        <p:nvSpPr>
          <p:cNvPr id="3172" name="Rectangle 100"/>
          <p:cNvSpPr/>
          <p:nvPr/>
        </p:nvSpPr>
        <p:spPr>
          <a:xfrm>
            <a:off x="2786064" y="3358754"/>
            <a:ext cx="18891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楷体_GB2312" pitchFamily="49" charset="-122"/>
              </a:rPr>
              <a:t>各角也相等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nimBg="1"/>
      <p:bldP spid="9219" grpId="0" bldLvl="0" animBg="1"/>
      <p:bldP spid="3169" grpId="0"/>
      <p:bldP spid="3170" grpId="0"/>
      <p:bldP spid="3171" grpId="0"/>
      <p:bldP spid="3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8"/>
          <p:cNvSpPr/>
          <p:nvPr/>
        </p:nvSpPr>
        <p:spPr>
          <a:xfrm>
            <a:off x="5867401" y="621507"/>
            <a:ext cx="2182813" cy="1637110"/>
          </a:xfrm>
          <a:prstGeom prst="ellipse">
            <a:avLst/>
          </a:prstGeom>
          <a:noFill/>
          <a:ln w="28575">
            <a:noFill/>
          </a:ln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11267" name="Rectangle 20"/>
          <p:cNvSpPr/>
          <p:nvPr/>
        </p:nvSpPr>
        <p:spPr>
          <a:xfrm>
            <a:off x="20638" y="-369242"/>
            <a:ext cx="184731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11268" name="Rectangle 22"/>
          <p:cNvSpPr/>
          <p:nvPr/>
        </p:nvSpPr>
        <p:spPr>
          <a:xfrm>
            <a:off x="20638" y="-369242"/>
            <a:ext cx="184731" cy="76944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sz="4400" dirty="0">
              <a:latin typeface="Times New Roman" panose="02020603050405020304" pitchFamily="18" charset="0"/>
            </a:endParaRPr>
          </a:p>
        </p:txBody>
      </p:sp>
      <p:sp>
        <p:nvSpPr>
          <p:cNvPr id="11269" name="Rectangle 25"/>
          <p:cNvSpPr/>
          <p:nvPr/>
        </p:nvSpPr>
        <p:spPr>
          <a:xfrm>
            <a:off x="628651" y="727473"/>
            <a:ext cx="4906963" cy="11695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怎样找圆的内接正三角形？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怎样找圆的外切正三角形？</a:t>
            </a:r>
            <a:b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</a:br>
            <a:endParaRPr lang="zh-CN" altLang="en-US" sz="20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34170" name="Text Box 26"/>
          <p:cNvSpPr txBox="1"/>
          <p:nvPr/>
        </p:nvSpPr>
        <p:spPr>
          <a:xfrm>
            <a:off x="4495801" y="2356247"/>
            <a:ext cx="4492625" cy="8617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怎样找圆的内接正方形？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怎样找圆的外切正方形？</a:t>
            </a:r>
          </a:p>
        </p:txBody>
      </p:sp>
      <p:sp>
        <p:nvSpPr>
          <p:cNvPr id="134171" name="Text Box 27"/>
          <p:cNvSpPr txBox="1"/>
          <p:nvPr/>
        </p:nvSpPr>
        <p:spPr>
          <a:xfrm>
            <a:off x="4424364" y="3651647"/>
            <a:ext cx="4568825" cy="8617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怎样找圆的内接正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边形？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怎样找圆的外切正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边形？</a:t>
            </a:r>
          </a:p>
        </p:txBody>
      </p:sp>
      <p:sp>
        <p:nvSpPr>
          <p:cNvPr id="11272" name="Rectangle 29"/>
          <p:cNvSpPr/>
          <p:nvPr/>
        </p:nvSpPr>
        <p:spPr>
          <a:xfrm rot="2627204">
            <a:off x="1281113" y="2252663"/>
            <a:ext cx="2438400" cy="1828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sz="3600" dirty="0">
              <a:latin typeface="Times New Roman" panose="02020603050405020304" pitchFamily="18" charset="0"/>
            </a:endParaRPr>
          </a:p>
        </p:txBody>
      </p:sp>
      <p:sp>
        <p:nvSpPr>
          <p:cNvPr id="134174" name="Text Box 30"/>
          <p:cNvSpPr txBox="1"/>
          <p:nvPr/>
        </p:nvSpPr>
        <p:spPr>
          <a:xfrm>
            <a:off x="702447" y="2647832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E</a:t>
            </a:r>
          </a:p>
        </p:txBody>
      </p:sp>
      <p:sp>
        <p:nvSpPr>
          <p:cNvPr id="134175" name="Text Box 31"/>
          <p:cNvSpPr txBox="1"/>
          <p:nvPr/>
        </p:nvSpPr>
        <p:spPr>
          <a:xfrm>
            <a:off x="2769372" y="4232553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F</a:t>
            </a:r>
          </a:p>
        </p:txBody>
      </p:sp>
      <p:sp>
        <p:nvSpPr>
          <p:cNvPr id="134176" name="Text Box 32"/>
          <p:cNvSpPr txBox="1"/>
          <p:nvPr/>
        </p:nvSpPr>
        <p:spPr>
          <a:xfrm>
            <a:off x="4261622" y="2901434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G</a:t>
            </a:r>
          </a:p>
        </p:txBody>
      </p:sp>
      <p:sp>
        <p:nvSpPr>
          <p:cNvPr id="134177" name="Text Box 33"/>
          <p:cNvSpPr txBox="1"/>
          <p:nvPr/>
        </p:nvSpPr>
        <p:spPr>
          <a:xfrm>
            <a:off x="2280422" y="1586984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H</a:t>
            </a:r>
          </a:p>
        </p:txBody>
      </p:sp>
      <p:sp>
        <p:nvSpPr>
          <p:cNvPr id="134178" name="Text Box 34"/>
          <p:cNvSpPr txBox="1"/>
          <p:nvPr/>
        </p:nvSpPr>
        <p:spPr>
          <a:xfrm>
            <a:off x="1283472" y="2215634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A</a:t>
            </a:r>
          </a:p>
        </p:txBody>
      </p:sp>
      <p:sp>
        <p:nvSpPr>
          <p:cNvPr id="134179" name="Text Box 35"/>
          <p:cNvSpPr txBox="1"/>
          <p:nvPr/>
        </p:nvSpPr>
        <p:spPr>
          <a:xfrm>
            <a:off x="1453334" y="3758684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B</a:t>
            </a:r>
          </a:p>
        </p:txBody>
      </p:sp>
      <p:sp>
        <p:nvSpPr>
          <p:cNvPr id="134180" name="Text Box 36"/>
          <p:cNvSpPr txBox="1"/>
          <p:nvPr/>
        </p:nvSpPr>
        <p:spPr>
          <a:xfrm>
            <a:off x="3321822" y="3701534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C</a:t>
            </a:r>
          </a:p>
        </p:txBody>
      </p:sp>
      <p:sp>
        <p:nvSpPr>
          <p:cNvPr id="134181" name="Text Box 37"/>
          <p:cNvSpPr txBox="1"/>
          <p:nvPr/>
        </p:nvSpPr>
        <p:spPr>
          <a:xfrm>
            <a:off x="3415484" y="2272784"/>
            <a:ext cx="30008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D</a:t>
            </a:r>
          </a:p>
        </p:txBody>
      </p:sp>
      <p:sp>
        <p:nvSpPr>
          <p:cNvPr id="11281" name="Oval 38"/>
          <p:cNvSpPr/>
          <p:nvPr/>
        </p:nvSpPr>
        <p:spPr>
          <a:xfrm>
            <a:off x="1293814" y="2260998"/>
            <a:ext cx="2401887" cy="18014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dirty="0"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2" name="Group 39"/>
          <p:cNvGrpSpPr/>
          <p:nvPr/>
        </p:nvGrpSpPr>
        <p:grpSpPr>
          <a:xfrm>
            <a:off x="1621496" y="2127219"/>
            <a:ext cx="2203744" cy="1932828"/>
            <a:chOff x="3936" y="-2"/>
            <a:chExt cx="1325" cy="1715"/>
          </a:xfrm>
        </p:grpSpPr>
        <p:sp>
          <p:nvSpPr>
            <p:cNvPr id="11283" name="Rectangle 40"/>
            <p:cNvSpPr/>
            <p:nvPr/>
          </p:nvSpPr>
          <p:spPr>
            <a:xfrm>
              <a:off x="3936" y="379"/>
              <a:ext cx="1056" cy="1056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3600" dirty="0">
                <a:latin typeface="Times New Roman" panose="02020603050405020304" pitchFamily="18" charset="0"/>
              </a:endParaRPr>
            </a:p>
          </p:txBody>
        </p:sp>
        <p:sp>
          <p:nvSpPr>
            <p:cNvPr id="11286" name="Text Box 43"/>
            <p:cNvSpPr txBox="1"/>
            <p:nvPr/>
          </p:nvSpPr>
          <p:spPr>
            <a:xfrm>
              <a:off x="5008" y="1385"/>
              <a:ext cx="232" cy="3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1287" name="Rectangle 44"/>
            <p:cNvSpPr/>
            <p:nvPr/>
          </p:nvSpPr>
          <p:spPr>
            <a:xfrm>
              <a:off x="5029" y="-2"/>
              <a:ext cx="232" cy="3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dirty="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合作探究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4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3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34170" grpId="0"/>
      <p:bldP spid="134171" grpId="0"/>
      <p:bldP spid="11272" grpId="0" bldLvl="0" animBg="1"/>
      <p:bldP spid="134174" grpId="0"/>
      <p:bldP spid="134175" grpId="0"/>
      <p:bldP spid="134176" grpId="0"/>
      <p:bldP spid="134177" grpId="0"/>
      <p:bldP spid="134178" grpId="0"/>
      <p:bldP spid="134179" grpId="0"/>
      <p:bldP spid="134180" grpId="0"/>
      <p:bldP spid="134181" grpId="0"/>
      <p:bldP spid="1128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/>
          <p:nvPr/>
        </p:nvSpPr>
        <p:spPr>
          <a:xfrm>
            <a:off x="722115" y="1428750"/>
            <a:ext cx="7820025" cy="217463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atinLnBrk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【例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】把圆分成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等份，求证：</a:t>
            </a:r>
          </a:p>
          <a:p>
            <a:pPr latinLnBrk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⑴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依次连接各分点所得的五边形是这个圆的内接正五边形；</a:t>
            </a:r>
          </a:p>
          <a:p>
            <a:pPr latinLnBrk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⑵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经过各分点作圆的切线，以相邻切线的交点为顶点的五边形是这个圆的外切正五边形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99472" y="214699"/>
            <a:ext cx="2316458" cy="548267"/>
            <a:chOff x="3327445" y="196489"/>
            <a:chExt cx="3088610" cy="1133201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1049655"/>
              <a:chOff x="1161" y="782"/>
              <a:chExt cx="4605" cy="1653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6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 smtClean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例题讲解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9"/>
          <p:cNvGrpSpPr/>
          <p:nvPr/>
        </p:nvGrpSpPr>
        <p:grpSpPr>
          <a:xfrm>
            <a:off x="5841050" y="1149004"/>
            <a:ext cx="2657323" cy="2148092"/>
            <a:chOff x="3697" y="363"/>
            <a:chExt cx="1851" cy="1914"/>
          </a:xfrm>
        </p:grpSpPr>
        <p:sp>
          <p:nvSpPr>
            <p:cNvPr id="13315" name="Oval 30"/>
            <p:cNvSpPr/>
            <p:nvPr/>
          </p:nvSpPr>
          <p:spPr>
            <a:xfrm>
              <a:off x="3984" y="720"/>
              <a:ext cx="1344" cy="1344"/>
            </a:xfrm>
            <a:prstGeom prst="ellipse">
              <a:avLst/>
            </a:prstGeom>
            <a:solidFill>
              <a:srgbClr val="CCFFFF"/>
            </a:solidFill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Times New Roman" panose="02020603050405020304" pitchFamily="18" charset="0"/>
              </a:endParaRPr>
            </a:p>
          </p:txBody>
        </p:sp>
        <p:sp>
          <p:nvSpPr>
            <p:cNvPr id="13316" name="AutoShape 31"/>
            <p:cNvSpPr/>
            <p:nvPr/>
          </p:nvSpPr>
          <p:spPr>
            <a:xfrm>
              <a:off x="4019" y="706"/>
              <a:ext cx="1248" cy="1186"/>
            </a:xfrm>
            <a:prstGeom prst="pentagon">
              <a:avLst/>
            </a:prstGeom>
            <a:solidFill>
              <a:srgbClr val="FFCC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2800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3317" name="Text Box 32"/>
            <p:cNvSpPr txBox="1"/>
            <p:nvPr/>
          </p:nvSpPr>
          <p:spPr>
            <a:xfrm rot="10865240">
              <a:off x="4571" y="603"/>
              <a:ext cx="129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sz="280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3318" name="Text Box 33"/>
            <p:cNvSpPr txBox="1"/>
            <p:nvPr/>
          </p:nvSpPr>
          <p:spPr>
            <a:xfrm rot="6495483">
              <a:off x="4016" y="1041"/>
              <a:ext cx="165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sz="280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3319" name="Text Box 34"/>
            <p:cNvSpPr txBox="1"/>
            <p:nvPr/>
          </p:nvSpPr>
          <p:spPr>
            <a:xfrm rot="2203620">
              <a:off x="4278" y="1611"/>
              <a:ext cx="129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sz="280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3323" name="Text Box 38"/>
            <p:cNvSpPr txBox="1"/>
            <p:nvPr/>
          </p:nvSpPr>
          <p:spPr>
            <a:xfrm>
              <a:off x="4507" y="363"/>
              <a:ext cx="310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仿宋_GB2312" pitchFamily="49" charset="-122"/>
                </a:rPr>
                <a:t>A</a:t>
              </a:r>
            </a:p>
          </p:txBody>
        </p:sp>
        <p:sp>
          <p:nvSpPr>
            <p:cNvPr id="13324" name="Text Box 39"/>
            <p:cNvSpPr txBox="1"/>
            <p:nvPr/>
          </p:nvSpPr>
          <p:spPr>
            <a:xfrm>
              <a:off x="3752" y="891"/>
              <a:ext cx="295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仿宋_GB2312" pitchFamily="49" charset="-122"/>
                </a:rPr>
                <a:t>B</a:t>
              </a:r>
            </a:p>
          </p:txBody>
        </p:sp>
        <p:sp>
          <p:nvSpPr>
            <p:cNvPr id="13325" name="Text Box 40"/>
            <p:cNvSpPr txBox="1"/>
            <p:nvPr/>
          </p:nvSpPr>
          <p:spPr>
            <a:xfrm>
              <a:off x="4041" y="1811"/>
              <a:ext cx="295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仿宋_GB2312" pitchFamily="49" charset="-122"/>
                </a:rPr>
                <a:t>C</a:t>
              </a:r>
            </a:p>
          </p:txBody>
        </p:sp>
        <p:sp>
          <p:nvSpPr>
            <p:cNvPr id="13326" name="Text Box 41"/>
            <p:cNvSpPr txBox="1"/>
            <p:nvPr/>
          </p:nvSpPr>
          <p:spPr>
            <a:xfrm>
              <a:off x="4988" y="1803"/>
              <a:ext cx="310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仿宋_GB2312" pitchFamily="49" charset="-122"/>
                </a:rPr>
                <a:t>D</a:t>
              </a:r>
            </a:p>
          </p:txBody>
        </p:sp>
        <p:sp>
          <p:nvSpPr>
            <p:cNvPr id="13327" name="Text Box 42"/>
            <p:cNvSpPr txBox="1"/>
            <p:nvPr/>
          </p:nvSpPr>
          <p:spPr>
            <a:xfrm>
              <a:off x="5266" y="900"/>
              <a:ext cx="282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ea typeface="仿宋_GB2312" pitchFamily="49" charset="-122"/>
                </a:rPr>
                <a:t>E</a:t>
              </a:r>
            </a:p>
          </p:txBody>
        </p:sp>
        <p:sp>
          <p:nvSpPr>
            <p:cNvPr id="13328" name="Rectangle 43"/>
            <p:cNvSpPr/>
            <p:nvPr/>
          </p:nvSpPr>
          <p:spPr>
            <a:xfrm>
              <a:off x="3697" y="522"/>
              <a:ext cx="129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sz="2800" dirty="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3330" name="Text Box 45"/>
            <p:cNvSpPr txBox="1"/>
            <p:nvPr/>
          </p:nvSpPr>
          <p:spPr>
            <a:xfrm rot="19737681">
              <a:off x="4824" y="1653"/>
              <a:ext cx="376" cy="46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sz="280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  <p:sp>
          <p:nvSpPr>
            <p:cNvPr id="13331" name="Text Box 46"/>
            <p:cNvSpPr txBox="1"/>
            <p:nvPr/>
          </p:nvSpPr>
          <p:spPr>
            <a:xfrm rot="15188942">
              <a:off x="5126" y="1033"/>
              <a:ext cx="165" cy="36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endParaRPr lang="en-US" altLang="zh-CN" sz="2800">
                <a:latin typeface="Times New Roman" panose="02020603050405020304" pitchFamily="18" charset="0"/>
                <a:ea typeface="仿宋_GB2312" pitchFamily="49" charset="-122"/>
              </a:endParaRPr>
            </a:p>
          </p:txBody>
        </p:sp>
      </p:grpSp>
      <p:sp>
        <p:nvSpPr>
          <p:cNvPr id="13333" name="Text Box 48"/>
          <p:cNvSpPr txBox="1"/>
          <p:nvPr/>
        </p:nvSpPr>
        <p:spPr>
          <a:xfrm>
            <a:off x="915989" y="600999"/>
            <a:ext cx="6315075" cy="397031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证明</a:t>
            </a:r>
            <a:r>
              <a:rPr lang="en-US" altLang="zh-CN" sz="24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(1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∵AB=BC=CD=DE=EA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∴AB=BC=CD=DE=EA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∵BCE=CDA=3AB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∴∠A=∠B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同理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∠B=∠C=∠D=∠E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又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∵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顶点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D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都在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⊙O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上，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五边形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ABCDE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⊙O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的内接正五边形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3334" name="Text Box 49"/>
          <p:cNvSpPr txBox="1"/>
          <p:nvPr/>
        </p:nvSpPr>
        <p:spPr>
          <a:xfrm>
            <a:off x="3970171" y="933600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35" name="Text Box 50"/>
          <p:cNvSpPr txBox="1"/>
          <p:nvPr/>
        </p:nvSpPr>
        <p:spPr>
          <a:xfrm>
            <a:off x="4482934" y="928837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36" name="Text Box 51"/>
          <p:cNvSpPr txBox="1"/>
          <p:nvPr/>
        </p:nvSpPr>
        <p:spPr>
          <a:xfrm>
            <a:off x="2627146" y="922884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37" name="Text Box 52"/>
          <p:cNvSpPr txBox="1"/>
          <p:nvPr/>
        </p:nvSpPr>
        <p:spPr>
          <a:xfrm>
            <a:off x="3071646" y="922884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38" name="Text Box 53"/>
          <p:cNvSpPr txBox="1"/>
          <p:nvPr/>
        </p:nvSpPr>
        <p:spPr>
          <a:xfrm>
            <a:off x="3560596" y="943125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39" name="Text Box 54"/>
          <p:cNvSpPr txBox="1"/>
          <p:nvPr/>
        </p:nvSpPr>
        <p:spPr>
          <a:xfrm>
            <a:off x="1066801" y="1780670"/>
            <a:ext cx="950913" cy="646331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40" name="Text Box 55"/>
          <p:cNvSpPr txBox="1"/>
          <p:nvPr/>
        </p:nvSpPr>
        <p:spPr>
          <a:xfrm>
            <a:off x="1835033" y="1790195"/>
            <a:ext cx="64793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  <p:sp>
        <p:nvSpPr>
          <p:cNvPr id="13341" name="Text Box 56"/>
          <p:cNvSpPr txBox="1"/>
          <p:nvPr/>
        </p:nvSpPr>
        <p:spPr>
          <a:xfrm>
            <a:off x="2636671" y="1899197"/>
            <a:ext cx="49404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⌒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9"/>
          <p:cNvSpPr txBox="1"/>
          <p:nvPr/>
        </p:nvSpPr>
        <p:spPr>
          <a:xfrm>
            <a:off x="434976" y="588318"/>
            <a:ext cx="4949825" cy="415498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连接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OA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OB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OC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，则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∠OAB=∠OBA=∠OBC=∠OCB.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∵TP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PQ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QR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分别是以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为切点的</a:t>
            </a: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⊙O</a:t>
            </a:r>
            <a:r>
              <a:rPr lang="zh-CN" altLang="en-US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的切线，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∴∠OAP=∠OBP=∠OBQ=∠OCQ.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楷体_GB2312" pitchFamily="49" charset="-122"/>
                <a:ea typeface="楷体_GB2312" pitchFamily="49" charset="-122"/>
              </a:rPr>
              <a:t>∴∠PAB=∠PBA=∠QBC=∠QCB.</a:t>
            </a:r>
          </a:p>
        </p:txBody>
      </p:sp>
      <p:grpSp>
        <p:nvGrpSpPr>
          <p:cNvPr id="14339" name="Group 20"/>
          <p:cNvGrpSpPr/>
          <p:nvPr/>
        </p:nvGrpSpPr>
        <p:grpSpPr>
          <a:xfrm>
            <a:off x="5565777" y="1075136"/>
            <a:ext cx="3205163" cy="2644377"/>
            <a:chOff x="3463" y="257"/>
            <a:chExt cx="2019" cy="2221"/>
          </a:xfrm>
        </p:grpSpPr>
        <p:sp>
          <p:nvSpPr>
            <p:cNvPr id="14340" name="AutoShape 21"/>
            <p:cNvSpPr/>
            <p:nvPr/>
          </p:nvSpPr>
          <p:spPr>
            <a:xfrm rot="2104065">
              <a:off x="3696" y="528"/>
              <a:ext cx="1631" cy="1502"/>
            </a:xfrm>
            <a:prstGeom prst="pentagon">
              <a:avLst/>
            </a:prstGeom>
            <a:solidFill>
              <a:srgbClr val="CC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2400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341" name="Oval 22"/>
            <p:cNvSpPr/>
            <p:nvPr/>
          </p:nvSpPr>
          <p:spPr>
            <a:xfrm>
              <a:off x="3792" y="672"/>
              <a:ext cx="1344" cy="1344"/>
            </a:xfrm>
            <a:prstGeom prst="ellipse">
              <a:avLst/>
            </a:prstGeom>
            <a:solidFill>
              <a:srgbClr val="CCFFFF"/>
            </a:solidFill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Times New Roman" panose="02020603050405020304" pitchFamily="18" charset="0"/>
              </a:endParaRPr>
            </a:p>
          </p:txBody>
        </p:sp>
        <p:sp>
          <p:nvSpPr>
            <p:cNvPr id="14342" name="AutoShape 23"/>
            <p:cNvSpPr/>
            <p:nvPr/>
          </p:nvSpPr>
          <p:spPr>
            <a:xfrm>
              <a:off x="3840" y="693"/>
              <a:ext cx="1248" cy="1186"/>
            </a:xfrm>
            <a:prstGeom prst="pentagon">
              <a:avLst/>
            </a:prstGeom>
            <a:solidFill>
              <a:srgbClr val="FFCCCC"/>
            </a:solidFill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2400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343" name="Text Box 24"/>
            <p:cNvSpPr txBox="1"/>
            <p:nvPr/>
          </p:nvSpPr>
          <p:spPr>
            <a:xfrm>
              <a:off x="4303" y="257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A</a:t>
              </a:r>
            </a:p>
          </p:txBody>
        </p:sp>
        <p:sp>
          <p:nvSpPr>
            <p:cNvPr id="14344" name="Text Box 25"/>
            <p:cNvSpPr txBox="1"/>
            <p:nvPr/>
          </p:nvSpPr>
          <p:spPr>
            <a:xfrm>
              <a:off x="3577" y="881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B</a:t>
              </a:r>
            </a:p>
          </p:txBody>
        </p:sp>
        <p:sp>
          <p:nvSpPr>
            <p:cNvPr id="14345" name="Text Box 26"/>
            <p:cNvSpPr txBox="1"/>
            <p:nvPr/>
          </p:nvSpPr>
          <p:spPr>
            <a:xfrm>
              <a:off x="3792" y="1793"/>
              <a:ext cx="265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C</a:t>
              </a:r>
            </a:p>
          </p:txBody>
        </p:sp>
        <p:sp>
          <p:nvSpPr>
            <p:cNvPr id="14346" name="Text Box 27"/>
            <p:cNvSpPr txBox="1"/>
            <p:nvPr/>
          </p:nvSpPr>
          <p:spPr>
            <a:xfrm>
              <a:off x="4831" y="1793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D</a:t>
              </a:r>
            </a:p>
          </p:txBody>
        </p:sp>
        <p:sp>
          <p:nvSpPr>
            <p:cNvPr id="14347" name="Text Box 28"/>
            <p:cNvSpPr txBox="1"/>
            <p:nvPr/>
          </p:nvSpPr>
          <p:spPr>
            <a:xfrm>
              <a:off x="5142" y="833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E</a:t>
              </a:r>
            </a:p>
          </p:txBody>
        </p:sp>
        <p:sp>
          <p:nvSpPr>
            <p:cNvPr id="14348" name="Text Box 29"/>
            <p:cNvSpPr txBox="1"/>
            <p:nvPr/>
          </p:nvSpPr>
          <p:spPr>
            <a:xfrm>
              <a:off x="3763" y="410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P</a:t>
              </a:r>
            </a:p>
          </p:txBody>
        </p:sp>
        <p:sp>
          <p:nvSpPr>
            <p:cNvPr id="14349" name="Text Box 30"/>
            <p:cNvSpPr txBox="1"/>
            <p:nvPr/>
          </p:nvSpPr>
          <p:spPr>
            <a:xfrm>
              <a:off x="3463" y="1361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Q</a:t>
              </a:r>
            </a:p>
          </p:txBody>
        </p:sp>
        <p:sp>
          <p:nvSpPr>
            <p:cNvPr id="14350" name="Text Box 31"/>
            <p:cNvSpPr txBox="1"/>
            <p:nvPr/>
          </p:nvSpPr>
          <p:spPr>
            <a:xfrm>
              <a:off x="4435" y="2090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R</a:t>
              </a:r>
            </a:p>
          </p:txBody>
        </p:sp>
        <p:sp>
          <p:nvSpPr>
            <p:cNvPr id="14351" name="Text Box 32"/>
            <p:cNvSpPr txBox="1"/>
            <p:nvPr/>
          </p:nvSpPr>
          <p:spPr>
            <a:xfrm>
              <a:off x="5269" y="1370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S</a:t>
              </a:r>
            </a:p>
          </p:txBody>
        </p:sp>
        <p:sp>
          <p:nvSpPr>
            <p:cNvPr id="14352" name="Text Box 33"/>
            <p:cNvSpPr txBox="1"/>
            <p:nvPr/>
          </p:nvSpPr>
          <p:spPr>
            <a:xfrm>
              <a:off x="4903" y="362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T</a:t>
              </a:r>
            </a:p>
          </p:txBody>
        </p:sp>
        <p:sp>
          <p:nvSpPr>
            <p:cNvPr id="14353" name="Line 34"/>
            <p:cNvSpPr/>
            <p:nvPr/>
          </p:nvSpPr>
          <p:spPr>
            <a:xfrm flipH="1" flipV="1">
              <a:off x="4464" y="693"/>
              <a:ext cx="21" cy="65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4354" name="Line 35"/>
            <p:cNvSpPr/>
            <p:nvPr/>
          </p:nvSpPr>
          <p:spPr>
            <a:xfrm flipH="1" flipV="1">
              <a:off x="3861" y="1153"/>
              <a:ext cx="624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4355" name="Line 36"/>
            <p:cNvSpPr/>
            <p:nvPr/>
          </p:nvSpPr>
          <p:spPr>
            <a:xfrm flipH="1">
              <a:off x="4079" y="1345"/>
              <a:ext cx="406" cy="54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sz="4400" dirty="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4356" name="Text Box 37"/>
            <p:cNvSpPr txBox="1"/>
            <p:nvPr/>
          </p:nvSpPr>
          <p:spPr>
            <a:xfrm>
              <a:off x="4483" y="1073"/>
              <a:ext cx="213" cy="3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400" dirty="0">
                  <a:latin typeface="楷体_GB2312" pitchFamily="49" charset="-122"/>
                  <a:ea typeface="楷体_GB2312" pitchFamily="49" charset="-122"/>
                </a:rPr>
                <a:t>O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25400" cap="flat" cmpd="sng">
          <a:solidFill>
            <a:srgbClr val="0A21CC"/>
          </a:solidFill>
          <a:prstDash val="solid"/>
          <a:round/>
          <a:headEnd type="none" w="med" len="med"/>
          <a:tailEnd type="none" w="med" len="med"/>
        </a:ln>
      </a:spPr>
      <a:bodyPr anchor="t"/>
      <a:lstStyle>
        <a:defPPr>
          <a:defRPr dirty="0"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Office PowerPoint</Application>
  <PresentationFormat>全屏显示(16:9)</PresentationFormat>
  <Paragraphs>214</Paragraphs>
  <Slides>21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仿宋_GB2312</vt:lpstr>
      <vt:lpstr>黑体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Verdana</vt:lpstr>
      <vt:lpstr>Wingdings</vt:lpstr>
      <vt:lpstr>WWW.2PPT.COM
</vt:lpstr>
      <vt:lpstr>Equation.DSMT4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2016-08-11T01:00:00Z</dcterms:created>
  <dcterms:modified xsi:type="dcterms:W3CDTF">2023-01-17T02:23:34Z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2052-11.1.0.11194</vt:lpwstr>
  </property>
  <property fmtid="{D5CDD505-2E9C-101B-9397-08002B2CF9AE}" pid="4" name="ICV">
    <vt:lpwstr>A6FC29AE4219494A968BEEC1C490B634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