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1"/>
  </p:notesMasterIdLst>
  <p:handoutMasterIdLst>
    <p:handoutMasterId r:id="rId22"/>
  </p:handoutMasterIdLst>
  <p:sldIdLst>
    <p:sldId id="257" r:id="rId2"/>
    <p:sldId id="319" r:id="rId3"/>
    <p:sldId id="329" r:id="rId4"/>
    <p:sldId id="261" r:id="rId5"/>
    <p:sldId id="320" r:id="rId6"/>
    <p:sldId id="330" r:id="rId7"/>
    <p:sldId id="331" r:id="rId8"/>
    <p:sldId id="284" r:id="rId9"/>
    <p:sldId id="286" r:id="rId10"/>
    <p:sldId id="295" r:id="rId11"/>
    <p:sldId id="327" r:id="rId12"/>
    <p:sldId id="332" r:id="rId13"/>
    <p:sldId id="333" r:id="rId14"/>
    <p:sldId id="280" r:id="rId15"/>
    <p:sldId id="308" r:id="rId16"/>
    <p:sldId id="291" r:id="rId17"/>
    <p:sldId id="298" r:id="rId18"/>
    <p:sldId id="325" r:id="rId19"/>
    <p:sldId id="310" r:id="rId20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orient="horz" pos="2153">
          <p15:clr>
            <a:srgbClr val="A4A3A4"/>
          </p15:clr>
        </p15:guide>
        <p15:guide id="3" pos="3840">
          <p15:clr>
            <a:srgbClr val="A4A3A4"/>
          </p15:clr>
        </p15:guide>
        <p15:guide id="4" pos="552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Tao Tao" initials="TT" lastIdx="15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80A0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 autoAdjust="0"/>
    <p:restoredTop sz="92818" autoAdjust="0"/>
  </p:normalViewPr>
  <p:slideViewPr>
    <p:cSldViewPr snapToGrid="0">
      <p:cViewPr varScale="1">
        <p:scale>
          <a:sx n="116" d="100"/>
          <a:sy n="116" d="100"/>
        </p:scale>
        <p:origin x="-354" y="-96"/>
      </p:cViewPr>
      <p:guideLst>
        <p:guide orient="horz" pos="2160"/>
        <p:guide orient="horz" pos="2153"/>
        <p:guide pos="3840"/>
        <p:guide pos="552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handoutMaster" Target="handoutMasters/handoutMaster1.xml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28715EE-3B03-4D2D-B87F-C1C933DDB61A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F56DF3B-9234-45E1-9B81-8D140CFA6B05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56DF3B-9234-45E1-9B81-8D140CFA6B05}" type="slidenum">
              <a:rPr lang="zh-CN" altLang="en-US" smtClean="0"/>
              <a:t>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56DF3B-9234-45E1-9B81-8D140CFA6B05}" type="slidenum">
              <a:rPr lang="zh-CN" altLang="en-US" smtClean="0"/>
              <a:t>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56DF3B-9234-45E1-9B81-8D140CFA6B05}" type="slidenum">
              <a:rPr lang="zh-CN" altLang="en-US" smtClean="0"/>
              <a:t>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56DF3B-9234-45E1-9B81-8D140CFA6B05}" type="slidenum">
              <a:rPr lang="zh-CN" altLang="en-US" smtClean="0"/>
              <a:t>9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56DF3B-9234-45E1-9B81-8D140CFA6B05}" type="slidenum">
              <a:rPr lang="zh-CN" altLang="en-US" smtClean="0"/>
              <a:t>11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56DF3B-9234-45E1-9B81-8D140CFA6B05}" type="slidenum">
              <a:rPr lang="zh-CN" altLang="en-US" smtClean="0"/>
              <a:t>12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56DF3B-9234-45E1-9B81-8D140CFA6B05}" type="slidenum">
              <a:rPr lang="zh-CN" altLang="en-US" smtClean="0"/>
              <a:t>14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56DF3B-9234-45E1-9B81-8D140CFA6B05}" type="slidenum">
              <a:rPr lang="zh-CN" altLang="en-US" smtClean="0"/>
              <a:t>15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56DF3B-9234-45E1-9B81-8D140CFA6B05}" type="slidenum">
              <a:rPr lang="zh-CN" altLang="en-US" smtClean="0"/>
              <a:t>16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/>
          </p:nvPr>
        </p:nvSpPr>
        <p:spPr>
          <a:xfrm>
            <a:off x="838200" y="365125"/>
            <a:ext cx="10515600" cy="58118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1186774" y="1778438"/>
            <a:ext cx="4873574" cy="823912"/>
          </a:xfrm>
        </p:spPr>
        <p:txBody>
          <a:bodyPr anchor="ctr" anchorCtr="0"/>
          <a:lstStyle>
            <a:lvl1pPr marL="0" indent="0">
              <a:buNone/>
              <a:defRPr sz="2800"/>
            </a:lvl1pPr>
            <a:lvl2pPr marL="457200" indent="0">
              <a:buNone/>
              <a:defRPr sz="2400"/>
            </a:lvl2pPr>
            <a:lvl3pPr marL="914400" indent="0">
              <a:buNone/>
              <a:defRPr sz="20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  <a:lvl6pPr marL="2286000" indent="0">
              <a:buNone/>
              <a:defRPr sz="1800"/>
            </a:lvl6pPr>
            <a:lvl7pPr marL="2743200" indent="0">
              <a:buNone/>
              <a:defRPr sz="1800"/>
            </a:lvl7pPr>
            <a:lvl8pPr marL="3200400" indent="0">
              <a:buNone/>
              <a:defRPr sz="1800"/>
            </a:lvl8pPr>
            <a:lvl9pPr marL="3657600" indent="0">
              <a:buNone/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1186774" y="2665379"/>
            <a:ext cx="4873574" cy="3524284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256938" y="1778438"/>
            <a:ext cx="4897576" cy="823912"/>
          </a:xfrm>
        </p:spPr>
        <p:txBody>
          <a:bodyPr anchor="ctr" anchorCtr="0"/>
          <a:lstStyle>
            <a:lvl1pPr marL="0" indent="0">
              <a:buNone/>
              <a:defRPr sz="2800"/>
            </a:lvl1pPr>
            <a:lvl2pPr marL="457200" indent="0">
              <a:buNone/>
              <a:defRPr sz="2400"/>
            </a:lvl2pPr>
            <a:lvl3pPr marL="914400" indent="0">
              <a:buNone/>
              <a:defRPr sz="20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  <a:lvl6pPr marL="2286000" indent="0">
              <a:buNone/>
              <a:defRPr sz="1800"/>
            </a:lvl6pPr>
            <a:lvl7pPr marL="2743200" indent="0">
              <a:buNone/>
              <a:defRPr sz="1800"/>
            </a:lvl7pPr>
            <a:lvl8pPr marL="3200400" indent="0">
              <a:buNone/>
              <a:defRPr sz="1800"/>
            </a:lvl8pPr>
            <a:lvl9pPr marL="3657600" indent="0">
              <a:buNone/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256938" y="2665379"/>
            <a:ext cx="4897576" cy="3524284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4165349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457201"/>
            <a:ext cx="6172200" cy="540385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4165349" cy="3811588"/>
          </a:xfrm>
        </p:spPr>
        <p:txBody>
          <a:bodyPr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F288E0-7875-42C4-84C8-98DBBD3BF4D2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png"/><Relationship Id="rId4" Type="http://schemas.openxmlformats.org/officeDocument/2006/relationships/image" Target="../media/image20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3.png"/><Relationship Id="rId4" Type="http://schemas.openxmlformats.org/officeDocument/2006/relationships/image" Target="../media/image1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41" name="Picture 5"/>
          <p:cNvPicPr>
            <a:picLocks noChangeAspect="1" noChangeArrowheads="1"/>
          </p:cNvPicPr>
          <p:nvPr/>
        </p:nvPicPr>
        <p:blipFill rotWithShape="1">
          <a:blip r:embed="rId3" cstate="email"/>
          <a:srcRect r="5201"/>
          <a:stretch>
            <a:fillRect/>
          </a:stretch>
        </p:blipFill>
        <p:spPr bwMode="auto">
          <a:xfrm>
            <a:off x="0" y="2287207"/>
            <a:ext cx="2847449" cy="45707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五边形 7"/>
          <p:cNvSpPr>
            <a:spLocks noChangeArrowheads="1"/>
          </p:cNvSpPr>
          <p:nvPr/>
        </p:nvSpPr>
        <p:spPr bwMode="auto">
          <a:xfrm>
            <a:off x="-10096" y="489775"/>
            <a:ext cx="7634578" cy="661988"/>
          </a:xfrm>
          <a:prstGeom prst="homePlate">
            <a:avLst>
              <a:gd name="adj" fmla="val 45226"/>
            </a:avLst>
          </a:prstGeom>
          <a:solidFill>
            <a:srgbClr val="306A9B"/>
          </a:solidFill>
          <a:ln w="12700" cmpd="sng">
            <a:solidFill>
              <a:srgbClr val="41719C"/>
            </a:solidFill>
            <a:miter lim="800000"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indent="363855">
              <a:defRPr/>
            </a:pPr>
            <a:r>
              <a:rPr lang="zh-CN" altLang="en-US" sz="3200" dirty="0">
                <a:solidFill>
                  <a:srgbClr val="FFFFFF"/>
                </a:solidFill>
                <a:latin typeface="微软雅黑" panose="020B0503020204020204" pitchFamily="34" charset="-122"/>
              </a:rPr>
              <a:t>第七</a:t>
            </a:r>
            <a:r>
              <a:rPr lang="zh-CN" altLang="en-US" sz="3200" dirty="0" smtClean="0">
                <a:solidFill>
                  <a:srgbClr val="FFFFFF"/>
                </a:solidFill>
                <a:latin typeface="微软雅黑" panose="020B0503020204020204" pitchFamily="34" charset="-122"/>
              </a:rPr>
              <a:t>单元  三角形</a:t>
            </a:r>
            <a:r>
              <a:rPr lang="zh-CN" altLang="en-US" sz="3200" dirty="0">
                <a:solidFill>
                  <a:srgbClr val="FFFFFF"/>
                </a:solidFill>
                <a:latin typeface="微软雅黑" panose="020B0503020204020204" pitchFamily="34" charset="-122"/>
              </a:rPr>
              <a:t>、平行四边形和梯形</a:t>
            </a:r>
            <a:endParaRPr lang="zh-CN" altLang="en-US" sz="3200" dirty="0" smtClean="0">
              <a:solidFill>
                <a:srgbClr val="FFFFFF"/>
              </a:solidFill>
              <a:latin typeface="微软雅黑" panose="020B0503020204020204" pitchFamily="34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0" y="1725238"/>
            <a:ext cx="12202096" cy="10673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30000"/>
              </a:lnSpc>
              <a:defRPr/>
            </a:pPr>
            <a:r>
              <a:rPr lang="en-US" altLang="zh-CN" sz="54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7.7  </a:t>
            </a:r>
            <a:r>
              <a:rPr lang="zh-CN" altLang="en-US" sz="54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认识梯形</a:t>
            </a:r>
            <a:endParaRPr lang="zh-CN" altLang="en-US" sz="5400" b="1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" name="AutoShape 4" descr="http://i01.pictn.sogoucdn.com/497cb518c5672406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 rotWithShape="1">
          <a:blip r:embed="rId4" cstate="email"/>
          <a:srcRect b="5968"/>
          <a:stretch>
            <a:fillRect/>
          </a:stretch>
        </p:blipFill>
        <p:spPr bwMode="auto">
          <a:xfrm>
            <a:off x="4754369" y="3099946"/>
            <a:ext cx="2683261" cy="2493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平行四边形 5"/>
          <p:cNvSpPr/>
          <p:nvPr/>
        </p:nvSpPr>
        <p:spPr>
          <a:xfrm>
            <a:off x="155574" y="5952835"/>
            <a:ext cx="695519" cy="286589"/>
          </a:xfrm>
          <a:prstGeom prst="parallelogram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矩形 8"/>
          <p:cNvSpPr/>
          <p:nvPr/>
        </p:nvSpPr>
        <p:spPr>
          <a:xfrm>
            <a:off x="0" y="6110279"/>
            <a:ext cx="12192000" cy="5651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ctr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800" b="1" kern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WWW.PPT818.COM</a:t>
            </a:r>
            <a:endParaRPr lang="en-US" altLang="zh-CN" sz="2800" b="1" kern="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1" name="Picture 3" descr="C:\Users\Administrator\Desktop\课件\图片1.pn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3257771"/>
            <a:ext cx="2537916" cy="35492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五边形 7"/>
          <p:cNvSpPr>
            <a:spLocks noChangeArrowheads="1"/>
          </p:cNvSpPr>
          <p:nvPr/>
        </p:nvSpPr>
        <p:spPr bwMode="auto">
          <a:xfrm>
            <a:off x="0" y="501650"/>
            <a:ext cx="2565485" cy="661988"/>
          </a:xfrm>
          <a:prstGeom prst="homePlate">
            <a:avLst>
              <a:gd name="adj" fmla="val 45226"/>
            </a:avLst>
          </a:prstGeom>
          <a:solidFill>
            <a:srgbClr val="306A9B"/>
          </a:solidFill>
          <a:ln w="12700" cmpd="sng">
            <a:solidFill>
              <a:srgbClr val="41719C"/>
            </a:solidFill>
            <a:miter lim="800000"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indent="363855" eaLnBrk="1" hangingPunct="1">
              <a:buFont typeface="Arial" panose="020B0604020202020204" pitchFamily="34" charset="0"/>
              <a:buNone/>
              <a:defRPr/>
            </a:pPr>
            <a:r>
              <a:rPr lang="zh-CN" altLang="en-US" sz="3200" dirty="0">
                <a:solidFill>
                  <a:srgbClr val="FFFFFF"/>
                </a:solidFill>
                <a:latin typeface="微软雅黑" panose="020B0503020204020204" pitchFamily="34" charset="-122"/>
              </a:rPr>
              <a:t>知识梳理</a:t>
            </a:r>
            <a:endParaRPr lang="zh-CN" altLang="en-US" sz="3200" dirty="0" smtClean="0">
              <a:solidFill>
                <a:srgbClr val="FFFFFF"/>
              </a:solidFill>
              <a:latin typeface="微软雅黑" panose="020B0503020204020204" pitchFamily="34" charset="-122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851647" y="1349114"/>
            <a:ext cx="8677837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987425" indent="-987425">
              <a:lnSpc>
                <a:spcPct val="150000"/>
              </a:lnSpc>
            </a:pPr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小练习</a:t>
            </a:r>
            <a:r>
              <a:rPr lang="zh-CN" altLang="en-US" sz="28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：</a:t>
            </a:r>
            <a:endParaRPr lang="en-US" altLang="zh-CN" sz="2800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258107" y="1429796"/>
            <a:ext cx="957530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987425" indent="-987425">
              <a:lnSpc>
                <a:spcPct val="150000"/>
              </a:lnSpc>
            </a:pPr>
            <a:r>
              <a:rPr lang="en-US" altLang="zh-CN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1.</a:t>
            </a: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延长梯形的上下底，它们（     ），把梯形的两腰延长，会（    ）。</a:t>
            </a:r>
          </a:p>
          <a:p>
            <a:pPr marL="987425" indent="-987425">
              <a:lnSpc>
                <a:spcPct val="150000"/>
              </a:lnSpc>
            </a:pP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zh-CN" altLang="en-US" sz="24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A. </a:t>
            </a: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永不相交 </a:t>
            </a:r>
            <a:r>
              <a:rPr lang="zh-CN" altLang="en-US" sz="24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         </a:t>
            </a:r>
            <a:r>
              <a:rPr lang="en-US" altLang="zh-CN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B.   </a:t>
            </a: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相交   </a:t>
            </a:r>
            <a:r>
              <a:rPr lang="zh-CN" altLang="en-US" sz="24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          </a:t>
            </a:r>
            <a:r>
              <a:rPr lang="en-US" altLang="zh-CN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C.</a:t>
            </a: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无法确定。</a:t>
            </a:r>
            <a:endParaRPr lang="en-US" altLang="zh-CN" sz="2400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274038" y="2676714"/>
            <a:ext cx="9575305" cy="5810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987425" indent="-987425">
              <a:lnSpc>
                <a:spcPct val="150000"/>
              </a:lnSpc>
            </a:pPr>
            <a:r>
              <a:rPr lang="en-US" altLang="zh-CN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2.</a:t>
            </a: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下面（   ）不是梯形。</a:t>
            </a:r>
            <a:endParaRPr lang="en-US" altLang="zh-CN" sz="2400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6146" name="Picture 2" descr="C:\Users\ADMINI~1\AppData\Local\Temp\ksohtml\wps29CA.tmp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313879" y="3150194"/>
            <a:ext cx="8196534" cy="11810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2306399" y="4267950"/>
            <a:ext cx="9575305" cy="5810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987425" indent="-987425">
              <a:lnSpc>
                <a:spcPct val="150000"/>
              </a:lnSpc>
            </a:pPr>
            <a:r>
              <a:rPr lang="en-US" altLang="zh-CN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3.</a:t>
            </a: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指一指下面梯形的上底、下底与腰。</a:t>
            </a:r>
            <a:endParaRPr lang="en-US" altLang="zh-CN" sz="2400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6148" name="Picture 4" descr="C:\Users\ADMINI~1\AppData\Local\Temp\ksohtml\wpsF498.tmp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490819" y="5245398"/>
            <a:ext cx="1815131" cy="9816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0" name="Picture 6" descr="C:\Users\ADMINI~1\AppData\Local\Temp\ksohtml\wps17D2.tmp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985392" y="4924822"/>
            <a:ext cx="944609" cy="14076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6314701" y="1443462"/>
            <a:ext cx="1223682" cy="5770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400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A</a:t>
            </a:r>
            <a:endParaRPr lang="en-US" altLang="zh-CN" sz="2400" b="1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0703859" y="1470356"/>
            <a:ext cx="122368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400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B</a:t>
            </a:r>
            <a:endParaRPr lang="en-US" altLang="zh-CN" sz="2400" b="1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505574" y="2665228"/>
            <a:ext cx="122368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400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B</a:t>
            </a:r>
            <a:endParaRPr lang="en-US" altLang="zh-CN" sz="2400" b="1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8" name="TextBox 9"/>
          <p:cNvSpPr txBox="1"/>
          <p:nvPr/>
        </p:nvSpPr>
        <p:spPr>
          <a:xfrm>
            <a:off x="3958976" y="6116885"/>
            <a:ext cx="12662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400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上底</a:t>
            </a:r>
            <a:endParaRPr lang="en-US" altLang="zh-CN" sz="2400" dirty="0" smtClean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9" name="TextBox 9"/>
          <p:cNvSpPr txBox="1"/>
          <p:nvPr/>
        </p:nvSpPr>
        <p:spPr>
          <a:xfrm>
            <a:off x="3914257" y="4685192"/>
            <a:ext cx="1266292" cy="559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400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下底</a:t>
            </a:r>
            <a:endParaRPr lang="en-US" altLang="zh-CN" sz="2400" dirty="0" smtClean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20" name="TextBox 9"/>
          <p:cNvSpPr txBox="1"/>
          <p:nvPr/>
        </p:nvSpPr>
        <p:spPr>
          <a:xfrm>
            <a:off x="3006898" y="5456338"/>
            <a:ext cx="1266292" cy="559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400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腰</a:t>
            </a:r>
            <a:endParaRPr lang="en-US" altLang="zh-CN" sz="2400" dirty="0" smtClean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21" name="TextBox 9"/>
          <p:cNvSpPr txBox="1"/>
          <p:nvPr/>
        </p:nvSpPr>
        <p:spPr>
          <a:xfrm>
            <a:off x="5256748" y="5456339"/>
            <a:ext cx="1266292" cy="559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400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腰</a:t>
            </a:r>
            <a:endParaRPr lang="en-US" altLang="zh-CN" sz="2400" dirty="0" smtClean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22" name="TextBox 9"/>
          <p:cNvSpPr txBox="1"/>
          <p:nvPr/>
        </p:nvSpPr>
        <p:spPr>
          <a:xfrm>
            <a:off x="6963475" y="5298762"/>
            <a:ext cx="12662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400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上底</a:t>
            </a:r>
            <a:endParaRPr lang="en-US" altLang="zh-CN" sz="2400" dirty="0" smtClean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23" name="TextBox 9"/>
          <p:cNvSpPr txBox="1"/>
          <p:nvPr/>
        </p:nvSpPr>
        <p:spPr>
          <a:xfrm>
            <a:off x="8980432" y="5348763"/>
            <a:ext cx="1266292" cy="559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400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下底</a:t>
            </a:r>
            <a:endParaRPr lang="en-US" altLang="zh-CN" sz="2400" dirty="0" smtClean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24" name="TextBox 9"/>
          <p:cNvSpPr txBox="1"/>
          <p:nvPr/>
        </p:nvSpPr>
        <p:spPr>
          <a:xfrm>
            <a:off x="8201582" y="6039143"/>
            <a:ext cx="1266292" cy="559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400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腰</a:t>
            </a:r>
            <a:endParaRPr lang="en-US" altLang="zh-CN" sz="2400" dirty="0" smtClean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25" name="TextBox 9"/>
          <p:cNvSpPr txBox="1"/>
          <p:nvPr/>
        </p:nvSpPr>
        <p:spPr>
          <a:xfrm>
            <a:off x="7985392" y="4578053"/>
            <a:ext cx="1266292" cy="559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400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腰</a:t>
            </a:r>
            <a:endParaRPr lang="en-US" altLang="zh-CN" sz="2400" dirty="0" smtClean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15" grpId="0"/>
      <p:bldP spid="18" grpId="0"/>
      <p:bldP spid="19" grpId="0"/>
      <p:bldP spid="20" grpId="0"/>
      <p:bldP spid="21" grpId="0"/>
      <p:bldP spid="22" grpId="0"/>
      <p:bldP spid="23" grpId="0"/>
      <p:bldP spid="24" grpId="0"/>
      <p:bldP spid="2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13495" y="1609596"/>
            <a:ext cx="11073705" cy="1308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8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知识点</a:t>
            </a:r>
            <a:r>
              <a:rPr lang="en-US" altLang="zh-CN" sz="28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r>
              <a:rPr lang="zh-CN" altLang="en-US" sz="28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：</a:t>
            </a:r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梯形的高</a:t>
            </a:r>
            <a:r>
              <a:rPr lang="zh-CN" altLang="en-US" sz="28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。</a:t>
            </a:r>
            <a:endParaRPr lang="en-US" altLang="zh-CN" sz="2800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28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               从</a:t>
            </a:r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梯形一条底边上的一点到它对边的垂直线段叫作梯形的高。</a:t>
            </a:r>
          </a:p>
        </p:txBody>
      </p:sp>
      <p:sp>
        <p:nvSpPr>
          <p:cNvPr id="3" name="五边形 7"/>
          <p:cNvSpPr>
            <a:spLocks noChangeArrowheads="1"/>
          </p:cNvSpPr>
          <p:nvPr/>
        </p:nvSpPr>
        <p:spPr bwMode="auto">
          <a:xfrm>
            <a:off x="1" y="501650"/>
            <a:ext cx="2723740" cy="661988"/>
          </a:xfrm>
          <a:prstGeom prst="homePlate">
            <a:avLst>
              <a:gd name="adj" fmla="val 45226"/>
            </a:avLst>
          </a:prstGeom>
          <a:solidFill>
            <a:srgbClr val="306A9B"/>
          </a:solidFill>
          <a:ln w="12700" cmpd="sng">
            <a:solidFill>
              <a:srgbClr val="41719C"/>
            </a:solidFill>
            <a:miter lim="800000"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indent="363855" eaLnBrk="1" hangingPunct="1">
              <a:buFont typeface="Arial" panose="020B0604020202020204" pitchFamily="34" charset="0"/>
              <a:buNone/>
              <a:defRPr/>
            </a:pPr>
            <a:r>
              <a:rPr lang="zh-CN" altLang="en-US" sz="3200" dirty="0">
                <a:solidFill>
                  <a:srgbClr val="FFFFFF"/>
                </a:solidFill>
                <a:latin typeface="微软雅黑" panose="020B0503020204020204" pitchFamily="34" charset="-122"/>
              </a:rPr>
              <a:t>知识梳理</a:t>
            </a:r>
            <a:endParaRPr lang="zh-CN" altLang="en-US" sz="3200" dirty="0" smtClean="0">
              <a:solidFill>
                <a:srgbClr val="FFFFFF"/>
              </a:solidFill>
              <a:latin typeface="微软雅黑" panose="020B0503020204020204" pitchFamily="34" charset="-122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772795" y="2927474"/>
            <a:ext cx="10851418" cy="1308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987425" indent="-987425">
              <a:lnSpc>
                <a:spcPct val="150000"/>
              </a:lnSpc>
            </a:pPr>
            <a:r>
              <a:rPr lang="zh-CN" altLang="en-US" sz="28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例 </a:t>
            </a:r>
            <a:r>
              <a:rPr lang="en-US" altLang="zh-CN" sz="28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：从梯形一条底边上的一点可以作（   ）条高。</a:t>
            </a:r>
          </a:p>
          <a:p>
            <a:pPr marL="987425" indent="-987425">
              <a:lnSpc>
                <a:spcPct val="150000"/>
              </a:lnSpc>
            </a:pPr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  </a:t>
            </a:r>
            <a:r>
              <a:rPr lang="zh-CN" altLang="en-US" sz="28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        </a:t>
            </a:r>
            <a:r>
              <a:rPr lang="en-US" altLang="zh-CN" sz="28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A.1                      </a:t>
            </a:r>
            <a:r>
              <a:rPr lang="en-US" altLang="zh-CN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B.2     </a:t>
            </a:r>
            <a:r>
              <a:rPr lang="en-US" altLang="zh-CN" sz="28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               </a:t>
            </a:r>
            <a:r>
              <a:rPr lang="en-US" altLang="zh-CN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C.</a:t>
            </a:r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无数条。</a:t>
            </a:r>
          </a:p>
        </p:txBody>
      </p:sp>
      <p:grpSp>
        <p:nvGrpSpPr>
          <p:cNvPr id="21" name="组合 20"/>
          <p:cNvGrpSpPr/>
          <p:nvPr/>
        </p:nvGrpSpPr>
        <p:grpSpPr>
          <a:xfrm>
            <a:off x="1733373" y="4427779"/>
            <a:ext cx="9543894" cy="1310812"/>
            <a:chOff x="108467" y="4743101"/>
            <a:chExt cx="6557639" cy="1409410"/>
          </a:xfrm>
        </p:grpSpPr>
        <p:pic>
          <p:nvPicPr>
            <p:cNvPr id="28" name="图片 27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46717" y="4752674"/>
              <a:ext cx="6519389" cy="1399837"/>
            </a:xfrm>
            <a:prstGeom prst="rect">
              <a:avLst/>
            </a:prstGeom>
          </p:spPr>
        </p:pic>
        <p:sp>
          <p:nvSpPr>
            <p:cNvPr id="29" name="TextBox 9"/>
            <p:cNvSpPr txBox="1"/>
            <p:nvPr/>
          </p:nvSpPr>
          <p:spPr>
            <a:xfrm>
              <a:off x="108467" y="4743101"/>
              <a:ext cx="6557639" cy="675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altLang="zh-CN" sz="2400" dirty="0" smtClean="0">
                  <a:solidFill>
                    <a:schemeClr val="bg1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【</a:t>
              </a:r>
              <a:r>
                <a:rPr lang="zh-CN" altLang="en-US" sz="2400" dirty="0" smtClean="0">
                  <a:solidFill>
                    <a:schemeClr val="bg1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解析</a:t>
              </a:r>
              <a:r>
                <a:rPr lang="en-US" altLang="zh-CN" sz="2400" dirty="0" smtClean="0">
                  <a:solidFill>
                    <a:schemeClr val="bg1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】</a:t>
              </a:r>
              <a:r>
                <a:rPr lang="zh-CN" altLang="en-US" sz="2400" dirty="0">
                  <a:solidFill>
                    <a:schemeClr val="bg1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梯形的高是从梯形一条底边上的一点到它对边的垂直线段，一条底边上的点有无数个，所以梯形的高有无数条。</a:t>
              </a:r>
            </a:p>
          </p:txBody>
        </p:sp>
      </p:grpSp>
      <p:sp>
        <p:nvSpPr>
          <p:cNvPr id="9" name="TextBox 8"/>
          <p:cNvSpPr txBox="1"/>
          <p:nvPr/>
        </p:nvSpPr>
        <p:spPr>
          <a:xfrm>
            <a:off x="7200877" y="2996943"/>
            <a:ext cx="1294096" cy="5770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400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C</a:t>
            </a:r>
            <a:endParaRPr lang="en-US" altLang="zh-CN" sz="2400" b="1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13495" y="1609596"/>
            <a:ext cx="11073705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8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知识点</a:t>
            </a:r>
            <a:r>
              <a:rPr lang="en-US" altLang="zh-CN" sz="28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3</a:t>
            </a:r>
            <a:r>
              <a:rPr lang="zh-CN" altLang="en-US" sz="28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：</a:t>
            </a:r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等腰梯形的</a:t>
            </a:r>
            <a:r>
              <a:rPr lang="zh-CN" altLang="en-US" sz="28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特征。</a:t>
            </a:r>
            <a:endParaRPr lang="zh-CN" altLang="en-US" sz="28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" name="五边形 7"/>
          <p:cNvSpPr>
            <a:spLocks noChangeArrowheads="1"/>
          </p:cNvSpPr>
          <p:nvPr/>
        </p:nvSpPr>
        <p:spPr bwMode="auto">
          <a:xfrm>
            <a:off x="1" y="501650"/>
            <a:ext cx="2723740" cy="661988"/>
          </a:xfrm>
          <a:prstGeom prst="homePlate">
            <a:avLst>
              <a:gd name="adj" fmla="val 45226"/>
            </a:avLst>
          </a:prstGeom>
          <a:solidFill>
            <a:srgbClr val="306A9B"/>
          </a:solidFill>
          <a:ln w="12700" cmpd="sng">
            <a:solidFill>
              <a:srgbClr val="41719C"/>
            </a:solidFill>
            <a:miter lim="800000"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indent="363855" eaLnBrk="1" hangingPunct="1">
              <a:buFont typeface="Arial" panose="020B0604020202020204" pitchFamily="34" charset="0"/>
              <a:buNone/>
              <a:defRPr/>
            </a:pPr>
            <a:r>
              <a:rPr lang="zh-CN" altLang="en-US" sz="3200" dirty="0">
                <a:solidFill>
                  <a:srgbClr val="FFFFFF"/>
                </a:solidFill>
                <a:latin typeface="微软雅黑" panose="020B0503020204020204" pitchFamily="34" charset="-122"/>
              </a:rPr>
              <a:t>知识梳理</a:t>
            </a:r>
            <a:endParaRPr lang="zh-CN" altLang="en-US" sz="3200" dirty="0" smtClean="0">
              <a:solidFill>
                <a:srgbClr val="FFFFFF"/>
              </a:solidFill>
              <a:latin typeface="微软雅黑" panose="020B0503020204020204" pitchFamily="34" charset="-122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813495" y="2265140"/>
            <a:ext cx="1085141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987425" indent="-987425">
              <a:lnSpc>
                <a:spcPct val="150000"/>
              </a:lnSpc>
            </a:pPr>
            <a:r>
              <a:rPr lang="zh-CN" altLang="en-US" sz="28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例 </a:t>
            </a:r>
            <a:r>
              <a:rPr lang="en-US" altLang="zh-CN" sz="28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：下列图形中是轴对称图形的有（ </a:t>
            </a:r>
            <a:r>
              <a:rPr lang="zh-CN" altLang="en-US" sz="28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       </a:t>
            </a:r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）。</a:t>
            </a:r>
          </a:p>
        </p:txBody>
      </p:sp>
      <p:grpSp>
        <p:nvGrpSpPr>
          <p:cNvPr id="21" name="组合 20"/>
          <p:cNvGrpSpPr/>
          <p:nvPr/>
        </p:nvGrpSpPr>
        <p:grpSpPr>
          <a:xfrm>
            <a:off x="1578400" y="4742133"/>
            <a:ext cx="9543894" cy="1310812"/>
            <a:chOff x="108467" y="4743101"/>
            <a:chExt cx="6557639" cy="1409410"/>
          </a:xfrm>
        </p:grpSpPr>
        <p:pic>
          <p:nvPicPr>
            <p:cNvPr id="28" name="图片 27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46717" y="4752674"/>
              <a:ext cx="6519389" cy="1399837"/>
            </a:xfrm>
            <a:prstGeom prst="rect">
              <a:avLst/>
            </a:prstGeom>
          </p:spPr>
        </p:pic>
        <p:sp>
          <p:nvSpPr>
            <p:cNvPr id="29" name="TextBox 9"/>
            <p:cNvSpPr txBox="1"/>
            <p:nvPr/>
          </p:nvSpPr>
          <p:spPr>
            <a:xfrm>
              <a:off x="108467" y="4743101"/>
              <a:ext cx="6557639" cy="119754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altLang="zh-CN" sz="2400" dirty="0" smtClean="0">
                  <a:solidFill>
                    <a:schemeClr val="bg1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【</a:t>
              </a:r>
              <a:r>
                <a:rPr lang="zh-CN" altLang="en-US" sz="2400" dirty="0" smtClean="0">
                  <a:solidFill>
                    <a:schemeClr val="bg1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解析</a:t>
              </a:r>
              <a:r>
                <a:rPr lang="en-US" altLang="zh-CN" sz="2400" dirty="0" smtClean="0">
                  <a:solidFill>
                    <a:schemeClr val="bg1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】</a:t>
              </a:r>
              <a:r>
                <a:rPr lang="zh-CN" altLang="en-US" sz="2400" dirty="0">
                  <a:solidFill>
                    <a:schemeClr val="bg1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对折后能完合重合的图形才是轴对称图形。本题中对折后能够完全重合只有长方形和等腰梯形。所以选①和②。</a:t>
              </a:r>
            </a:p>
          </p:txBody>
        </p:sp>
      </p:grpSp>
      <p:sp>
        <p:nvSpPr>
          <p:cNvPr id="9" name="TextBox 8"/>
          <p:cNvSpPr txBox="1"/>
          <p:nvPr/>
        </p:nvSpPr>
        <p:spPr>
          <a:xfrm>
            <a:off x="6770571" y="2332594"/>
            <a:ext cx="1294096" cy="5770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400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①和②</a:t>
            </a:r>
            <a:endParaRPr lang="en-US" altLang="zh-CN" sz="2400" b="1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7170" name="Picture 2" descr="C:\Users\ADMINI~1\AppData\Local\Temp\ksohtml\wps2CD.tmp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004195" y="3245576"/>
            <a:ext cx="8154068" cy="13283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C:\Users\Administrator\Desktop\课件\图片2.png"/>
          <p:cNvPicPr>
            <a:picLocks noChangeAspect="1" noChangeArrowheads="1"/>
          </p:cNvPicPr>
          <p:nvPr/>
        </p:nvPicPr>
        <p:blipFill rotWithShape="1">
          <a:blip r:embed="rId5" cstate="email"/>
          <a:srcRect/>
          <a:stretch>
            <a:fillRect/>
          </a:stretch>
        </p:blipFill>
        <p:spPr bwMode="auto">
          <a:xfrm>
            <a:off x="9890859" y="1741663"/>
            <a:ext cx="1621331" cy="19319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1" name="Picture 3" descr="C:\Users\Administrator\Desktop\课件\图片1.pn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3257771"/>
            <a:ext cx="2537916" cy="35492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五边形 7"/>
          <p:cNvSpPr>
            <a:spLocks noChangeArrowheads="1"/>
          </p:cNvSpPr>
          <p:nvPr/>
        </p:nvSpPr>
        <p:spPr bwMode="auto">
          <a:xfrm>
            <a:off x="0" y="501650"/>
            <a:ext cx="2565485" cy="661988"/>
          </a:xfrm>
          <a:prstGeom prst="homePlate">
            <a:avLst>
              <a:gd name="adj" fmla="val 45226"/>
            </a:avLst>
          </a:prstGeom>
          <a:solidFill>
            <a:srgbClr val="306A9B"/>
          </a:solidFill>
          <a:ln w="12700" cmpd="sng">
            <a:solidFill>
              <a:srgbClr val="41719C"/>
            </a:solidFill>
            <a:miter lim="800000"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indent="363855" eaLnBrk="1" hangingPunct="1">
              <a:buFont typeface="Arial" panose="020B0604020202020204" pitchFamily="34" charset="0"/>
              <a:buNone/>
              <a:defRPr/>
            </a:pPr>
            <a:r>
              <a:rPr lang="zh-CN" altLang="en-US" sz="3200" dirty="0">
                <a:solidFill>
                  <a:srgbClr val="FFFFFF"/>
                </a:solidFill>
                <a:latin typeface="微软雅黑" panose="020B0503020204020204" pitchFamily="34" charset="-122"/>
              </a:rPr>
              <a:t>知识梳理</a:t>
            </a:r>
            <a:endParaRPr lang="zh-CN" altLang="en-US" sz="3200" dirty="0" smtClean="0">
              <a:solidFill>
                <a:srgbClr val="FFFFFF"/>
              </a:solidFill>
              <a:latin typeface="微软雅黑" panose="020B0503020204020204" pitchFamily="34" charset="-122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823819" y="1502303"/>
            <a:ext cx="10996145" cy="46166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987425" indent="-987425">
              <a:lnSpc>
                <a:spcPct val="150000"/>
              </a:lnSpc>
            </a:pPr>
            <a:r>
              <a:rPr lang="zh-CN" altLang="en-US" sz="28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小练习：</a:t>
            </a:r>
            <a:r>
              <a:rPr lang="en-US" altLang="zh-CN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1.</a:t>
            </a:r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下列说法中，不符合等腰梯形特征的是（     ）。</a:t>
            </a:r>
          </a:p>
          <a:p>
            <a:pPr marL="987425" indent="-987425">
              <a:lnSpc>
                <a:spcPct val="150000"/>
              </a:lnSpc>
            </a:pPr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        </a:t>
            </a:r>
            <a:r>
              <a:rPr lang="zh-CN" altLang="en-US" sz="28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        </a:t>
            </a:r>
            <a:r>
              <a:rPr lang="en-US" altLang="zh-CN" sz="28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A</a:t>
            </a:r>
            <a:r>
              <a:rPr lang="en-US" altLang="zh-CN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.</a:t>
            </a:r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两腰相等     </a:t>
            </a:r>
            <a:r>
              <a:rPr lang="en-US" altLang="zh-CN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B. </a:t>
            </a:r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两腰平行      </a:t>
            </a:r>
            <a:r>
              <a:rPr lang="en-US" altLang="zh-CN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C.</a:t>
            </a:r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两底角相等。</a:t>
            </a:r>
          </a:p>
          <a:p>
            <a:pPr marL="987425" indent="-987425">
              <a:lnSpc>
                <a:spcPct val="150000"/>
              </a:lnSpc>
            </a:pPr>
            <a:r>
              <a:rPr lang="en-US" altLang="zh-CN" sz="28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             2</a:t>
            </a:r>
            <a:r>
              <a:rPr lang="en-US" altLang="zh-CN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.</a:t>
            </a:r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等腰三角形有（   ）对称轴。</a:t>
            </a:r>
          </a:p>
          <a:p>
            <a:pPr marL="987425" indent="-987425">
              <a:lnSpc>
                <a:spcPct val="150000"/>
              </a:lnSpc>
            </a:pPr>
            <a:r>
              <a:rPr lang="en-US" altLang="zh-CN" sz="28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                A.1                 </a:t>
            </a:r>
            <a:r>
              <a:rPr lang="en-US" altLang="zh-CN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B. 2         </a:t>
            </a:r>
            <a:r>
              <a:rPr lang="en-US" altLang="zh-CN" sz="28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        </a:t>
            </a:r>
            <a:r>
              <a:rPr lang="en-US" altLang="zh-CN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C.3</a:t>
            </a:r>
          </a:p>
          <a:p>
            <a:pPr marL="987425" indent="-987425">
              <a:lnSpc>
                <a:spcPct val="150000"/>
              </a:lnSpc>
            </a:pPr>
            <a:r>
              <a:rPr lang="en-US" altLang="zh-CN" sz="28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             3</a:t>
            </a:r>
            <a:r>
              <a:rPr lang="en-US" altLang="zh-CN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.</a:t>
            </a:r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一个等腰梯形的上底是</a:t>
            </a:r>
            <a:r>
              <a:rPr lang="en-US" altLang="zh-CN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4</a:t>
            </a:r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厘米，下底是</a:t>
            </a:r>
            <a:r>
              <a:rPr lang="en-US" altLang="zh-CN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6</a:t>
            </a:r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厘米，腰是</a:t>
            </a:r>
            <a:r>
              <a:rPr lang="en-US" altLang="zh-CN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5</a:t>
            </a:r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厘米</a:t>
            </a:r>
            <a:r>
              <a:rPr lang="zh-CN" altLang="en-US" sz="28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，</a:t>
            </a:r>
            <a:endParaRPr lang="en-US" altLang="zh-CN" sz="2800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987425" indent="-987425">
              <a:lnSpc>
                <a:spcPct val="150000"/>
              </a:lnSpc>
            </a:pPr>
            <a:r>
              <a:rPr lang="en-US" altLang="zh-CN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sz="28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              </a:t>
            </a:r>
            <a:r>
              <a:rPr lang="zh-CN" altLang="en-US" sz="28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它</a:t>
            </a:r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的周长是（   ）厘米</a:t>
            </a:r>
          </a:p>
          <a:p>
            <a:pPr marL="987425" indent="-987425">
              <a:lnSpc>
                <a:spcPct val="150000"/>
              </a:lnSpc>
            </a:pPr>
            <a:r>
              <a:rPr lang="en-US" altLang="zh-CN" sz="28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                A.15               </a:t>
            </a:r>
            <a:r>
              <a:rPr lang="en-US" altLang="zh-CN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B.20            </a:t>
            </a:r>
            <a:r>
              <a:rPr lang="en-US" altLang="zh-CN" sz="28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    C.25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5023782" y="2813913"/>
            <a:ext cx="1223682" cy="5770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400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A</a:t>
            </a:r>
            <a:endParaRPr lang="en-US" altLang="zh-CN" sz="2400" b="1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9103658" y="1556091"/>
            <a:ext cx="122368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400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B</a:t>
            </a:r>
            <a:endParaRPr lang="en-US" altLang="zh-CN" sz="2400" b="1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573305" y="4749573"/>
            <a:ext cx="122368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400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B</a:t>
            </a:r>
            <a:endParaRPr lang="en-US" altLang="zh-CN" sz="2400" b="1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1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63959" y="1374726"/>
            <a:ext cx="11307870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8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1.</a:t>
            </a:r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在梯形里，互相平行的一组对边叫做梯形的（ </a:t>
            </a:r>
            <a:r>
              <a:rPr lang="zh-CN" altLang="en-US" sz="28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  ），</a:t>
            </a:r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不平行的一</a:t>
            </a:r>
            <a:r>
              <a:rPr lang="zh-CN" altLang="en-US" sz="28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组</a:t>
            </a:r>
            <a:endParaRPr lang="en-US" altLang="zh-CN" sz="2800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en-US" altLang="zh-CN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sz="28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  </a:t>
            </a:r>
            <a:r>
              <a:rPr lang="zh-CN" altLang="en-US" sz="28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对边</a:t>
            </a:r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叫做梯形的</a:t>
            </a:r>
            <a:r>
              <a:rPr lang="zh-CN" altLang="en-US" sz="28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（   </a:t>
            </a:r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）</a:t>
            </a:r>
            <a:r>
              <a:rPr lang="zh-CN" altLang="en-US" sz="28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。</a:t>
            </a:r>
            <a:endParaRPr lang="zh-CN" altLang="en-US" sz="28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en-US" altLang="zh-CN" sz="28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2.</a:t>
            </a:r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梯形的高是一条（     ），梯形有</a:t>
            </a:r>
            <a:r>
              <a:rPr lang="zh-CN" altLang="en-US" sz="28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（     </a:t>
            </a:r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）条高。</a:t>
            </a:r>
          </a:p>
          <a:p>
            <a:pPr>
              <a:lnSpc>
                <a:spcPct val="150000"/>
              </a:lnSpc>
            </a:pPr>
            <a:r>
              <a:rPr lang="en-US" altLang="zh-CN" sz="28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3.</a:t>
            </a:r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等腰梯形、等腰三角形都是</a:t>
            </a:r>
            <a:r>
              <a:rPr lang="zh-CN" altLang="en-US" sz="28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（       </a:t>
            </a:r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）图形。</a:t>
            </a:r>
          </a:p>
          <a:p>
            <a:pPr>
              <a:lnSpc>
                <a:spcPct val="150000"/>
              </a:lnSpc>
            </a:pPr>
            <a:r>
              <a:rPr lang="en-US" altLang="zh-CN" sz="28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4.</a:t>
            </a:r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下图中，有（ </a:t>
            </a:r>
            <a:r>
              <a:rPr lang="zh-CN" altLang="en-US" sz="28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  ）</a:t>
            </a:r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个梯形，有（ </a:t>
            </a:r>
            <a:r>
              <a:rPr lang="zh-CN" altLang="en-US" sz="28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   ）</a:t>
            </a:r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平行四边形。</a:t>
            </a:r>
          </a:p>
        </p:txBody>
      </p:sp>
      <p:sp>
        <p:nvSpPr>
          <p:cNvPr id="3" name="五边形 7"/>
          <p:cNvSpPr>
            <a:spLocks noChangeArrowheads="1"/>
          </p:cNvSpPr>
          <p:nvPr/>
        </p:nvSpPr>
        <p:spPr bwMode="auto">
          <a:xfrm>
            <a:off x="1" y="501650"/>
            <a:ext cx="2637166" cy="661988"/>
          </a:xfrm>
          <a:prstGeom prst="homePlate">
            <a:avLst>
              <a:gd name="adj" fmla="val 45226"/>
            </a:avLst>
          </a:prstGeom>
          <a:solidFill>
            <a:srgbClr val="306A9B"/>
          </a:solidFill>
          <a:ln w="12700" cmpd="sng">
            <a:solidFill>
              <a:srgbClr val="41719C"/>
            </a:solidFill>
            <a:miter lim="800000"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indent="363855" eaLnBrk="1" hangingPunct="1">
              <a:buFont typeface="Arial" panose="020B0604020202020204" pitchFamily="34" charset="0"/>
              <a:buNone/>
              <a:defRPr/>
            </a:pPr>
            <a:r>
              <a:rPr lang="zh-CN" altLang="en-US" sz="3200" dirty="0" smtClean="0">
                <a:solidFill>
                  <a:srgbClr val="FFFFFF"/>
                </a:solidFill>
                <a:latin typeface="微软雅黑" panose="020B0503020204020204" pitchFamily="34" charset="-122"/>
              </a:rPr>
              <a:t>课堂练习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8344951" y="1428385"/>
            <a:ext cx="597343" cy="5770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400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底</a:t>
            </a:r>
            <a:r>
              <a:rPr lang="en-US" altLang="zh-CN" sz="2400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 </a:t>
            </a:r>
            <a:endParaRPr lang="en-US" altLang="zh-CN" sz="2400" b="1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8194" name="Picture 2" descr="C:\Users\ADMINI~1\AppData\Local\Temp\ksohtml\wpsA075.tmp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58374" y="4698713"/>
            <a:ext cx="3537486" cy="16668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3974657" y="2072701"/>
            <a:ext cx="597343" cy="5770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400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腰</a:t>
            </a:r>
            <a:r>
              <a:rPr lang="en-US" altLang="zh-CN" sz="2400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 </a:t>
            </a:r>
            <a:endParaRPr lang="en-US" altLang="zh-CN" sz="2400" b="1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659881" y="3369339"/>
            <a:ext cx="1299245" cy="5770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400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轴对称</a:t>
            </a:r>
            <a:r>
              <a:rPr lang="en-US" altLang="zh-CN" sz="2400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 </a:t>
            </a:r>
            <a:endParaRPr lang="en-US" altLang="zh-CN" sz="2400" b="1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886428" y="2721284"/>
            <a:ext cx="85448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400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线段</a:t>
            </a:r>
            <a:r>
              <a:rPr lang="en-US" altLang="zh-CN" sz="2400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 </a:t>
            </a:r>
            <a:endParaRPr lang="en-US" altLang="zh-CN" sz="2400" b="1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562163" y="2730216"/>
            <a:ext cx="1102659" cy="5770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400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无数</a:t>
            </a:r>
            <a:r>
              <a:rPr lang="en-US" altLang="zh-CN" sz="2400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 </a:t>
            </a:r>
            <a:endParaRPr lang="en-US" altLang="zh-CN" sz="2400" b="1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368209" y="3983205"/>
            <a:ext cx="597343" cy="5770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400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6 </a:t>
            </a:r>
            <a:endParaRPr lang="en-US" altLang="zh-CN" sz="2400" b="1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6192328" y="3987162"/>
            <a:ext cx="597343" cy="5770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400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3 </a:t>
            </a:r>
            <a:endParaRPr lang="en-US" altLang="zh-CN" sz="2400" b="1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9" name="Picture 4" descr="http://i01.pictn.sogoucdn.com/6a602ae206ef3b6b"/>
          <p:cNvPicPr>
            <a:picLocks noChangeAspect="1" noChangeArrowheads="1"/>
          </p:cNvPicPr>
          <p:nvPr/>
        </p:nvPicPr>
        <p:blipFill rotWithShape="1">
          <a:blip r:embed="rId4" cstate="email"/>
          <a:srcRect/>
          <a:stretch>
            <a:fillRect/>
          </a:stretch>
        </p:blipFill>
        <p:spPr bwMode="auto">
          <a:xfrm>
            <a:off x="10363996" y="3929245"/>
            <a:ext cx="1461357" cy="24363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2" grpId="0"/>
      <p:bldP spid="13" grpId="0"/>
      <p:bldP spid="14" grpId="0"/>
      <p:bldP spid="15" grpId="0"/>
      <p:bldP spid="16" grpId="0"/>
      <p:bldP spid="1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dministrator\Desktop\课件\图片2.png"/>
          <p:cNvPicPr>
            <a:picLocks noChangeAspect="1" noChangeArrowheads="1"/>
          </p:cNvPicPr>
          <p:nvPr/>
        </p:nvPicPr>
        <p:blipFill rotWithShape="1">
          <a:blip r:embed="rId3" cstate="email"/>
          <a:srcRect/>
          <a:stretch>
            <a:fillRect/>
          </a:stretch>
        </p:blipFill>
        <p:spPr bwMode="auto">
          <a:xfrm>
            <a:off x="9626470" y="4487497"/>
            <a:ext cx="1621331" cy="19319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865093" y="1374906"/>
            <a:ext cx="10999441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8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5.</a:t>
            </a:r>
            <a:r>
              <a:rPr lang="zh-CN" altLang="en-US" sz="28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一</a:t>
            </a:r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个等腰梯形的上底是</a:t>
            </a:r>
            <a:r>
              <a:rPr lang="en-US" altLang="zh-CN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8</a:t>
            </a:r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厘米，下底是</a:t>
            </a:r>
            <a:r>
              <a:rPr lang="en-US" altLang="zh-CN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6</a:t>
            </a:r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厘米，一条腰长</a:t>
            </a:r>
            <a:r>
              <a:rPr lang="en-US" altLang="zh-CN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7</a:t>
            </a:r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厘米</a:t>
            </a:r>
            <a:r>
              <a:rPr lang="zh-CN" altLang="en-US" sz="28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，</a:t>
            </a:r>
            <a:endParaRPr lang="en-US" altLang="zh-CN" sz="2800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en-US" altLang="zh-CN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sz="28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zh-CN" altLang="en-US" sz="28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围</a:t>
            </a:r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成这个等腰梯形至少要</a:t>
            </a:r>
            <a:r>
              <a:rPr lang="zh-CN" altLang="en-US" sz="28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（   </a:t>
            </a:r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）厘米长的铁丝。</a:t>
            </a:r>
          </a:p>
        </p:txBody>
      </p:sp>
      <p:sp>
        <p:nvSpPr>
          <p:cNvPr id="3" name="五边形 7"/>
          <p:cNvSpPr>
            <a:spLocks noChangeArrowheads="1"/>
          </p:cNvSpPr>
          <p:nvPr/>
        </p:nvSpPr>
        <p:spPr bwMode="auto">
          <a:xfrm>
            <a:off x="1" y="501650"/>
            <a:ext cx="2637166" cy="661988"/>
          </a:xfrm>
          <a:prstGeom prst="homePlate">
            <a:avLst>
              <a:gd name="adj" fmla="val 45226"/>
            </a:avLst>
          </a:prstGeom>
          <a:solidFill>
            <a:srgbClr val="306A9B"/>
          </a:solidFill>
          <a:ln w="12700" cmpd="sng">
            <a:solidFill>
              <a:srgbClr val="41719C"/>
            </a:solidFill>
            <a:miter lim="800000"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indent="363855" eaLnBrk="1" hangingPunct="1">
              <a:buFont typeface="Arial" panose="020B0604020202020204" pitchFamily="34" charset="0"/>
              <a:buNone/>
              <a:defRPr/>
            </a:pPr>
            <a:r>
              <a:rPr lang="zh-CN" altLang="en-US" sz="3200" dirty="0" smtClean="0">
                <a:solidFill>
                  <a:srgbClr val="FFFFFF"/>
                </a:solidFill>
                <a:latin typeface="微软雅黑" panose="020B0503020204020204" pitchFamily="34" charset="-122"/>
              </a:rPr>
              <a:t>课堂练习</a:t>
            </a:r>
          </a:p>
        </p:txBody>
      </p:sp>
      <p:grpSp>
        <p:nvGrpSpPr>
          <p:cNvPr id="30" name="组合 29"/>
          <p:cNvGrpSpPr/>
          <p:nvPr/>
        </p:nvGrpSpPr>
        <p:grpSpPr>
          <a:xfrm>
            <a:off x="1042094" y="2804813"/>
            <a:ext cx="8343954" cy="613075"/>
            <a:chOff x="108468" y="4743102"/>
            <a:chExt cx="6557638" cy="1409409"/>
          </a:xfrm>
        </p:grpSpPr>
        <p:pic>
          <p:nvPicPr>
            <p:cNvPr id="31" name="图片 30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46717" y="4752674"/>
              <a:ext cx="6519389" cy="1399837"/>
            </a:xfrm>
            <a:prstGeom prst="rect">
              <a:avLst/>
            </a:prstGeom>
          </p:spPr>
        </p:pic>
        <p:sp>
          <p:nvSpPr>
            <p:cNvPr id="32" name="TextBox 9"/>
            <p:cNvSpPr txBox="1"/>
            <p:nvPr/>
          </p:nvSpPr>
          <p:spPr>
            <a:xfrm>
              <a:off x="108468" y="4743102"/>
              <a:ext cx="6464044" cy="100101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altLang="zh-CN" sz="2400" dirty="0" smtClean="0">
                  <a:solidFill>
                    <a:schemeClr val="bg1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【</a:t>
              </a:r>
              <a:r>
                <a:rPr lang="zh-CN" altLang="en-US" sz="2400" dirty="0" smtClean="0">
                  <a:solidFill>
                    <a:schemeClr val="bg1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解析</a:t>
              </a:r>
              <a:r>
                <a:rPr lang="en-US" altLang="zh-CN" sz="2400" dirty="0" smtClean="0">
                  <a:solidFill>
                    <a:schemeClr val="bg1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】</a:t>
              </a:r>
              <a:r>
                <a:rPr lang="zh-CN" altLang="en-US" sz="2400" dirty="0">
                  <a:solidFill>
                    <a:schemeClr val="bg1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等腰梯形的两腰相等。</a:t>
              </a:r>
              <a:r>
                <a:rPr lang="en-US" altLang="zh-CN" sz="2400" dirty="0">
                  <a:solidFill>
                    <a:schemeClr val="bg1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8</a:t>
              </a:r>
              <a:r>
                <a:rPr lang="zh-CN" altLang="en-US" sz="2400" dirty="0">
                  <a:solidFill>
                    <a:schemeClr val="bg1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＋</a:t>
              </a:r>
              <a:r>
                <a:rPr lang="en-US" altLang="zh-CN" sz="2400" dirty="0">
                  <a:solidFill>
                    <a:schemeClr val="bg1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6</a:t>
              </a:r>
              <a:r>
                <a:rPr lang="zh-CN" altLang="en-US" sz="2400" dirty="0">
                  <a:solidFill>
                    <a:schemeClr val="bg1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＋</a:t>
              </a:r>
              <a:r>
                <a:rPr lang="en-US" altLang="zh-CN" sz="2400" dirty="0">
                  <a:solidFill>
                    <a:schemeClr val="bg1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7</a:t>
              </a:r>
              <a:r>
                <a:rPr lang="zh-CN" altLang="en-US" sz="2400" dirty="0">
                  <a:solidFill>
                    <a:schemeClr val="bg1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＋</a:t>
              </a:r>
              <a:r>
                <a:rPr lang="en-US" altLang="zh-CN" sz="2400" dirty="0">
                  <a:solidFill>
                    <a:schemeClr val="bg1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7</a:t>
              </a:r>
              <a:r>
                <a:rPr lang="zh-CN" altLang="en-US" sz="2400" dirty="0">
                  <a:solidFill>
                    <a:schemeClr val="bg1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＝</a:t>
              </a:r>
              <a:r>
                <a:rPr lang="en-US" altLang="zh-CN" sz="2400" dirty="0">
                  <a:solidFill>
                    <a:schemeClr val="bg1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28</a:t>
              </a:r>
              <a:r>
                <a:rPr lang="zh-CN" altLang="en-US" sz="2400" dirty="0">
                  <a:solidFill>
                    <a:schemeClr val="bg1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（厘米）。</a:t>
              </a:r>
            </a:p>
          </p:txBody>
        </p:sp>
      </p:grpSp>
      <p:sp>
        <p:nvSpPr>
          <p:cNvPr id="11" name="TextBox 10"/>
          <p:cNvSpPr txBox="1"/>
          <p:nvPr/>
        </p:nvSpPr>
        <p:spPr>
          <a:xfrm>
            <a:off x="847162" y="3404441"/>
            <a:ext cx="10999441" cy="662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6.</a:t>
            </a:r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画出下面图形的高。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5290855" y="2079815"/>
            <a:ext cx="967839" cy="5770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400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28  </a:t>
            </a:r>
            <a:endParaRPr lang="en-US" altLang="zh-CN" sz="2400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0242" name="Picture 2" descr="C:\Users\ADMINI~1\AppData\Local\Temp\ksohtml\wpsC5A3.tmp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318584" y="4066995"/>
            <a:ext cx="8137895" cy="19034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9"/>
          <p:cNvSpPr txBox="1"/>
          <p:nvPr/>
        </p:nvSpPr>
        <p:spPr>
          <a:xfrm>
            <a:off x="1288057" y="5875450"/>
            <a:ext cx="7191677" cy="5770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400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【</a:t>
            </a:r>
            <a:r>
              <a:rPr lang="zh-CN" altLang="en-US" sz="2400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答案</a:t>
            </a:r>
            <a:r>
              <a:rPr lang="en-US" altLang="zh-CN" sz="2400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】</a:t>
            </a:r>
            <a:r>
              <a:rPr lang="zh-CN" altLang="en-US" sz="2400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略。</a:t>
            </a:r>
            <a:endParaRPr lang="en-US" altLang="zh-CN" sz="2400" b="1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2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endParaRPr lang="zh-CN" altLang="en-US"/>
          </a:p>
        </p:txBody>
      </p:sp>
      <p:sp>
        <p:nvSpPr>
          <p:cNvPr id="17" name="Rectangle 4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endParaRPr lang="zh-CN" altLang="en-US"/>
          </a:p>
        </p:txBody>
      </p:sp>
      <p:sp>
        <p:nvSpPr>
          <p:cNvPr id="19" name="五边形 7"/>
          <p:cNvSpPr>
            <a:spLocks noChangeArrowheads="1"/>
          </p:cNvSpPr>
          <p:nvPr/>
        </p:nvSpPr>
        <p:spPr bwMode="auto">
          <a:xfrm>
            <a:off x="0" y="501650"/>
            <a:ext cx="2583543" cy="661988"/>
          </a:xfrm>
          <a:prstGeom prst="homePlate">
            <a:avLst>
              <a:gd name="adj" fmla="val 45226"/>
            </a:avLst>
          </a:prstGeom>
          <a:solidFill>
            <a:srgbClr val="306A9B"/>
          </a:solidFill>
          <a:ln w="12700" cmpd="sng">
            <a:solidFill>
              <a:srgbClr val="41719C"/>
            </a:solidFill>
            <a:miter lim="800000"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indent="363855" eaLnBrk="1" hangingPunct="1">
              <a:buFont typeface="Arial" panose="020B0604020202020204" pitchFamily="34" charset="0"/>
              <a:buNone/>
              <a:defRPr/>
            </a:pPr>
            <a:r>
              <a:rPr lang="zh-CN" altLang="en-US" sz="3200" dirty="0" smtClean="0">
                <a:solidFill>
                  <a:srgbClr val="FFFFFF"/>
                </a:solidFill>
                <a:latin typeface="微软雅黑" panose="020B0503020204020204" pitchFamily="34" charset="-122"/>
              </a:rPr>
              <a:t>课后习题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876300" y="1532588"/>
            <a:ext cx="8790312" cy="42712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en-US" altLang="zh-CN" sz="28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r>
              <a:rPr lang="en-US" altLang="zh-CN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.</a:t>
            </a:r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两组对边（                   ）的四边形叫作平行四边形。</a:t>
            </a:r>
          </a:p>
          <a:p>
            <a:pPr>
              <a:lnSpc>
                <a:spcPct val="200000"/>
              </a:lnSpc>
            </a:pPr>
            <a:r>
              <a:rPr lang="en-US" altLang="zh-CN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2.</a:t>
            </a:r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常见的四边形有（                                              ）。</a:t>
            </a:r>
          </a:p>
          <a:p>
            <a:pPr>
              <a:lnSpc>
                <a:spcPct val="200000"/>
              </a:lnSpc>
            </a:pPr>
            <a:r>
              <a:rPr lang="en-US" altLang="zh-CN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3.</a:t>
            </a:r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只有一组对边平行的四边形叫作（       ）。</a:t>
            </a:r>
          </a:p>
          <a:p>
            <a:pPr>
              <a:lnSpc>
                <a:spcPct val="200000"/>
              </a:lnSpc>
            </a:pPr>
            <a:r>
              <a:rPr lang="en-US" altLang="zh-CN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4.</a:t>
            </a:r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（                 ）的梯形叫等腰梯形。</a:t>
            </a:r>
          </a:p>
          <a:p>
            <a:pPr>
              <a:lnSpc>
                <a:spcPct val="200000"/>
              </a:lnSpc>
            </a:pPr>
            <a:r>
              <a:rPr lang="en-US" altLang="zh-CN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5.</a:t>
            </a:r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右图中有（    ）个平行四边形，（      ）个梯形。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3331547" y="1741663"/>
            <a:ext cx="191301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400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分别平行</a:t>
            </a:r>
            <a:endParaRPr lang="en-US" altLang="zh-CN" sz="2400" b="1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872752" y="2630477"/>
            <a:ext cx="516089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400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正方形、长方形、平行四边形、梯形</a:t>
            </a:r>
            <a:endParaRPr lang="en-US" altLang="zh-CN" sz="2400" b="1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6494657" y="3444782"/>
            <a:ext cx="952242" cy="5770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400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梯形</a:t>
            </a:r>
            <a:endParaRPr lang="en-US" altLang="zh-CN" sz="2400" b="1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1775012" y="4308836"/>
            <a:ext cx="17774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400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两腰相等 </a:t>
            </a:r>
            <a:endParaRPr lang="en-US" altLang="zh-CN" sz="2400" b="1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1266" name="Picture 2" descr="C:\Users\ADMINI~1\AppData\Local\Temp\ksohtml\wps3F95.tmp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010355" y="4618555"/>
            <a:ext cx="1422320" cy="11852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3066431" y="5143953"/>
            <a:ext cx="1777436" cy="5770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400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3</a:t>
            </a:r>
            <a:endParaRPr lang="en-US" altLang="zh-CN" sz="2400" b="1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719545" y="5130506"/>
            <a:ext cx="1777436" cy="5770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400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3</a:t>
            </a:r>
            <a:endParaRPr lang="en-US" altLang="zh-CN" sz="2400" b="1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6" name="Picture 2" descr="C:\Users\Administrator\Desktop\课件\图片2.png"/>
          <p:cNvPicPr>
            <a:picLocks noChangeAspect="1" noChangeArrowheads="1"/>
          </p:cNvPicPr>
          <p:nvPr/>
        </p:nvPicPr>
        <p:blipFill rotWithShape="1">
          <a:blip r:embed="rId4" cstate="email"/>
          <a:srcRect/>
          <a:stretch>
            <a:fillRect/>
          </a:stretch>
        </p:blipFill>
        <p:spPr bwMode="auto">
          <a:xfrm>
            <a:off x="9890859" y="1741663"/>
            <a:ext cx="1621331" cy="19319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12" grpId="0"/>
      <p:bldP spid="20" grpId="0"/>
      <p:bldP spid="22" grpId="0"/>
      <p:bldP spid="13" grpId="0"/>
      <p:bldP spid="1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2" descr="C:\Users\Administrator\Desktop\234742-1212251G25284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0355450" y="2950027"/>
            <a:ext cx="1554162" cy="31782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五边形 7"/>
          <p:cNvSpPr>
            <a:spLocks noChangeArrowheads="1"/>
          </p:cNvSpPr>
          <p:nvPr/>
        </p:nvSpPr>
        <p:spPr bwMode="auto">
          <a:xfrm>
            <a:off x="1" y="501650"/>
            <a:ext cx="2585298" cy="661988"/>
          </a:xfrm>
          <a:prstGeom prst="homePlate">
            <a:avLst>
              <a:gd name="adj" fmla="val 45226"/>
            </a:avLst>
          </a:prstGeom>
          <a:solidFill>
            <a:srgbClr val="306A9B"/>
          </a:solidFill>
          <a:ln w="12700" cmpd="sng">
            <a:solidFill>
              <a:srgbClr val="41719C"/>
            </a:solidFill>
            <a:miter lim="800000"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indent="363855" eaLnBrk="1" hangingPunct="1">
              <a:buFont typeface="Arial" panose="020B0604020202020204" pitchFamily="34" charset="0"/>
              <a:buNone/>
              <a:defRPr/>
            </a:pPr>
            <a:r>
              <a:rPr lang="zh-CN" altLang="en-US" sz="3200" dirty="0" smtClean="0">
                <a:solidFill>
                  <a:srgbClr val="FFFFFF"/>
                </a:solidFill>
                <a:latin typeface="微软雅黑" panose="020B0503020204020204" pitchFamily="34" charset="-122"/>
              </a:rPr>
              <a:t>课后习题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878536" y="1586969"/>
            <a:ext cx="10936944" cy="1308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6.</a:t>
            </a:r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在一个等腰梯形中画一条线段，可以将它分割成两个完全一样</a:t>
            </a:r>
            <a:r>
              <a:rPr lang="zh-CN" altLang="en-US" sz="28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的</a:t>
            </a:r>
            <a:endParaRPr lang="en-US" altLang="zh-CN" sz="2800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en-US" altLang="zh-CN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sz="28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zh-CN" altLang="en-US" sz="28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（          </a:t>
            </a:r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）。</a:t>
            </a:r>
            <a:endParaRPr lang="zh-CN" altLang="en-US" sz="2800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7" name="组合 6"/>
          <p:cNvGrpSpPr/>
          <p:nvPr/>
        </p:nvGrpSpPr>
        <p:grpSpPr>
          <a:xfrm>
            <a:off x="954035" y="5172889"/>
            <a:ext cx="9281236" cy="751124"/>
            <a:chOff x="108468" y="4743102"/>
            <a:chExt cx="6557638" cy="1409409"/>
          </a:xfrm>
        </p:grpSpPr>
        <p:pic>
          <p:nvPicPr>
            <p:cNvPr id="8" name="图片 7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46717" y="4752674"/>
              <a:ext cx="6519389" cy="1399837"/>
            </a:xfrm>
            <a:prstGeom prst="rect">
              <a:avLst/>
            </a:prstGeom>
          </p:spPr>
        </p:pic>
        <p:sp>
          <p:nvSpPr>
            <p:cNvPr id="10" name="TextBox 9"/>
            <p:cNvSpPr txBox="1"/>
            <p:nvPr/>
          </p:nvSpPr>
          <p:spPr>
            <a:xfrm>
              <a:off x="108468" y="4743102"/>
              <a:ext cx="6464044" cy="68346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altLang="zh-CN" sz="2400" dirty="0" smtClean="0">
                  <a:solidFill>
                    <a:schemeClr val="bg1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【</a:t>
              </a:r>
              <a:r>
                <a:rPr lang="zh-CN" altLang="en-US" sz="2400" dirty="0" smtClean="0">
                  <a:solidFill>
                    <a:schemeClr val="bg1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解析</a:t>
              </a:r>
              <a:r>
                <a:rPr lang="en-US" altLang="zh-CN" sz="2400" dirty="0" smtClean="0">
                  <a:solidFill>
                    <a:schemeClr val="bg1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】</a:t>
              </a:r>
              <a:r>
                <a:rPr lang="zh-CN" altLang="en-US" sz="2400" dirty="0">
                  <a:solidFill>
                    <a:schemeClr val="bg1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要分成两个完全一样的图形，只有沿着它的对称轴分。</a:t>
              </a:r>
            </a:p>
          </p:txBody>
        </p:sp>
      </p:grpSp>
      <p:sp>
        <p:nvSpPr>
          <p:cNvPr id="12" name="TextBox 9"/>
          <p:cNvSpPr txBox="1"/>
          <p:nvPr/>
        </p:nvSpPr>
        <p:spPr>
          <a:xfrm>
            <a:off x="1352969" y="2291878"/>
            <a:ext cx="7191677" cy="5770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400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直角梯形 </a:t>
            </a:r>
            <a:endParaRPr lang="en-US" altLang="zh-CN" sz="2400" b="1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2290" name="Picture 2" descr="C:\Users\ADMINI~1\AppData\Local\Temp\ksohtml\wps857B.tmp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490819" y="3149993"/>
            <a:ext cx="3704418" cy="13891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5" name="直接连接符 4"/>
          <p:cNvCxnSpPr>
            <a:endCxn id="12290" idx="2"/>
          </p:cNvCxnSpPr>
          <p:nvPr/>
        </p:nvCxnSpPr>
        <p:spPr>
          <a:xfrm>
            <a:off x="5343028" y="3149993"/>
            <a:ext cx="0" cy="1389157"/>
          </a:xfrm>
          <a:prstGeom prst="line">
            <a:avLst/>
          </a:prstGeom>
          <a:ln w="38100" cmpd="sng">
            <a:solidFill>
              <a:srgbClr val="FF0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五边形 7"/>
          <p:cNvSpPr>
            <a:spLocks noChangeArrowheads="1"/>
          </p:cNvSpPr>
          <p:nvPr/>
        </p:nvSpPr>
        <p:spPr bwMode="auto">
          <a:xfrm>
            <a:off x="1" y="501650"/>
            <a:ext cx="2585298" cy="661988"/>
          </a:xfrm>
          <a:prstGeom prst="homePlate">
            <a:avLst>
              <a:gd name="adj" fmla="val 45226"/>
            </a:avLst>
          </a:prstGeom>
          <a:solidFill>
            <a:srgbClr val="306A9B"/>
          </a:solidFill>
          <a:ln w="12700" cmpd="sng">
            <a:solidFill>
              <a:srgbClr val="41719C"/>
            </a:solidFill>
            <a:miter lim="800000"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indent="363855" eaLnBrk="1" hangingPunct="1">
              <a:buFont typeface="Arial" panose="020B0604020202020204" pitchFamily="34" charset="0"/>
              <a:buNone/>
              <a:defRPr/>
            </a:pPr>
            <a:r>
              <a:rPr lang="zh-CN" altLang="en-US" sz="3200" dirty="0" smtClean="0">
                <a:solidFill>
                  <a:srgbClr val="FFFFFF"/>
                </a:solidFill>
                <a:latin typeface="微软雅黑" panose="020B0503020204020204" pitchFamily="34" charset="-122"/>
              </a:rPr>
              <a:t>课后习题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828324" y="1460461"/>
            <a:ext cx="11007642" cy="1308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7.</a:t>
            </a:r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按要求在下面图形中画一条线段</a:t>
            </a:r>
            <a:r>
              <a:rPr lang="zh-CN" altLang="en-US" sz="28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：</a:t>
            </a:r>
            <a:endParaRPr lang="zh-CN" altLang="en-US" sz="28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（</a:t>
            </a:r>
            <a:r>
              <a:rPr lang="en-US" altLang="zh-CN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）分成两个完全一样的</a:t>
            </a:r>
            <a:r>
              <a:rPr lang="zh-CN" altLang="en-US" sz="28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梯形（</a:t>
            </a:r>
            <a:r>
              <a:rPr lang="en-US" altLang="zh-CN" sz="28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）分成一个平行四边形和一个梯形</a:t>
            </a:r>
            <a:endParaRPr lang="zh-CN" altLang="en-US" sz="2800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3314" name="Picture 2" descr="C:\Users\ADMINI~1\AppData\Local\Temp\ksohtml\wpsC50B.tmp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36550" y="3305691"/>
            <a:ext cx="7765817" cy="12774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5" name="直接连接符 4"/>
          <p:cNvCxnSpPr/>
          <p:nvPr/>
        </p:nvCxnSpPr>
        <p:spPr>
          <a:xfrm>
            <a:off x="3455894" y="3319138"/>
            <a:ext cx="0" cy="1223705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直接连接符 14"/>
          <p:cNvCxnSpPr/>
          <p:nvPr/>
        </p:nvCxnSpPr>
        <p:spPr>
          <a:xfrm>
            <a:off x="7830670" y="3305691"/>
            <a:ext cx="519954" cy="1237152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9"/>
          <p:cNvSpPr txBox="1"/>
          <p:nvPr/>
        </p:nvSpPr>
        <p:spPr>
          <a:xfrm>
            <a:off x="1622243" y="5129482"/>
            <a:ext cx="7191677" cy="5810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400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（答案不</a:t>
            </a:r>
            <a:r>
              <a:rPr lang="zh-CN" altLang="en-US" sz="2400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唯一）</a:t>
            </a:r>
            <a:endParaRPr lang="en-US" altLang="zh-CN" sz="2400" dirty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pic>
        <p:nvPicPr>
          <p:cNvPr id="19" name="Picture 4" descr="http://i01.pictn.sogoucdn.com/6a602ae206ef3b6b"/>
          <p:cNvPicPr>
            <a:picLocks noChangeAspect="1" noChangeArrowheads="1"/>
          </p:cNvPicPr>
          <p:nvPr/>
        </p:nvPicPr>
        <p:blipFill rotWithShape="1">
          <a:blip r:embed="rId3" cstate="email"/>
          <a:srcRect/>
          <a:stretch>
            <a:fillRect/>
          </a:stretch>
        </p:blipFill>
        <p:spPr bwMode="auto">
          <a:xfrm>
            <a:off x="10887015" y="4740153"/>
            <a:ext cx="1164104" cy="19407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五边形 7"/>
          <p:cNvSpPr>
            <a:spLocks noChangeArrowheads="1"/>
          </p:cNvSpPr>
          <p:nvPr/>
        </p:nvSpPr>
        <p:spPr bwMode="auto">
          <a:xfrm>
            <a:off x="1" y="501650"/>
            <a:ext cx="2585298" cy="661988"/>
          </a:xfrm>
          <a:prstGeom prst="homePlate">
            <a:avLst>
              <a:gd name="adj" fmla="val 45226"/>
            </a:avLst>
          </a:prstGeom>
          <a:solidFill>
            <a:srgbClr val="306A9B"/>
          </a:solidFill>
          <a:ln w="12700" cmpd="sng">
            <a:solidFill>
              <a:srgbClr val="41719C"/>
            </a:solidFill>
            <a:miter lim="800000"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indent="363855" eaLnBrk="1" hangingPunct="1">
              <a:buFont typeface="Arial" panose="020B0604020202020204" pitchFamily="34" charset="0"/>
              <a:buNone/>
              <a:defRPr/>
            </a:pPr>
            <a:r>
              <a:rPr lang="zh-CN" altLang="en-US" sz="3200" dirty="0" smtClean="0">
                <a:solidFill>
                  <a:srgbClr val="FFFFFF"/>
                </a:solidFill>
                <a:latin typeface="微软雅黑" panose="020B0503020204020204" pitchFamily="34" charset="-122"/>
              </a:rPr>
              <a:t>课后习题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826788" y="1459303"/>
            <a:ext cx="11090286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8.</a:t>
            </a:r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把一个长方形任意分割成两个梯形，这两个梯形中总相等的是</a:t>
            </a:r>
            <a:r>
              <a:rPr lang="en-US" altLang="zh-CN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(    )</a:t>
            </a:r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。</a:t>
            </a:r>
          </a:p>
          <a:p>
            <a:pPr>
              <a:lnSpc>
                <a:spcPct val="150000"/>
              </a:lnSpc>
            </a:pPr>
            <a:r>
              <a:rPr lang="en-US" altLang="zh-CN" sz="28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   A</a:t>
            </a:r>
            <a:r>
              <a:rPr lang="en-US" altLang="zh-CN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.</a:t>
            </a:r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上底 </a:t>
            </a:r>
            <a:r>
              <a:rPr lang="zh-CN" altLang="en-US" sz="28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        </a:t>
            </a:r>
            <a:r>
              <a:rPr lang="en-US" altLang="zh-CN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B.</a:t>
            </a:r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下</a:t>
            </a:r>
            <a:r>
              <a:rPr lang="zh-CN" altLang="en-US" sz="28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底       </a:t>
            </a:r>
            <a:r>
              <a:rPr lang="en-US" altLang="zh-CN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C.</a:t>
            </a:r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腰 </a:t>
            </a:r>
            <a:r>
              <a:rPr lang="zh-CN" altLang="en-US" sz="28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       </a:t>
            </a:r>
            <a:r>
              <a:rPr lang="en-US" altLang="zh-CN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D.</a:t>
            </a:r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高</a:t>
            </a:r>
          </a:p>
          <a:p>
            <a:pPr>
              <a:lnSpc>
                <a:spcPct val="150000"/>
              </a:lnSpc>
            </a:pPr>
            <a:r>
              <a:rPr lang="en-US" altLang="zh-CN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9.</a:t>
            </a:r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一个四边形中一组对边平行但不相等，另一组对边相等但不平行</a:t>
            </a:r>
            <a:r>
              <a:rPr lang="zh-CN" altLang="en-US" sz="28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，</a:t>
            </a:r>
            <a:endParaRPr lang="en-US" altLang="zh-CN" sz="2800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en-US" altLang="zh-CN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sz="28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zh-CN" altLang="en-US" sz="28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这个</a:t>
            </a:r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四边形是（  ）</a:t>
            </a:r>
          </a:p>
          <a:p>
            <a:pPr>
              <a:lnSpc>
                <a:spcPct val="150000"/>
              </a:lnSpc>
            </a:pPr>
            <a:r>
              <a:rPr lang="en-US" altLang="zh-CN" sz="28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   A</a:t>
            </a:r>
            <a:r>
              <a:rPr lang="en-US" altLang="zh-CN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.</a:t>
            </a:r>
            <a:r>
              <a:rPr lang="zh-CN" altLang="en-US" sz="28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长方形      </a:t>
            </a:r>
            <a:r>
              <a:rPr lang="en-US" altLang="zh-CN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B.</a:t>
            </a:r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平行四边形 </a:t>
            </a:r>
            <a:r>
              <a:rPr lang="zh-CN" altLang="en-US" sz="28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     </a:t>
            </a:r>
            <a:r>
              <a:rPr lang="en-US" altLang="zh-CN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C.</a:t>
            </a:r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直角梯形 </a:t>
            </a:r>
            <a:r>
              <a:rPr lang="zh-CN" altLang="en-US" sz="28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     </a:t>
            </a:r>
            <a:r>
              <a:rPr lang="en-US" altLang="zh-CN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D.</a:t>
            </a:r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等腰梯形</a:t>
            </a:r>
            <a:endParaRPr lang="zh-CN" altLang="en-US" sz="2800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6" name="TextBox 9"/>
          <p:cNvSpPr txBox="1"/>
          <p:nvPr/>
        </p:nvSpPr>
        <p:spPr>
          <a:xfrm>
            <a:off x="10964215" y="1518917"/>
            <a:ext cx="683300" cy="5770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400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D </a:t>
            </a:r>
            <a:endParaRPr lang="en-US" altLang="zh-CN" sz="2400" b="1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7" name="Picture 2" descr="C:\Users\Administrator\Desktop\234742-1212251G25284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0694656" y="3782504"/>
            <a:ext cx="1464464" cy="29948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9"/>
          <p:cNvSpPr txBox="1"/>
          <p:nvPr/>
        </p:nvSpPr>
        <p:spPr>
          <a:xfrm>
            <a:off x="3530112" y="3444782"/>
            <a:ext cx="683300" cy="5770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400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D </a:t>
            </a:r>
            <a:endParaRPr lang="en-US" altLang="zh-CN" sz="2400" b="1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14" name="组合 13"/>
          <p:cNvGrpSpPr/>
          <p:nvPr/>
        </p:nvGrpSpPr>
        <p:grpSpPr>
          <a:xfrm>
            <a:off x="1009987" y="4808193"/>
            <a:ext cx="9792464" cy="1143695"/>
            <a:chOff x="95281" y="4645257"/>
            <a:chExt cx="6570825" cy="1507254"/>
          </a:xfrm>
        </p:grpSpPr>
        <p:pic>
          <p:nvPicPr>
            <p:cNvPr id="18" name="图片 17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46717" y="4752674"/>
              <a:ext cx="6519389" cy="1399837"/>
            </a:xfrm>
            <a:prstGeom prst="rect">
              <a:avLst/>
            </a:prstGeom>
          </p:spPr>
        </p:pic>
        <p:sp>
          <p:nvSpPr>
            <p:cNvPr id="19" name="TextBox 18"/>
            <p:cNvSpPr txBox="1"/>
            <p:nvPr/>
          </p:nvSpPr>
          <p:spPr>
            <a:xfrm>
              <a:off x="95281" y="4645257"/>
              <a:ext cx="6464044" cy="146781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altLang="zh-CN" sz="2400" dirty="0" smtClean="0">
                  <a:solidFill>
                    <a:schemeClr val="bg1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【</a:t>
              </a:r>
              <a:r>
                <a:rPr lang="zh-CN" altLang="en-US" sz="2400" dirty="0" smtClean="0">
                  <a:solidFill>
                    <a:schemeClr val="bg1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解析</a:t>
              </a:r>
              <a:r>
                <a:rPr lang="en-US" altLang="zh-CN" sz="2400" dirty="0" smtClean="0">
                  <a:solidFill>
                    <a:schemeClr val="bg1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】</a:t>
              </a:r>
              <a:r>
                <a:rPr lang="zh-CN" altLang="en-US" sz="2400" dirty="0">
                  <a:solidFill>
                    <a:schemeClr val="bg1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这首先是一个四边形，且只有一组对边平行，而另一组对边又相等，所以是等腰梯形</a:t>
              </a:r>
              <a:r>
                <a:rPr lang="zh-CN" altLang="en-US" sz="2400" dirty="0" smtClean="0">
                  <a:solidFill>
                    <a:schemeClr val="bg1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。</a:t>
              </a:r>
              <a:endParaRPr lang="en-US" altLang="zh-CN" sz="2400" dirty="0" smtClean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:\Users\Administrator\AppData\Roaming\Tencent\Users\810731822\QQ\WinTemp\RichOle\YUG59PKC%V~812%5M62LP`Y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41772" y="3204330"/>
            <a:ext cx="7664323" cy="14039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2" name="TextBox 51"/>
          <p:cNvSpPr txBox="1"/>
          <p:nvPr/>
        </p:nvSpPr>
        <p:spPr>
          <a:xfrm>
            <a:off x="865094" y="1398085"/>
            <a:ext cx="908573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tabLst>
                <a:tab pos="899795" algn="l"/>
              </a:tabLst>
            </a:pPr>
            <a:r>
              <a:rPr lang="en-US" altLang="zh-CN" sz="28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．</a:t>
            </a:r>
            <a:r>
              <a:rPr lang="zh-CN" altLang="en-US" sz="28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我们</a:t>
            </a:r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学习</a:t>
            </a:r>
            <a:r>
              <a:rPr lang="zh-CN" altLang="en-US" sz="28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了</a:t>
            </a:r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平行四边形，它有什么特征？</a:t>
            </a:r>
            <a:endParaRPr lang="en-US" altLang="zh-CN" sz="2800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" name="五边形 7"/>
          <p:cNvSpPr>
            <a:spLocks noChangeArrowheads="1"/>
          </p:cNvSpPr>
          <p:nvPr/>
        </p:nvSpPr>
        <p:spPr bwMode="auto">
          <a:xfrm>
            <a:off x="0" y="501650"/>
            <a:ext cx="2612571" cy="661988"/>
          </a:xfrm>
          <a:prstGeom prst="homePlate">
            <a:avLst>
              <a:gd name="adj" fmla="val 45226"/>
            </a:avLst>
          </a:prstGeom>
          <a:solidFill>
            <a:srgbClr val="306A9B"/>
          </a:solidFill>
          <a:ln w="12700" cmpd="sng">
            <a:solidFill>
              <a:srgbClr val="41719C"/>
            </a:solidFill>
            <a:miter lim="800000"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indent="363855" eaLnBrk="1" hangingPunct="1">
              <a:buFont typeface="Arial" panose="020B0604020202020204" pitchFamily="34" charset="0"/>
              <a:buNone/>
              <a:defRPr/>
            </a:pPr>
            <a:r>
              <a:rPr lang="zh-CN" altLang="en-US" sz="3200" dirty="0" smtClean="0">
                <a:solidFill>
                  <a:srgbClr val="FFFFFF"/>
                </a:solidFill>
                <a:latin typeface="微软雅黑" panose="020B0503020204020204" pitchFamily="34" charset="-122"/>
              </a:rPr>
              <a:t>课题引入</a:t>
            </a:r>
          </a:p>
        </p:txBody>
      </p:sp>
      <p:sp>
        <p:nvSpPr>
          <p:cNvPr id="46" name="TextBox 9"/>
          <p:cNvSpPr txBox="1"/>
          <p:nvPr/>
        </p:nvSpPr>
        <p:spPr>
          <a:xfrm>
            <a:off x="1252194" y="2150196"/>
            <a:ext cx="34428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400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【</a:t>
            </a:r>
            <a:r>
              <a:rPr lang="zh-CN" altLang="en-US" sz="2400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答案</a:t>
            </a:r>
            <a:r>
              <a:rPr lang="en-US" altLang="zh-CN" sz="2400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】</a:t>
            </a:r>
            <a:r>
              <a:rPr lang="zh-CN" altLang="en-US" sz="2400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两组对边平行。</a:t>
            </a:r>
            <a:endParaRPr lang="en-US" altLang="zh-CN" sz="2400" dirty="0" smtClean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pic>
        <p:nvPicPr>
          <p:cNvPr id="9" name="Picture 2" descr="http://i02.pic.sogou.com/8ccf023196e5f377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9600445" y="2558033"/>
            <a:ext cx="1719710" cy="17197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1424103" y="2904066"/>
            <a:ext cx="10311975" cy="5810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tabLst>
                <a:tab pos="899795" algn="l"/>
              </a:tabLst>
            </a:pPr>
            <a:r>
              <a:rPr lang="zh-CN" altLang="en-US" sz="24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下列图形有什么特征？</a:t>
            </a:r>
            <a:endParaRPr lang="en-US" altLang="zh-CN" sz="2400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2" name="TextBox 9"/>
          <p:cNvSpPr txBox="1"/>
          <p:nvPr/>
        </p:nvSpPr>
        <p:spPr>
          <a:xfrm>
            <a:off x="1300857" y="4432413"/>
            <a:ext cx="57336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400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【</a:t>
            </a:r>
            <a:r>
              <a:rPr lang="zh-CN" altLang="en-US" sz="2400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答案</a:t>
            </a:r>
            <a:r>
              <a:rPr lang="en-US" altLang="zh-CN" sz="2400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】</a:t>
            </a:r>
            <a:r>
              <a:rPr lang="zh-CN" altLang="en-US" sz="2400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只有一组对边平行。</a:t>
            </a:r>
            <a:endParaRPr lang="en-US" altLang="zh-CN" sz="2400" dirty="0" smtClean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460605" y="5213214"/>
            <a:ext cx="106103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tabLst>
                <a:tab pos="899795" algn="l"/>
              </a:tabLst>
            </a:pP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只有一组对边平行的四边形，叫作梯形，就是我们今天要研究的平面图形。</a:t>
            </a:r>
            <a:endParaRPr lang="en-US" altLang="zh-CN" sz="2400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/>
      <p:bldP spid="11" grpId="0"/>
      <p:bldP spid="12" grpId="0"/>
      <p:bldP spid="1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TextBox 51"/>
          <p:cNvSpPr txBox="1"/>
          <p:nvPr/>
        </p:nvSpPr>
        <p:spPr>
          <a:xfrm>
            <a:off x="865093" y="1398085"/>
            <a:ext cx="10295965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tabLst>
                <a:tab pos="899795" algn="l"/>
              </a:tabLst>
            </a:pPr>
            <a:r>
              <a:rPr lang="en-US" altLang="zh-CN" sz="28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．联系实际，说说生活中有哪些有一个面类似于梯形的物体？</a:t>
            </a:r>
            <a:endParaRPr lang="en-US" altLang="zh-CN" sz="2800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" name="五边形 7"/>
          <p:cNvSpPr>
            <a:spLocks noChangeArrowheads="1"/>
          </p:cNvSpPr>
          <p:nvPr/>
        </p:nvSpPr>
        <p:spPr bwMode="auto">
          <a:xfrm>
            <a:off x="0" y="501650"/>
            <a:ext cx="2612571" cy="661988"/>
          </a:xfrm>
          <a:prstGeom prst="homePlate">
            <a:avLst>
              <a:gd name="adj" fmla="val 45226"/>
            </a:avLst>
          </a:prstGeom>
          <a:solidFill>
            <a:srgbClr val="306A9B"/>
          </a:solidFill>
          <a:ln w="12700" cmpd="sng">
            <a:solidFill>
              <a:srgbClr val="41719C"/>
            </a:solidFill>
            <a:miter lim="800000"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indent="363855" eaLnBrk="1" hangingPunct="1">
              <a:buFont typeface="Arial" panose="020B0604020202020204" pitchFamily="34" charset="0"/>
              <a:buNone/>
              <a:defRPr/>
            </a:pPr>
            <a:r>
              <a:rPr lang="zh-CN" altLang="en-US" sz="3200" dirty="0" smtClean="0">
                <a:solidFill>
                  <a:srgbClr val="FFFFFF"/>
                </a:solidFill>
                <a:latin typeface="微软雅黑" panose="020B0503020204020204" pitchFamily="34" charset="-122"/>
              </a:rPr>
              <a:t>课题引入</a:t>
            </a:r>
          </a:p>
        </p:txBody>
      </p:sp>
      <p:sp>
        <p:nvSpPr>
          <p:cNvPr id="12" name="TextBox 9"/>
          <p:cNvSpPr txBox="1"/>
          <p:nvPr/>
        </p:nvSpPr>
        <p:spPr>
          <a:xfrm>
            <a:off x="1039877" y="5275875"/>
            <a:ext cx="68400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400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【</a:t>
            </a:r>
            <a:r>
              <a:rPr lang="zh-CN" altLang="en-US" sz="2400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答案</a:t>
            </a:r>
            <a:r>
              <a:rPr lang="en-US" altLang="zh-CN" sz="2400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】</a:t>
            </a:r>
            <a:r>
              <a:rPr lang="zh-CN" altLang="en-US" sz="2400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台灯、收纳盒、椅子、手提包等等。</a:t>
            </a:r>
            <a:endParaRPr lang="en-US" altLang="zh-CN" sz="2400" dirty="0" smtClean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306285" y="2647202"/>
            <a:ext cx="2428875" cy="2428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679857" y="2846575"/>
            <a:ext cx="2428875" cy="2428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879949" y="2647202"/>
            <a:ext cx="2781300" cy="2124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五边形 7"/>
          <p:cNvSpPr>
            <a:spLocks noChangeArrowheads="1"/>
          </p:cNvSpPr>
          <p:nvPr/>
        </p:nvSpPr>
        <p:spPr bwMode="auto">
          <a:xfrm>
            <a:off x="1" y="501650"/>
            <a:ext cx="2695100" cy="661988"/>
          </a:xfrm>
          <a:prstGeom prst="homePlate">
            <a:avLst>
              <a:gd name="adj" fmla="val 45226"/>
            </a:avLst>
          </a:prstGeom>
          <a:solidFill>
            <a:srgbClr val="306A9B"/>
          </a:solidFill>
          <a:ln w="12700" cmpd="sng">
            <a:solidFill>
              <a:srgbClr val="41719C"/>
            </a:solidFill>
            <a:miter lim="800000"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indent="363855" eaLnBrk="1" hangingPunct="1">
              <a:buFont typeface="Arial" panose="020B0604020202020204" pitchFamily="34" charset="0"/>
              <a:buNone/>
              <a:defRPr/>
            </a:pPr>
            <a:r>
              <a:rPr lang="zh-CN" altLang="en-US" sz="3200" dirty="0" smtClean="0">
                <a:solidFill>
                  <a:srgbClr val="FFFFFF"/>
                </a:solidFill>
                <a:latin typeface="微软雅黑" panose="020B0503020204020204" pitchFamily="34" charset="-122"/>
              </a:rPr>
              <a:t>教学新知</a:t>
            </a:r>
          </a:p>
        </p:txBody>
      </p:sp>
      <p:sp>
        <p:nvSpPr>
          <p:cNvPr id="8" name="TextBox 9"/>
          <p:cNvSpPr txBox="1"/>
          <p:nvPr/>
        </p:nvSpPr>
        <p:spPr>
          <a:xfrm>
            <a:off x="842902" y="1258493"/>
            <a:ext cx="1104429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262380" indent="-1262380">
              <a:lnSpc>
                <a:spcPct val="150000"/>
              </a:lnSpc>
            </a:pPr>
            <a:r>
              <a:rPr lang="zh-CN" altLang="en-US" sz="28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例</a:t>
            </a:r>
            <a:r>
              <a:rPr lang="en-US" altLang="zh-CN" sz="28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r>
              <a:rPr lang="zh-CN" altLang="en-US" sz="28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：</a:t>
            </a:r>
            <a:r>
              <a:rPr lang="zh-CN" altLang="en-US" sz="28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在方格上画一个梯形，说说梯形有</a:t>
            </a:r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什么特点</a:t>
            </a:r>
            <a:r>
              <a:rPr lang="zh-CN" altLang="en-US" sz="28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？</a:t>
            </a:r>
            <a:endParaRPr lang="zh-CN" altLang="en-US" sz="28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" name="AutoShape 2" descr="C:\Users\Administrator\AppData\Roaming\Tencent\Users\810731822\QQ\WinTemp\RichOle\UC6LOS4i%MB@B]_`NPQLI.png"/>
          <p:cNvSpPr>
            <a:spLocks noChangeAspect="1" noChangeArrowheads="1"/>
          </p:cNvSpPr>
          <p:nvPr/>
        </p:nvSpPr>
        <p:spPr bwMode="auto">
          <a:xfrm>
            <a:off x="0" y="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" name="AutoShape 3" descr="C:\Users\Administrator\AppData\Roaming\Tencent\Users\810731822\QQ\WinTemp\RichOle\UC6LOS4i%MB@B]_`NPQLI.png"/>
          <p:cNvSpPr>
            <a:spLocks noChangeAspect="1" noChangeArrowheads="1"/>
          </p:cNvSpPr>
          <p:nvPr/>
        </p:nvSpPr>
        <p:spPr bwMode="auto">
          <a:xfrm>
            <a:off x="152400" y="1524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6" name="AutoShape 4" descr="C:\Users\Administrator\AppData\Roaming\Tencent\Users\810731822\QQ\WinTemp\RichOle\UC6LOS4i%MB@B]_`NPQLI.png"/>
          <p:cNvSpPr>
            <a:spLocks noChangeAspect="1" noChangeArrowheads="1"/>
          </p:cNvSpPr>
          <p:nvPr/>
        </p:nvSpPr>
        <p:spPr bwMode="auto">
          <a:xfrm>
            <a:off x="304800" y="3048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1" name="TextBox 9"/>
          <p:cNvSpPr txBox="1"/>
          <p:nvPr/>
        </p:nvSpPr>
        <p:spPr>
          <a:xfrm>
            <a:off x="1653481" y="5535834"/>
            <a:ext cx="905037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400" dirty="0" smtClean="0">
                <a:solidFill>
                  <a:schemeClr val="accent1">
                    <a:lumMod val="50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【</a:t>
            </a:r>
            <a:r>
              <a:rPr lang="zh-CN" altLang="en-US" sz="2400" dirty="0" smtClean="0">
                <a:solidFill>
                  <a:schemeClr val="accent1">
                    <a:lumMod val="50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结论</a:t>
            </a:r>
            <a:r>
              <a:rPr lang="en-US" altLang="zh-CN" sz="2400" dirty="0" smtClean="0">
                <a:solidFill>
                  <a:schemeClr val="accent1">
                    <a:lumMod val="50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】</a:t>
            </a:r>
            <a:r>
              <a:rPr lang="zh-CN" altLang="en-US" sz="2400" dirty="0">
                <a:solidFill>
                  <a:schemeClr val="accent1">
                    <a:lumMod val="50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只有一组对边平行的四边形是梯形。</a:t>
            </a:r>
            <a:endParaRPr lang="en-US" altLang="zh-CN" sz="2400" dirty="0" smtClean="0">
              <a:solidFill>
                <a:schemeClr val="accent1">
                  <a:lumMod val="50000"/>
                </a:schemeClr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5" name="TextBox 9"/>
          <p:cNvSpPr txBox="1"/>
          <p:nvPr/>
        </p:nvSpPr>
        <p:spPr>
          <a:xfrm>
            <a:off x="1653481" y="3862190"/>
            <a:ext cx="1000321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400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【</a:t>
            </a:r>
            <a:r>
              <a:rPr lang="zh-CN" altLang="en-US" sz="2400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答案</a:t>
            </a:r>
            <a:r>
              <a:rPr lang="en-US" altLang="zh-CN" sz="2400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】</a:t>
            </a:r>
            <a:r>
              <a:rPr lang="zh-CN" altLang="en-US" sz="2400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有一组边是平行的，还有一组对边不平行，继续画下去会相交。</a:t>
            </a:r>
          </a:p>
          <a:p>
            <a:pPr>
              <a:lnSpc>
                <a:spcPct val="150000"/>
              </a:lnSpc>
            </a:pPr>
            <a:r>
              <a:rPr lang="zh-CN" altLang="en-US" sz="2400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        跟</a:t>
            </a:r>
            <a:r>
              <a:rPr lang="zh-CN" altLang="en-US" sz="2400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平行四边形一样，也有</a:t>
            </a:r>
            <a:r>
              <a:rPr lang="en-US" altLang="zh-CN" sz="2400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4</a:t>
            </a:r>
            <a:r>
              <a:rPr lang="zh-CN" altLang="en-US" sz="2400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条边，</a:t>
            </a:r>
            <a:r>
              <a:rPr lang="en-US" altLang="zh-CN" sz="2400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4</a:t>
            </a:r>
            <a:r>
              <a:rPr lang="zh-CN" altLang="en-US" sz="2400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个角。</a:t>
            </a:r>
          </a:p>
          <a:p>
            <a:pPr>
              <a:lnSpc>
                <a:spcPct val="150000"/>
              </a:lnSpc>
            </a:pPr>
            <a:r>
              <a:rPr lang="zh-CN" altLang="en-US" sz="2400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        平行的</a:t>
            </a:r>
            <a:r>
              <a:rPr lang="zh-CN" altLang="en-US" sz="2400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一组对边并不相等。</a:t>
            </a:r>
            <a:endParaRPr lang="en-US" altLang="zh-CN" sz="2400" dirty="0" smtClean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pic>
        <p:nvPicPr>
          <p:cNvPr id="2050" name="Picture 2" descr="C:\Users\Administrator\AppData\Roaming\Tencent\Users\810731822\QQ\WinTemp\RichOle\L4_$)2X19KCW7@BF7B]UP7H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36150" y="2005249"/>
            <a:ext cx="4336323" cy="1725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梯形 6"/>
          <p:cNvSpPr/>
          <p:nvPr/>
        </p:nvSpPr>
        <p:spPr>
          <a:xfrm>
            <a:off x="4625786" y="2460812"/>
            <a:ext cx="1465730" cy="874058"/>
          </a:xfrm>
          <a:prstGeom prst="trapezoid">
            <a:avLst/>
          </a:prstGeom>
          <a:noFill/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2" name="Picture 2" descr="http://i02.pic.sogou.com/8ccf023196e5f377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9938890" y="4797002"/>
            <a:ext cx="1719710" cy="17197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1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五边形 7"/>
          <p:cNvSpPr>
            <a:spLocks noChangeArrowheads="1"/>
          </p:cNvSpPr>
          <p:nvPr/>
        </p:nvSpPr>
        <p:spPr bwMode="auto">
          <a:xfrm>
            <a:off x="1" y="501650"/>
            <a:ext cx="2695100" cy="661988"/>
          </a:xfrm>
          <a:prstGeom prst="homePlate">
            <a:avLst>
              <a:gd name="adj" fmla="val 45226"/>
            </a:avLst>
          </a:prstGeom>
          <a:solidFill>
            <a:srgbClr val="306A9B"/>
          </a:solidFill>
          <a:ln w="12700" cmpd="sng">
            <a:solidFill>
              <a:srgbClr val="41719C"/>
            </a:solidFill>
            <a:miter lim="800000"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indent="363855" eaLnBrk="1" hangingPunct="1">
              <a:buFont typeface="Arial" panose="020B0604020202020204" pitchFamily="34" charset="0"/>
              <a:buNone/>
              <a:defRPr/>
            </a:pPr>
            <a:r>
              <a:rPr lang="zh-CN" altLang="en-US" sz="3200" dirty="0" smtClean="0">
                <a:solidFill>
                  <a:srgbClr val="FFFFFF"/>
                </a:solidFill>
                <a:latin typeface="微软雅黑" panose="020B0503020204020204" pitchFamily="34" charset="-122"/>
              </a:rPr>
              <a:t>教学新知</a:t>
            </a:r>
          </a:p>
        </p:txBody>
      </p:sp>
      <p:sp>
        <p:nvSpPr>
          <p:cNvPr id="8" name="TextBox 9"/>
          <p:cNvSpPr txBox="1"/>
          <p:nvPr/>
        </p:nvSpPr>
        <p:spPr>
          <a:xfrm>
            <a:off x="842902" y="1263342"/>
            <a:ext cx="1075042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262380" indent="-1262380">
              <a:lnSpc>
                <a:spcPct val="150000"/>
              </a:lnSpc>
            </a:pPr>
            <a:r>
              <a:rPr lang="zh-CN" altLang="en-US" sz="28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例</a:t>
            </a:r>
            <a:r>
              <a:rPr lang="en-US" altLang="zh-CN" sz="28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r>
              <a:rPr lang="zh-CN" altLang="en-US" sz="28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：</a:t>
            </a:r>
            <a:r>
              <a:rPr lang="zh-CN" altLang="en-US" sz="28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学习梯形</a:t>
            </a:r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各部分梯形的</a:t>
            </a:r>
            <a:r>
              <a:rPr lang="zh-CN" altLang="en-US" sz="28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名称。</a:t>
            </a:r>
            <a:endParaRPr lang="en-US" altLang="zh-CN" sz="2800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679576" y="3760590"/>
            <a:ext cx="7986675" cy="5810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262380" indent="-1262380">
              <a:lnSpc>
                <a:spcPct val="150000"/>
              </a:lnSpc>
            </a:pP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梯形与我们前面学过的平行四边形比较，有什么不同呢？</a:t>
            </a:r>
          </a:p>
        </p:txBody>
      </p:sp>
      <p:sp>
        <p:nvSpPr>
          <p:cNvPr id="9" name="梯形 8"/>
          <p:cNvSpPr/>
          <p:nvPr/>
        </p:nvSpPr>
        <p:spPr>
          <a:xfrm>
            <a:off x="3738281" y="2286001"/>
            <a:ext cx="2138083" cy="1255894"/>
          </a:xfrm>
          <a:prstGeom prst="trapezoid">
            <a:avLst/>
          </a:prstGeom>
          <a:noFill/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TextBox 9"/>
          <p:cNvSpPr txBox="1"/>
          <p:nvPr/>
        </p:nvSpPr>
        <p:spPr>
          <a:xfrm>
            <a:off x="4375881" y="1733799"/>
            <a:ext cx="12662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400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上底</a:t>
            </a:r>
            <a:endParaRPr lang="en-US" altLang="zh-CN" sz="2400" dirty="0" smtClean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4" name="TextBox 9"/>
          <p:cNvSpPr txBox="1"/>
          <p:nvPr/>
        </p:nvSpPr>
        <p:spPr>
          <a:xfrm>
            <a:off x="4381469" y="3407424"/>
            <a:ext cx="1266292" cy="559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400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下底</a:t>
            </a:r>
            <a:endParaRPr lang="en-US" altLang="zh-CN" sz="2400" dirty="0" smtClean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5" name="TextBox 9"/>
          <p:cNvSpPr txBox="1"/>
          <p:nvPr/>
        </p:nvSpPr>
        <p:spPr>
          <a:xfrm>
            <a:off x="3120866" y="2634063"/>
            <a:ext cx="1266292" cy="559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400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腰</a:t>
            </a:r>
            <a:endParaRPr lang="en-US" altLang="zh-CN" sz="2400" dirty="0" smtClean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6" name="TextBox 9"/>
          <p:cNvSpPr txBox="1"/>
          <p:nvPr/>
        </p:nvSpPr>
        <p:spPr>
          <a:xfrm>
            <a:off x="5915640" y="2634063"/>
            <a:ext cx="1266292" cy="559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400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腰</a:t>
            </a:r>
            <a:endParaRPr lang="en-US" altLang="zh-CN" sz="2400" dirty="0" smtClean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490896" y="4341647"/>
            <a:ext cx="1024983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400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【</a:t>
            </a:r>
            <a:r>
              <a:rPr lang="zh-CN" altLang="en-US" sz="2400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答案</a:t>
            </a:r>
            <a:r>
              <a:rPr lang="en-US" altLang="zh-CN" sz="2400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】</a:t>
            </a:r>
            <a:r>
              <a:rPr lang="zh-CN" altLang="en-US" sz="2400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梯形是一组对边平行，而平行四边形是两组对边分别平行。</a:t>
            </a:r>
          </a:p>
          <a:p>
            <a:pPr>
              <a:lnSpc>
                <a:spcPct val="150000"/>
              </a:lnSpc>
            </a:pPr>
            <a:r>
              <a:rPr lang="zh-CN" altLang="en-US" sz="2400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        平行四边形</a:t>
            </a:r>
            <a:r>
              <a:rPr lang="zh-CN" altLang="en-US" sz="2400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的对边平行且相等，梯形的平行的一组边不相等。</a:t>
            </a:r>
          </a:p>
          <a:p>
            <a:pPr>
              <a:lnSpc>
                <a:spcPct val="150000"/>
              </a:lnSpc>
            </a:pPr>
            <a:r>
              <a:rPr lang="zh-CN" altLang="en-US" sz="2400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        平行四边形</a:t>
            </a:r>
            <a:r>
              <a:rPr lang="zh-CN" altLang="en-US" sz="2400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的对角相等，梯形的对角不相等。</a:t>
            </a:r>
            <a:endParaRPr lang="en-US" altLang="zh-CN" sz="2400" dirty="0" smtClean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21" name="TextBox 9"/>
          <p:cNvSpPr txBox="1"/>
          <p:nvPr/>
        </p:nvSpPr>
        <p:spPr>
          <a:xfrm>
            <a:off x="1556174" y="5971030"/>
            <a:ext cx="905037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400" dirty="0" smtClean="0">
                <a:solidFill>
                  <a:schemeClr val="accent1">
                    <a:lumMod val="50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【</a:t>
            </a:r>
            <a:r>
              <a:rPr lang="zh-CN" altLang="en-US" sz="2400" dirty="0" smtClean="0">
                <a:solidFill>
                  <a:schemeClr val="accent1">
                    <a:lumMod val="50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强调</a:t>
            </a:r>
            <a:r>
              <a:rPr lang="en-US" altLang="zh-CN" sz="2400" dirty="0" smtClean="0">
                <a:solidFill>
                  <a:schemeClr val="accent1">
                    <a:lumMod val="50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】</a:t>
            </a:r>
            <a:r>
              <a:rPr lang="zh-CN" altLang="en-US" sz="2400" dirty="0">
                <a:solidFill>
                  <a:schemeClr val="accent1">
                    <a:lumMod val="50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只有一组对边平行的四边形是梯形。</a:t>
            </a:r>
            <a:endParaRPr lang="en-US" altLang="zh-CN" sz="2400" dirty="0" smtClean="0">
              <a:solidFill>
                <a:schemeClr val="accent1">
                  <a:lumMod val="50000"/>
                </a:schemeClr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pic>
        <p:nvPicPr>
          <p:cNvPr id="22" name="Picture 2" descr="C:\Users\Administrator\Desktop\234742-1212251G25284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0058444" y="1342738"/>
            <a:ext cx="1464464" cy="29948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3" grpId="0"/>
      <p:bldP spid="14" grpId="0"/>
      <p:bldP spid="15" grpId="0"/>
      <p:bldP spid="16" grpId="0"/>
      <p:bldP spid="19" grpId="0"/>
      <p:bldP spid="2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五边形 7"/>
          <p:cNvSpPr>
            <a:spLocks noChangeArrowheads="1"/>
          </p:cNvSpPr>
          <p:nvPr/>
        </p:nvSpPr>
        <p:spPr bwMode="auto">
          <a:xfrm>
            <a:off x="1" y="501650"/>
            <a:ext cx="2695100" cy="661988"/>
          </a:xfrm>
          <a:prstGeom prst="homePlate">
            <a:avLst>
              <a:gd name="adj" fmla="val 45226"/>
            </a:avLst>
          </a:prstGeom>
          <a:solidFill>
            <a:srgbClr val="306A9B"/>
          </a:solidFill>
          <a:ln w="12700" cmpd="sng">
            <a:solidFill>
              <a:srgbClr val="41719C"/>
            </a:solidFill>
            <a:miter lim="800000"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indent="363855" eaLnBrk="1" hangingPunct="1">
              <a:buFont typeface="Arial" panose="020B0604020202020204" pitchFamily="34" charset="0"/>
              <a:buNone/>
              <a:defRPr/>
            </a:pPr>
            <a:r>
              <a:rPr lang="zh-CN" altLang="en-US" sz="3200" dirty="0" smtClean="0">
                <a:solidFill>
                  <a:srgbClr val="FFFFFF"/>
                </a:solidFill>
                <a:latin typeface="微软雅黑" panose="020B0503020204020204" pitchFamily="34" charset="-122"/>
              </a:rPr>
              <a:t>教学新知</a:t>
            </a:r>
          </a:p>
        </p:txBody>
      </p:sp>
      <p:sp>
        <p:nvSpPr>
          <p:cNvPr id="8" name="TextBox 9"/>
          <p:cNvSpPr txBox="1"/>
          <p:nvPr/>
        </p:nvSpPr>
        <p:spPr>
          <a:xfrm>
            <a:off x="842902" y="1263342"/>
            <a:ext cx="1075042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262380" indent="-1262380">
              <a:lnSpc>
                <a:spcPct val="150000"/>
              </a:lnSpc>
            </a:pPr>
            <a:r>
              <a:rPr lang="zh-CN" altLang="en-US" sz="28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例</a:t>
            </a:r>
            <a:r>
              <a:rPr lang="en-US" altLang="zh-CN" sz="28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3</a:t>
            </a:r>
            <a:r>
              <a:rPr lang="zh-CN" altLang="en-US" sz="28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：</a:t>
            </a:r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什么是梯形的高？</a:t>
            </a:r>
            <a:endParaRPr lang="en-US" altLang="zh-CN" sz="2800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746812" y="1975112"/>
            <a:ext cx="875534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262380" indent="-1262380">
              <a:lnSpc>
                <a:spcPct val="150000"/>
              </a:lnSpc>
            </a:pPr>
            <a:r>
              <a:rPr lang="zh-CN" altLang="en-US" sz="2400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从梯形一条底边上的一点到它对边的垂直线段叫做梯形的高。</a:t>
            </a:r>
          </a:p>
        </p:txBody>
      </p:sp>
      <p:sp>
        <p:nvSpPr>
          <p:cNvPr id="21" name="TextBox 9"/>
          <p:cNvSpPr txBox="1"/>
          <p:nvPr/>
        </p:nvSpPr>
        <p:spPr>
          <a:xfrm>
            <a:off x="1569114" y="5352466"/>
            <a:ext cx="905037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400" dirty="0" smtClean="0">
                <a:solidFill>
                  <a:schemeClr val="accent1">
                    <a:lumMod val="50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【</a:t>
            </a:r>
            <a:r>
              <a:rPr lang="zh-CN" altLang="en-US" sz="2400" dirty="0" smtClean="0">
                <a:solidFill>
                  <a:schemeClr val="accent1">
                    <a:lumMod val="50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结论</a:t>
            </a:r>
            <a:r>
              <a:rPr lang="en-US" altLang="zh-CN" sz="2400" dirty="0" smtClean="0">
                <a:solidFill>
                  <a:schemeClr val="accent1">
                    <a:lumMod val="50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】</a:t>
            </a:r>
            <a:r>
              <a:rPr lang="zh-CN" altLang="en-US" sz="2400" dirty="0">
                <a:solidFill>
                  <a:schemeClr val="accent1">
                    <a:lumMod val="50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无数条，因为梯形的底上有无数个点。</a:t>
            </a:r>
            <a:endParaRPr lang="en-US" altLang="zh-CN" sz="2400" dirty="0" smtClean="0">
              <a:solidFill>
                <a:schemeClr val="accent1">
                  <a:lumMod val="50000"/>
                </a:schemeClr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pic>
        <p:nvPicPr>
          <p:cNvPr id="4099" name="Picture 3" descr="C:\Users\ADMINI~1\AppData\Local\Temp\ksohtml\wpsDADD.tmp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11136" y="2677097"/>
            <a:ext cx="2140791" cy="18469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TextBox 16"/>
          <p:cNvSpPr txBox="1"/>
          <p:nvPr/>
        </p:nvSpPr>
        <p:spPr>
          <a:xfrm>
            <a:off x="1787165" y="4524054"/>
            <a:ext cx="7986675" cy="5810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262380" indent="-1262380">
              <a:lnSpc>
                <a:spcPct val="150000"/>
              </a:lnSpc>
            </a:pP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梯形有几条高</a:t>
            </a:r>
            <a:r>
              <a:rPr lang="zh-CN" altLang="en-US" sz="24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？为什么？</a:t>
            </a:r>
            <a:endParaRPr lang="zh-CN" altLang="en-US" sz="2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8" name="Picture 3" descr="C:\Users\Administrator\Desktop\课件\图片1.pn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8955742" y="2749426"/>
            <a:ext cx="2537916" cy="35492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21" grpId="0"/>
      <p:bldP spid="1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五边形 7"/>
          <p:cNvSpPr>
            <a:spLocks noChangeArrowheads="1"/>
          </p:cNvSpPr>
          <p:nvPr/>
        </p:nvSpPr>
        <p:spPr bwMode="auto">
          <a:xfrm>
            <a:off x="1" y="501650"/>
            <a:ext cx="2695100" cy="661988"/>
          </a:xfrm>
          <a:prstGeom prst="homePlate">
            <a:avLst>
              <a:gd name="adj" fmla="val 45226"/>
            </a:avLst>
          </a:prstGeom>
          <a:solidFill>
            <a:srgbClr val="306A9B"/>
          </a:solidFill>
          <a:ln w="12700" cmpd="sng">
            <a:solidFill>
              <a:srgbClr val="41719C"/>
            </a:solidFill>
            <a:miter lim="800000"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indent="363855" eaLnBrk="1" hangingPunct="1">
              <a:buFont typeface="Arial" panose="020B0604020202020204" pitchFamily="34" charset="0"/>
              <a:buNone/>
              <a:defRPr/>
            </a:pPr>
            <a:r>
              <a:rPr lang="zh-CN" altLang="en-US" sz="3200" dirty="0" smtClean="0">
                <a:solidFill>
                  <a:srgbClr val="FFFFFF"/>
                </a:solidFill>
                <a:latin typeface="微软雅黑" panose="020B0503020204020204" pitchFamily="34" charset="-122"/>
              </a:rPr>
              <a:t>教学新知</a:t>
            </a:r>
          </a:p>
        </p:txBody>
      </p:sp>
      <p:sp>
        <p:nvSpPr>
          <p:cNvPr id="8" name="TextBox 9"/>
          <p:cNvSpPr txBox="1"/>
          <p:nvPr/>
        </p:nvSpPr>
        <p:spPr>
          <a:xfrm>
            <a:off x="842902" y="1263342"/>
            <a:ext cx="10750420" cy="662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262380" indent="-1262380">
              <a:lnSpc>
                <a:spcPct val="150000"/>
              </a:lnSpc>
            </a:pPr>
            <a:r>
              <a:rPr lang="zh-CN" altLang="en-US" sz="28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例</a:t>
            </a:r>
            <a:r>
              <a:rPr lang="en-US" altLang="zh-CN" sz="28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3</a:t>
            </a:r>
            <a:r>
              <a:rPr lang="zh-CN" altLang="en-US" sz="28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：</a:t>
            </a:r>
            <a:r>
              <a:rPr lang="zh-CN" altLang="en-US" sz="28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量一量梯形</a:t>
            </a:r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中两腰的长度，看看它有什么特点？</a:t>
            </a:r>
            <a:endParaRPr lang="en-US" altLang="zh-CN" sz="2800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1" name="TextBox 9"/>
          <p:cNvSpPr txBox="1"/>
          <p:nvPr/>
        </p:nvSpPr>
        <p:spPr>
          <a:xfrm>
            <a:off x="1558453" y="3691605"/>
            <a:ext cx="9050377" cy="559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400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【</a:t>
            </a:r>
            <a:r>
              <a:rPr lang="zh-CN" altLang="en-US" sz="2400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答案</a:t>
            </a:r>
            <a:r>
              <a:rPr lang="en-US" altLang="zh-CN" sz="2400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】</a:t>
            </a:r>
            <a:r>
              <a:rPr lang="zh-CN" altLang="en-US" sz="2400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两腰相等</a:t>
            </a:r>
            <a:r>
              <a:rPr lang="zh-CN" altLang="en-US" sz="2400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。这样的梯形叫做等腰梯形。</a:t>
            </a:r>
            <a:endParaRPr lang="en-US" altLang="zh-CN" sz="2400" dirty="0" smtClean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719818" y="4216913"/>
            <a:ext cx="7986675" cy="5810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262380" indent="-1262380">
              <a:lnSpc>
                <a:spcPct val="150000"/>
              </a:lnSpc>
            </a:pPr>
            <a:r>
              <a:rPr lang="zh-CN" altLang="en-US" sz="24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等腰梯形有</a:t>
            </a: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什么特点？</a:t>
            </a:r>
          </a:p>
        </p:txBody>
      </p:sp>
      <p:pic>
        <p:nvPicPr>
          <p:cNvPr id="9" name="Picture 2" descr="C:\Users\Administrator\AppData\Roaming\Tencent\Users\810731822\QQ\WinTemp\RichOle\L4_$)2X19KCW7@BF7B]UP7H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466500" y="1925896"/>
            <a:ext cx="4336323" cy="1725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梯形 9"/>
          <p:cNvSpPr/>
          <p:nvPr/>
        </p:nvSpPr>
        <p:spPr>
          <a:xfrm>
            <a:off x="3856136" y="2381459"/>
            <a:ext cx="1465730" cy="874058"/>
          </a:xfrm>
          <a:prstGeom prst="trapezoid">
            <a:avLst/>
          </a:prstGeom>
          <a:noFill/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TextBox 9"/>
          <p:cNvSpPr txBox="1"/>
          <p:nvPr/>
        </p:nvSpPr>
        <p:spPr>
          <a:xfrm>
            <a:off x="1518111" y="4865205"/>
            <a:ext cx="9050377" cy="559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400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【</a:t>
            </a:r>
            <a:r>
              <a:rPr lang="zh-CN" altLang="en-US" sz="2400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答案</a:t>
            </a:r>
            <a:r>
              <a:rPr lang="en-US" altLang="zh-CN" sz="2400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】</a:t>
            </a:r>
            <a:r>
              <a:rPr lang="zh-CN" altLang="en-US" sz="2400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两个底角相等，也是轴对称图形。</a:t>
            </a:r>
            <a:endParaRPr lang="en-US" altLang="zh-CN" sz="2400" dirty="0" smtClean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3" name="TextBox 9"/>
          <p:cNvSpPr txBox="1"/>
          <p:nvPr/>
        </p:nvSpPr>
        <p:spPr>
          <a:xfrm>
            <a:off x="1518110" y="5554408"/>
            <a:ext cx="905037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400" dirty="0" smtClean="0">
                <a:solidFill>
                  <a:schemeClr val="accent1">
                    <a:lumMod val="50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【</a:t>
            </a:r>
            <a:r>
              <a:rPr lang="zh-CN" altLang="en-US" sz="2400" dirty="0" smtClean="0">
                <a:solidFill>
                  <a:schemeClr val="accent1">
                    <a:lumMod val="50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结论</a:t>
            </a:r>
            <a:r>
              <a:rPr lang="en-US" altLang="zh-CN" sz="2400" dirty="0" smtClean="0">
                <a:solidFill>
                  <a:schemeClr val="accent1">
                    <a:lumMod val="50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】</a:t>
            </a:r>
            <a:r>
              <a:rPr lang="zh-CN" altLang="en-US" sz="2400" dirty="0">
                <a:solidFill>
                  <a:schemeClr val="accent1">
                    <a:lumMod val="50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两腰相等的梯形是等腰梯形。</a:t>
            </a:r>
            <a:endParaRPr lang="en-US" altLang="zh-CN" sz="2400" dirty="0" smtClean="0">
              <a:solidFill>
                <a:schemeClr val="accent1">
                  <a:lumMod val="50000"/>
                </a:schemeClr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pic>
        <p:nvPicPr>
          <p:cNvPr id="14" name="Picture 2" descr="C:\Users\Administrator\Desktop\234742-1212251G25284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0318139" y="3255517"/>
            <a:ext cx="1464464" cy="29948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17" grpId="0"/>
      <p:bldP spid="12" grpId="0"/>
      <p:bldP spid="1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Administrator\Desktop\课件\2681436_154939007260_2.jpg"/>
          <p:cNvPicPr>
            <a:picLocks noChangeAspect="1" noChangeArrowheads="1"/>
          </p:cNvPicPr>
          <p:nvPr/>
        </p:nvPicPr>
        <p:blipFill rotWithShape="1">
          <a:blip r:embed="rId2" cstate="email"/>
          <a:srcRect/>
          <a:stretch>
            <a:fillRect/>
          </a:stretch>
        </p:blipFill>
        <p:spPr bwMode="auto">
          <a:xfrm>
            <a:off x="403409" y="2035002"/>
            <a:ext cx="3146612" cy="35240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3" cstate="email"/>
          <a:srcRect r="3174"/>
          <a:stretch>
            <a:fillRect/>
          </a:stretch>
        </p:blipFill>
        <p:spPr>
          <a:xfrm>
            <a:off x="3415551" y="832644"/>
            <a:ext cx="8163004" cy="4982786"/>
          </a:xfrm>
          <a:prstGeom prst="rect">
            <a:avLst/>
          </a:prstGeom>
        </p:spPr>
      </p:pic>
      <p:sp>
        <p:nvSpPr>
          <p:cNvPr id="2" name="五边形 7"/>
          <p:cNvSpPr>
            <a:spLocks noChangeArrowheads="1"/>
          </p:cNvSpPr>
          <p:nvPr/>
        </p:nvSpPr>
        <p:spPr bwMode="auto">
          <a:xfrm>
            <a:off x="0" y="501650"/>
            <a:ext cx="2569029" cy="661988"/>
          </a:xfrm>
          <a:prstGeom prst="homePlate">
            <a:avLst>
              <a:gd name="adj" fmla="val 45226"/>
            </a:avLst>
          </a:prstGeom>
          <a:solidFill>
            <a:srgbClr val="306A9B"/>
          </a:solidFill>
          <a:ln w="12700" cmpd="sng">
            <a:solidFill>
              <a:srgbClr val="41719C"/>
            </a:solidFill>
            <a:miter lim="800000"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indent="363855" eaLnBrk="1" hangingPunct="1">
              <a:buFont typeface="Arial" panose="020B0604020202020204" pitchFamily="34" charset="0"/>
              <a:buNone/>
              <a:defRPr/>
            </a:pPr>
            <a:r>
              <a:rPr lang="zh-CN" altLang="en-US" sz="3200" dirty="0">
                <a:solidFill>
                  <a:srgbClr val="FFFFFF"/>
                </a:solidFill>
                <a:latin typeface="微软雅黑" panose="020B0503020204020204" pitchFamily="34" charset="-122"/>
              </a:rPr>
              <a:t>知识要点</a:t>
            </a:r>
            <a:endParaRPr lang="zh-CN" altLang="en-US" sz="3200" dirty="0" smtClean="0">
              <a:solidFill>
                <a:srgbClr val="FFFFFF"/>
              </a:solidFill>
              <a:latin typeface="微软雅黑" panose="020B0503020204020204" pitchFamily="34" charset="-122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6218791" y="1462087"/>
            <a:ext cx="3866503" cy="5810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梯形的认识</a:t>
            </a:r>
            <a:endParaRPr lang="en-US" altLang="zh-CN" sz="2400" dirty="0" smtClean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980329" y="2043143"/>
            <a:ext cx="7194177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只有一组对边平行的四边形是梯形。互相平行的一组对边分别是梯形的上底和下底，不平行的一组对边是梯形的腰。</a:t>
            </a:r>
          </a:p>
          <a:p>
            <a:pPr>
              <a:lnSpc>
                <a:spcPct val="150000"/>
              </a:lnSpc>
            </a:pPr>
            <a:r>
              <a:rPr lang="zh-CN" altLang="en-US" sz="2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从梯形一条底边上的一点到它对边的垂直线段叫做梯形的高。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1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00048" y="1717172"/>
            <a:ext cx="107913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知识点</a:t>
            </a:r>
            <a:r>
              <a:rPr lang="en-US" altLang="zh-CN" sz="28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r>
              <a:rPr lang="zh-CN" altLang="en-US" sz="28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：</a:t>
            </a:r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梯形的定义与梯形的特征。</a:t>
            </a:r>
          </a:p>
        </p:txBody>
      </p:sp>
      <p:sp>
        <p:nvSpPr>
          <p:cNvPr id="3" name="五边形 7"/>
          <p:cNvSpPr>
            <a:spLocks noChangeArrowheads="1"/>
          </p:cNvSpPr>
          <p:nvPr/>
        </p:nvSpPr>
        <p:spPr bwMode="auto">
          <a:xfrm>
            <a:off x="1" y="501650"/>
            <a:ext cx="2723740" cy="661988"/>
          </a:xfrm>
          <a:prstGeom prst="homePlate">
            <a:avLst>
              <a:gd name="adj" fmla="val 45226"/>
            </a:avLst>
          </a:prstGeom>
          <a:solidFill>
            <a:srgbClr val="306A9B"/>
          </a:solidFill>
          <a:ln w="12700" cmpd="sng">
            <a:solidFill>
              <a:srgbClr val="41719C"/>
            </a:solidFill>
            <a:miter lim="800000"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indent="363855" eaLnBrk="1" hangingPunct="1">
              <a:buFont typeface="Arial" panose="020B0604020202020204" pitchFamily="34" charset="0"/>
              <a:buNone/>
              <a:defRPr/>
            </a:pPr>
            <a:r>
              <a:rPr lang="zh-CN" altLang="en-US" sz="3200" dirty="0">
                <a:solidFill>
                  <a:srgbClr val="FFFFFF"/>
                </a:solidFill>
                <a:latin typeface="微软雅黑" panose="020B0503020204020204" pitchFamily="34" charset="-122"/>
              </a:rPr>
              <a:t>知识梳理</a:t>
            </a:r>
            <a:endParaRPr lang="zh-CN" altLang="en-US" sz="3200" dirty="0" smtClean="0">
              <a:solidFill>
                <a:srgbClr val="FFFFFF"/>
              </a:solidFill>
              <a:latin typeface="微软雅黑" panose="020B0503020204020204" pitchFamily="34" charset="-122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800048" y="2529281"/>
            <a:ext cx="1085141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987425" indent="-987425">
              <a:lnSpc>
                <a:spcPct val="150000"/>
              </a:lnSpc>
            </a:pPr>
            <a:r>
              <a:rPr lang="zh-CN" altLang="en-US" sz="28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例 </a:t>
            </a:r>
            <a:r>
              <a:rPr lang="en-US" altLang="zh-CN" sz="28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：判断：有一组对边平行的四边形是梯形。（     ）</a:t>
            </a:r>
          </a:p>
        </p:txBody>
      </p:sp>
      <p:grpSp>
        <p:nvGrpSpPr>
          <p:cNvPr id="21" name="组合 20"/>
          <p:cNvGrpSpPr/>
          <p:nvPr/>
        </p:nvGrpSpPr>
        <p:grpSpPr>
          <a:xfrm>
            <a:off x="1652691" y="3740182"/>
            <a:ext cx="9543894" cy="1770731"/>
            <a:chOff x="108467" y="4743102"/>
            <a:chExt cx="6557639" cy="1409409"/>
          </a:xfrm>
        </p:grpSpPr>
        <p:pic>
          <p:nvPicPr>
            <p:cNvPr id="28" name="图片 27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46717" y="4752674"/>
              <a:ext cx="6519389" cy="1399837"/>
            </a:xfrm>
            <a:prstGeom prst="rect">
              <a:avLst/>
            </a:prstGeom>
          </p:spPr>
        </p:pic>
        <p:sp>
          <p:nvSpPr>
            <p:cNvPr id="29" name="TextBox 9"/>
            <p:cNvSpPr txBox="1"/>
            <p:nvPr/>
          </p:nvSpPr>
          <p:spPr>
            <a:xfrm>
              <a:off x="108467" y="4743102"/>
              <a:ext cx="6557639" cy="132745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altLang="zh-CN" sz="2400" dirty="0" smtClean="0">
                  <a:solidFill>
                    <a:schemeClr val="bg1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【</a:t>
              </a:r>
              <a:r>
                <a:rPr lang="zh-CN" altLang="en-US" sz="2400" dirty="0" smtClean="0">
                  <a:solidFill>
                    <a:schemeClr val="bg1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解析</a:t>
              </a:r>
              <a:r>
                <a:rPr lang="en-US" altLang="zh-CN" sz="2400" dirty="0" smtClean="0">
                  <a:solidFill>
                    <a:schemeClr val="bg1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】</a:t>
              </a:r>
              <a:r>
                <a:rPr lang="zh-CN" altLang="en-US" sz="2400" dirty="0">
                  <a:solidFill>
                    <a:schemeClr val="bg1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梯形的特征之一是只有一组对边平行，同时还要是四边形。本题中，“有一组”没有说“只有一组”，还有可能不只一组，与梯形的定义不符，所以是错的</a:t>
              </a:r>
              <a:r>
                <a:rPr lang="zh-CN" altLang="en-US" sz="2400" dirty="0" smtClean="0">
                  <a:solidFill>
                    <a:schemeClr val="bg1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。</a:t>
              </a:r>
              <a:endParaRPr lang="en-US" altLang="zh-CN" sz="2400" dirty="0" smtClean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</p:grpSp>
      <p:sp>
        <p:nvSpPr>
          <p:cNvPr id="10" name="TextBox 9"/>
          <p:cNvSpPr txBox="1"/>
          <p:nvPr/>
        </p:nvSpPr>
        <p:spPr>
          <a:xfrm>
            <a:off x="8596879" y="2615788"/>
            <a:ext cx="95224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400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×</a:t>
            </a:r>
            <a:endParaRPr lang="en-US" altLang="zh-CN" sz="2400" b="1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1" name="Picture 2" descr="C:\Users\Administrator\Desktop\课件\图片2.png"/>
          <p:cNvPicPr>
            <a:picLocks noChangeAspect="1" noChangeArrowheads="1"/>
          </p:cNvPicPr>
          <p:nvPr/>
        </p:nvPicPr>
        <p:blipFill rotWithShape="1">
          <a:blip r:embed="rId4" cstate="email"/>
          <a:srcRect/>
          <a:stretch>
            <a:fillRect/>
          </a:stretch>
        </p:blipFill>
        <p:spPr bwMode="auto">
          <a:xfrm>
            <a:off x="9675706" y="1485901"/>
            <a:ext cx="1621331" cy="19319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theme/theme1.xml><?xml version="1.0" encoding="utf-8"?>
<a:theme xmlns:a="http://schemas.openxmlformats.org/drawingml/2006/main" name="WWW.2PPT.COM&#10;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1269</Words>
  <Application>Microsoft Office PowerPoint</Application>
  <PresentationFormat>宽屏</PresentationFormat>
  <Paragraphs>148</Paragraphs>
  <Slides>19</Slides>
  <Notes>9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19</vt:i4>
      </vt:variant>
    </vt:vector>
  </HeadingPairs>
  <TitlesOfParts>
    <vt:vector size="26" baseType="lpstr">
      <vt:lpstr>楷体</vt:lpstr>
      <vt:lpstr>宋体</vt:lpstr>
      <vt:lpstr>微软雅黑</vt:lpstr>
      <vt:lpstr>Arial</vt:lpstr>
      <vt:lpstr>Calibri</vt:lpstr>
      <vt:lpstr>Calibri Light</vt:lpstr>
      <vt:lpstr>WWW.2PPT.COM
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www.ppt818.com</dc:title>
  <dc:subject>www.ppt818.com</dc:subject>
  <dc:creator>www.ppt818.com</dc:creator>
  <dc:description>www.ppt818.com-提供资源下载</dc:description>
  <cp:lastModifiedBy>Windows 用户</cp:lastModifiedBy>
  <cp:revision>2</cp:revision>
  <dcterms:created xsi:type="dcterms:W3CDTF">2016-05-27T03:58:00Z</dcterms:created>
  <dcterms:modified xsi:type="dcterms:W3CDTF">2023-01-17T02:23:46Z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2052-11.1.0.11194</vt:lpwstr>
  </property>
  <property fmtid="{D5CDD505-2E9C-101B-9397-08002B2CF9AE}" pid="3" name="ICV">
    <vt:lpwstr>60542F6D55EC4DC98E05F77601B131DA</vt:lpwstr>
  </property>
  <property fmtid="{A09F084E-AD41-489F-8076-AA5BE3082BCA}" pid="100">
    <vt:ui4>5</vt:ui4>
  </property>
  <property fmtid="{64440492-4C8B-11D1-8B70-080036B11A03}" pid="11">
    <vt:lpwstr>www.2ppt.com-爱PPT提供资源下载</vt:lpwstr>
  </property>
</Properties>
</file>