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19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D4"/>
    <a:srgbClr val="0000FF"/>
    <a:srgbClr val="112991"/>
    <a:srgbClr val="155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943" autoAdjust="0"/>
  </p:normalViewPr>
  <p:slideViewPr>
    <p:cSldViewPr snapToGrid="0">
      <p:cViewPr>
        <p:scale>
          <a:sx n="100" d="100"/>
          <a:sy n="100" d="100"/>
        </p:scale>
        <p:origin x="-28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marL="0" indent="0" algn="ctr">
              <a:defRPr sz="4000" b="1"/>
            </a:lvl1pPr>
          </a:lstStyle>
          <a:p>
            <a:pPr lvl="0"/>
            <a:r>
              <a:rPr lang="zh-CN" altLang="en-US" noProof="0" smtClean="0">
                <a:sym typeface="MS PGothic" panose="020B0600070205080204" pitchFamily="34" charset="-128"/>
              </a:rPr>
              <a:t>单击此处编辑母版标题样式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090613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pPr lvl="0"/>
            <a:r>
              <a:rPr lang="zh-CN" altLang="en-US" noProof="0" smtClean="0">
                <a:sym typeface="MS PGothic" panose="020B0600070205080204" pitchFamily="34" charset="-128"/>
              </a:rPr>
              <a:t>单击此处编辑母版副标题样式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MS PGothic" panose="020B0600070205080204" pitchFamily="34" charset="-128"/>
              </a:rPr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MS PGothic" panose="020B0600070205080204" pitchFamily="34" charset="-128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MS PGothic" panose="020B0600070205080204" pitchFamily="34" charset="-128"/>
              </a:rPr>
              <a:t>第二级</a:t>
            </a:r>
          </a:p>
          <a:p>
            <a:pPr lvl="2"/>
            <a:r>
              <a:rPr lang="zh-CN" altLang="en-US" smtClean="0">
                <a:sym typeface="MS PGothic" panose="020B0600070205080204" pitchFamily="34" charset="-128"/>
              </a:rPr>
              <a:t>第三级</a:t>
            </a:r>
          </a:p>
          <a:p>
            <a:pPr lvl="3"/>
            <a:r>
              <a:rPr lang="zh-CN" altLang="en-US" smtClean="0">
                <a:sym typeface="MS PGothic" panose="020B0600070205080204" pitchFamily="34" charset="-128"/>
              </a:rPr>
              <a:t>第四级</a:t>
            </a:r>
          </a:p>
          <a:p>
            <a:pPr lvl="4"/>
            <a:r>
              <a:rPr lang="zh-CN" altLang="en-US" smtClean="0">
                <a:sym typeface="MS PGothic" panose="020B0600070205080204" pitchFamily="34" charset="-128"/>
              </a:rPr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MS PGothic" panose="020B0600070205080204" pitchFamily="34" charset="-128"/>
        </a:defRPr>
      </a:lvl1pPr>
      <a:lvl2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2pPr>
      <a:lvl3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3pPr>
      <a:lvl4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4pPr>
      <a:lvl5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5pPr>
      <a:lvl6pPr marL="13716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6pPr>
      <a:lvl7pPr marL="18288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7pPr>
      <a:lvl8pPr marL="22860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8pPr>
      <a:lvl9pPr marL="27432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MS PGothic" panose="020B0600070205080204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274327"/>
            <a:ext cx="914400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Business English</a:t>
            </a:r>
            <a:endParaRPr lang="en-US" altLang="zh-CN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2003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kern="10" dirty="0">
                <a:ln w="12700">
                  <a:noFill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Unit </a:t>
            </a:r>
            <a:r>
              <a:rPr lang="en-US" altLang="zh-CN" sz="2800" b="1" kern="10" dirty="0" smtClean="0">
                <a:ln w="12700">
                  <a:noFill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5 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Buying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and Selling</a:t>
            </a:r>
          </a:p>
        </p:txBody>
      </p:sp>
      <p:sp>
        <p:nvSpPr>
          <p:cNvPr id="8" name="矩形 7"/>
          <p:cNvSpPr/>
          <p:nvPr/>
        </p:nvSpPr>
        <p:spPr>
          <a:xfrm>
            <a:off x="4417060" y="486852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79738" y="517525"/>
            <a:ext cx="318325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7460" y="2147234"/>
            <a:ext cx="8330565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is the language of international business. Do you know that business English can be different from everyday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English？In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business, people sometimes speak English in interesting ways. You might not always know what they mean. Can you guess the meanings of the sentences below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7460" y="1502074"/>
            <a:ext cx="85585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Listen and read the passage.</a:t>
            </a:r>
          </a:p>
        </p:txBody>
      </p:sp>
      <p:pic>
        <p:nvPicPr>
          <p:cNvPr id="3" name="L27课文朗读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814270" y="1676699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6399" y="759460"/>
            <a:ext cx="83305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this one: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low, sell high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It's a short and simple sentence. Buy something at a low price, and then sell it at a high price. It makes sense, right?</a:t>
            </a:r>
          </a:p>
          <a:p>
            <a:pPr indent="45720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We're in the red this month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mean？Does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mean everyone is wearing red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clothes？No！It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means the business is losing money. Business people usually write red numbers below zero and black numbers above zero. Pretty simple, right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6400" y="604520"/>
            <a:ext cx="8330565" cy="390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moving up the ladder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be difficult to understand. It means a person gets a better job or a better position at work. If someone tells you he or she is moving up the ladder, you should congratulate this person.</a:t>
            </a:r>
          </a:p>
          <a:p>
            <a:pPr indent="45720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about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to beef up my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？We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know that beef is meat from cows. If you “beef something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up”，you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make it big and strong — like a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cow！This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6400" y="664210"/>
            <a:ext cx="83305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sentence means “I have to make my report stronger”．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more interesting business terms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including：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He's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fat cat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(He's a rich person); and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cook the books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(They steal money by making changes to the company's accounts)．</a:t>
            </a:r>
          </a:p>
          <a:p>
            <a:pPr indent="45720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you heard of any other business terms or sayings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文本框 40961"/>
          <p:cNvSpPr txBox="1"/>
          <p:nvPr/>
        </p:nvSpPr>
        <p:spPr>
          <a:xfrm>
            <a:off x="3308350" y="372110"/>
            <a:ext cx="2526665" cy="643890"/>
          </a:xfrm>
          <a:prstGeom prst="rect">
            <a:avLst/>
          </a:prstGeom>
          <a:solidFill>
            <a:srgbClr val="D39E90"/>
          </a:solidFill>
          <a:ln w="9525">
            <a:noFill/>
          </a:ln>
        </p:spPr>
        <p:txBody>
          <a:bodyPr wrap="none" lIns="91429" tIns="45715" rIns="91429" bIns="45715" anchor="t">
            <a:spAutoFit/>
          </a:bodyPr>
          <a:lstStyle/>
          <a:p>
            <a:pPr defTabSz="913130"/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Let’s Do It!</a:t>
            </a:r>
          </a:p>
        </p:txBody>
      </p:sp>
      <p:sp>
        <p:nvSpPr>
          <p:cNvPr id="16386" name="Oval 7"/>
          <p:cNvSpPr/>
          <p:nvPr/>
        </p:nvSpPr>
        <p:spPr>
          <a:xfrm>
            <a:off x="335280" y="1499870"/>
            <a:ext cx="509270" cy="50038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fontAlgn="base"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145" name="文本框 33795"/>
          <p:cNvSpPr txBox="1"/>
          <p:nvPr/>
        </p:nvSpPr>
        <p:spPr>
          <a:xfrm>
            <a:off x="844550" y="1300480"/>
            <a:ext cx="7848600" cy="107721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Read the lesson and find the meanings of these business terms.</a:t>
            </a:r>
          </a:p>
        </p:txBody>
      </p:sp>
      <p:sp>
        <p:nvSpPr>
          <p:cNvPr id="33797" name="文本框 33796"/>
          <p:cNvSpPr txBox="1"/>
          <p:nvPr/>
        </p:nvSpPr>
        <p:spPr>
          <a:xfrm>
            <a:off x="609600" y="2499360"/>
            <a:ext cx="8534400" cy="35394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 dirty="0">
                <a:latin typeface="Comic Sans MS" panose="030F0702030302020204" pitchFamily="66" charset="0"/>
                <a:ea typeface="宋体" panose="02010600030101010101" pitchFamily="2" charset="-122"/>
              </a:rPr>
              <a:t>1. Buy low, sell high.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28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(Buy something at a low price, and then sell it at a high price.)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8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rgbClr val="CC00CC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低买高卖。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800" b="1" dirty="0">
                <a:latin typeface="Comic Sans MS" panose="030F0702030302020204" pitchFamily="66" charset="0"/>
                <a:ea typeface="宋体" panose="02010600030101010101" pitchFamily="2" charset="-122"/>
              </a:rPr>
              <a:t>2. We’re in the red this month.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8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(The business is losing money.)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8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rgbClr val="CC00CC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我们这个月出现了财政赤字（亏损）。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文本框 50177"/>
          <p:cNvSpPr txBox="1"/>
          <p:nvPr/>
        </p:nvSpPr>
        <p:spPr>
          <a:xfrm>
            <a:off x="533400" y="762000"/>
            <a:ext cx="8229600" cy="42842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2800" b="1" dirty="0">
                <a:latin typeface="Comic Sans MS" panose="030F0702030302020204" pitchFamily="66" charset="0"/>
                <a:ea typeface="宋体" panose="02010600030101010101" pitchFamily="2" charset="-122"/>
              </a:rPr>
              <a:t>3. I am moving up the ladder.</a:t>
            </a:r>
          </a:p>
          <a:p>
            <a:pPr>
              <a:spcBef>
                <a:spcPct val="30000"/>
              </a:spcBef>
            </a:pPr>
            <a:r>
              <a:rPr lang="en-US" altLang="zh-CN" sz="2800" b="1" dirty="0">
                <a:latin typeface="Comic Sans MS" panose="030F0702030302020204" pitchFamily="66" charset="0"/>
                <a:ea typeface="宋体" panose="02010600030101010101" pitchFamily="2" charset="-122"/>
              </a:rPr>
              <a:t>  </a:t>
            </a:r>
            <a:r>
              <a:rPr lang="en-US" altLang="zh-CN" sz="32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(I got a better job or a better position</a:t>
            </a:r>
          </a:p>
          <a:p>
            <a:pPr>
              <a:spcBef>
                <a:spcPct val="30000"/>
              </a:spcBef>
            </a:pPr>
            <a:r>
              <a:rPr lang="en-US" altLang="zh-CN" sz="32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at work.)</a:t>
            </a:r>
          </a:p>
          <a:p>
            <a:pPr>
              <a:spcBef>
                <a:spcPct val="30000"/>
              </a:spcBef>
            </a:pPr>
            <a:r>
              <a:rPr lang="en-US" altLang="zh-CN" sz="32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3200" b="1" dirty="0">
                <a:solidFill>
                  <a:srgbClr val="CC00CC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我找到一份更好的工作（我升职了）。</a:t>
            </a:r>
          </a:p>
          <a:p>
            <a:pPr>
              <a:spcBef>
                <a:spcPct val="30000"/>
              </a:spcBef>
            </a:pPr>
            <a:r>
              <a:rPr lang="en-US" altLang="zh-CN" sz="2800" b="1" dirty="0">
                <a:latin typeface="Comic Sans MS" panose="030F0702030302020204" pitchFamily="66" charset="0"/>
                <a:ea typeface="宋体" panose="02010600030101010101" pitchFamily="2" charset="-122"/>
              </a:rPr>
              <a:t>4. I have to beef up my report.</a:t>
            </a:r>
          </a:p>
          <a:p>
            <a:pPr>
              <a:spcBef>
                <a:spcPct val="30000"/>
              </a:spcBef>
            </a:pPr>
            <a:r>
              <a:rPr lang="en-US" altLang="zh-CN" sz="32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(I have to make my report stronger.)</a:t>
            </a:r>
          </a:p>
          <a:p>
            <a:pPr>
              <a:spcBef>
                <a:spcPct val="30000"/>
              </a:spcBef>
            </a:pPr>
            <a:r>
              <a:rPr lang="en-US" altLang="zh-CN" sz="32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3200" b="1" dirty="0">
                <a:solidFill>
                  <a:srgbClr val="CC00CC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我得让我的报告更有说服力。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文本框 49153"/>
          <p:cNvSpPr txBox="1"/>
          <p:nvPr/>
        </p:nvSpPr>
        <p:spPr>
          <a:xfrm>
            <a:off x="533400" y="688975"/>
            <a:ext cx="8382000" cy="42842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2800" b="1" dirty="0">
                <a:latin typeface="Comic Sans MS" panose="030F0702030302020204" pitchFamily="66" charset="0"/>
                <a:ea typeface="宋体" panose="02010600030101010101" pitchFamily="2" charset="-122"/>
              </a:rPr>
              <a:t>5. He’s a fat cat.</a:t>
            </a:r>
          </a:p>
          <a:p>
            <a:pPr>
              <a:spcBef>
                <a:spcPct val="30000"/>
              </a:spcBef>
            </a:pPr>
            <a:r>
              <a:rPr lang="en-US" altLang="zh-CN" sz="32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(He’s a rich person.)</a:t>
            </a:r>
          </a:p>
          <a:p>
            <a:pPr>
              <a:spcBef>
                <a:spcPct val="30000"/>
              </a:spcBef>
            </a:pPr>
            <a:r>
              <a:rPr lang="en-US" altLang="zh-CN" sz="32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en-US" sz="3200" b="1" dirty="0">
                <a:solidFill>
                  <a:srgbClr val="CC00CC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他是个有钱人。</a:t>
            </a:r>
          </a:p>
          <a:p>
            <a:pPr>
              <a:spcBef>
                <a:spcPct val="30000"/>
              </a:spcBef>
            </a:pPr>
            <a:r>
              <a:rPr lang="en-US" altLang="zh-CN" sz="2800" b="1" dirty="0">
                <a:latin typeface="Comic Sans MS" panose="030F0702030302020204" pitchFamily="66" charset="0"/>
                <a:ea typeface="宋体" panose="02010600030101010101" pitchFamily="2" charset="-122"/>
              </a:rPr>
              <a:t>6. The cook the books.</a:t>
            </a:r>
          </a:p>
          <a:p>
            <a:pPr>
              <a:spcBef>
                <a:spcPct val="30000"/>
              </a:spcBef>
            </a:pPr>
            <a:r>
              <a:rPr lang="en-US" altLang="zh-CN" sz="32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(They steal money by making changes</a:t>
            </a:r>
          </a:p>
          <a:p>
            <a:pPr>
              <a:spcBef>
                <a:spcPct val="30000"/>
              </a:spcBef>
            </a:pPr>
            <a:r>
              <a:rPr lang="en-US" altLang="zh-CN" sz="32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to the company’s accounts.)</a:t>
            </a:r>
          </a:p>
          <a:p>
            <a:pPr>
              <a:spcBef>
                <a:spcPct val="30000"/>
              </a:spcBef>
            </a:pPr>
            <a:r>
              <a:rPr lang="en-US" altLang="zh-CN" sz="32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en-US" sz="3200" b="1" dirty="0">
                <a:solidFill>
                  <a:srgbClr val="CC00CC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他们通过做假账窃取公司的钱财。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2"/>
          <p:cNvSpPr txBox="1"/>
          <p:nvPr/>
        </p:nvSpPr>
        <p:spPr>
          <a:xfrm>
            <a:off x="1010920" y="342900"/>
            <a:ext cx="7971790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Listen to the passage and write true(T) or false(F).</a:t>
            </a:r>
          </a:p>
        </p:txBody>
      </p:sp>
      <p:sp>
        <p:nvSpPr>
          <p:cNvPr id="16386" name="Oval 7"/>
          <p:cNvSpPr/>
          <p:nvPr/>
        </p:nvSpPr>
        <p:spPr>
          <a:xfrm>
            <a:off x="484505" y="692150"/>
            <a:ext cx="526415" cy="50038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fontAlgn="base"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6400" y="1444625"/>
            <a:ext cx="8330565" cy="4540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If people learn English, they can have more success in business.(　　)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Business English is very easy to understand.(　　) 3. “Don't be a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yes­man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means “Don't always say ‘yes’ without  thinking”．(　　)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“I've made it” means “I have succeeded in business”．(　　)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453640" y="2322195"/>
            <a:ext cx="61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698105" y="2844165"/>
            <a:ext cx="61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90415" y="4209415"/>
            <a:ext cx="61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34920" y="5444490"/>
            <a:ext cx="61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7" name="L27课文朗读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362190" y="92265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95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/>
          </p:cNvSpPr>
          <p:nvPr>
            <p:ph idx="1"/>
          </p:nvPr>
        </p:nvSpPr>
        <p:spPr>
          <a:xfrm>
            <a:off x="460375" y="1936750"/>
            <a:ext cx="8610600" cy="4191000"/>
          </a:xfrm>
        </p:spPr>
        <p:txBody>
          <a:bodyPr vert="horz" wrap="square" lIns="91440" tIns="45720" rIns="91440" bIns="45720" anchor="t">
            <a:normAutofit fontScale="90000"/>
          </a:bodyPr>
          <a:lstStyle/>
          <a:p>
            <a:pPr fontAlgn="auto">
              <a:lnSpc>
                <a:spcPct val="150000"/>
              </a:lnSpc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—Who’s the woman ____red?</a:t>
            </a:r>
          </a:p>
          <a:p>
            <a:pPr fontAlgn="auto">
              <a:lnSpc>
                <a:spcPct val="150000"/>
              </a:lnSpc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—Oh, she’s my English teacher, May!</a:t>
            </a:r>
          </a:p>
          <a:p>
            <a:pPr fontAlgn="auto">
              <a:lnSpc>
                <a:spcPct val="150000"/>
              </a:lnSpc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My kite is in the tree. I must climb___ the ladder and get it.</a:t>
            </a:r>
          </a:p>
          <a:p>
            <a:pPr fontAlgn="auto">
              <a:lnSpc>
                <a:spcPct val="150000"/>
              </a:lnSpc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If you work hard____ your job, you will succeed.</a:t>
            </a:r>
          </a:p>
        </p:txBody>
      </p:sp>
      <p:sp>
        <p:nvSpPr>
          <p:cNvPr id="12291" name="Text Box 4"/>
          <p:cNvSpPr txBox="1"/>
          <p:nvPr/>
        </p:nvSpPr>
        <p:spPr>
          <a:xfrm>
            <a:off x="4311015" y="2061845"/>
            <a:ext cx="52197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</p:txBody>
      </p:sp>
      <p:sp>
        <p:nvSpPr>
          <p:cNvPr id="12292" name="Text Box 5"/>
          <p:cNvSpPr txBox="1"/>
          <p:nvPr/>
        </p:nvSpPr>
        <p:spPr>
          <a:xfrm>
            <a:off x="6363335" y="3621405"/>
            <a:ext cx="6350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</a:p>
        </p:txBody>
      </p:sp>
      <p:sp>
        <p:nvSpPr>
          <p:cNvPr id="12293" name="Text Box 6"/>
          <p:cNvSpPr txBox="1"/>
          <p:nvPr/>
        </p:nvSpPr>
        <p:spPr>
          <a:xfrm>
            <a:off x="3530600" y="5115560"/>
            <a:ext cx="95059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99185" y="690245"/>
            <a:ext cx="8610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indent="-342900" defTabSz="9144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zh-CN" altLang="en-US" sz="4800" kern="0" cap="none" spc="0" normalizeH="0" baseline="0" noProof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</a:t>
            </a:r>
            <a:r>
              <a:rPr kumimoji="0" lang="en-US" altLang="zh-CN" sz="3600" b="1" cap="none" spc="0" normalizeH="0" baseline="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Fill in the blanks with the correct prepositions.</a:t>
            </a:r>
          </a:p>
        </p:txBody>
      </p:sp>
      <p:sp>
        <p:nvSpPr>
          <p:cNvPr id="3" name="Oval 7"/>
          <p:cNvSpPr/>
          <p:nvPr/>
        </p:nvSpPr>
        <p:spPr>
          <a:xfrm>
            <a:off x="667385" y="1048385"/>
            <a:ext cx="549275" cy="50038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fontAlgn="base"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idx="1"/>
          </p:nvPr>
        </p:nvSpPr>
        <p:spPr>
          <a:xfrm>
            <a:off x="266700" y="880110"/>
            <a:ext cx="8610600" cy="3886200"/>
          </a:xfrm>
        </p:spPr>
        <p:txBody>
          <a:bodyPr vert="horz" wrap="square" lIns="91440" tIns="45720" rIns="91440" bIns="45720" anchor="t">
            <a:noAutofit/>
          </a:bodyPr>
          <a:lstStyle/>
          <a:p>
            <a:pPr fontAlgn="auto">
              <a:lnSpc>
                <a:spcPct val="150000"/>
              </a:lnSpc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They learn English ____ watching TV programs.</a:t>
            </a:r>
          </a:p>
          <a:p>
            <a:pPr fontAlgn="auto">
              <a:lnSpc>
                <a:spcPct val="150000"/>
              </a:lnSpc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Saying “yes” _________thinking makes you a yes-man.</a:t>
            </a:r>
          </a:p>
          <a:p>
            <a:pPr fontAlgn="auto">
              <a:lnSpc>
                <a:spcPct val="150000"/>
              </a:lnSpc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I don’t understand. Can you explain it to me____ another way?</a:t>
            </a:r>
          </a:p>
          <a:p>
            <a:pPr fontAlgn="auto">
              <a:lnSpc>
                <a:spcPct val="150000"/>
              </a:lnSpc>
              <a:buNone/>
            </a:pP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Text Box 7"/>
          <p:cNvSpPr txBox="1"/>
          <p:nvPr/>
        </p:nvSpPr>
        <p:spPr>
          <a:xfrm>
            <a:off x="4311015" y="1056005"/>
            <a:ext cx="52197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</p:txBody>
      </p:sp>
      <p:sp>
        <p:nvSpPr>
          <p:cNvPr id="13316" name="Text Box 8"/>
          <p:cNvSpPr txBox="1"/>
          <p:nvPr/>
        </p:nvSpPr>
        <p:spPr>
          <a:xfrm>
            <a:off x="3149918" y="2665095"/>
            <a:ext cx="15151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</a:p>
        </p:txBody>
      </p:sp>
      <p:sp>
        <p:nvSpPr>
          <p:cNvPr id="13317" name="Text Box 9"/>
          <p:cNvSpPr txBox="1"/>
          <p:nvPr/>
        </p:nvSpPr>
        <p:spPr>
          <a:xfrm>
            <a:off x="1276350" y="5005070"/>
            <a:ext cx="52197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6590" y="1194245"/>
            <a:ext cx="8487410" cy="452628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1" lang="en-US" altLang="zh-CN" sz="25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1. Be able to use the words and phrases: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5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everyday, ladder, position, congratulate, including, account, be different from, in business, the meanings of, make sense,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5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move up, beef up, hear of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5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2. Learn something about business English and understand some differences between business English and normal </a:t>
            </a:r>
            <a:r>
              <a:rPr lang="en-US" altLang="zh-CN" sz="25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English</a:t>
            </a:r>
            <a:endParaRPr lang="en-US" altLang="zh-CN" sz="25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23795" y="431263"/>
            <a:ext cx="429641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Targets</a:t>
            </a:r>
          </a:p>
        </p:txBody>
      </p:sp>
      <p:pic>
        <p:nvPicPr>
          <p:cNvPr id="6146" name="Picture 6" descr="QQ截图2014090111490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110" y="1317406"/>
            <a:ext cx="611188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6" descr="QQ截图2014090111490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863" y="3250403"/>
            <a:ext cx="611188" cy="57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文本框 29699"/>
          <p:cNvSpPr txBox="1"/>
          <p:nvPr/>
        </p:nvSpPr>
        <p:spPr>
          <a:xfrm>
            <a:off x="911860" y="641985"/>
            <a:ext cx="7924800" cy="206210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 fontAlgn="auto">
              <a:lnSpc>
                <a:spcPct val="100000"/>
              </a:lnSpc>
              <a:buClr>
                <a:schemeClr val="bg1"/>
              </a:buClr>
              <a:buAutoNum type="arabicPeriod"/>
            </a:pP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Search the Internet and find more examples of business language. There are also many business terms and sayings in Chinese. Can you make a list of them?</a:t>
            </a:r>
          </a:p>
        </p:txBody>
      </p:sp>
      <p:sp>
        <p:nvSpPr>
          <p:cNvPr id="16386" name="Oval 7"/>
          <p:cNvSpPr/>
          <p:nvPr/>
        </p:nvSpPr>
        <p:spPr>
          <a:xfrm>
            <a:off x="542925" y="1078865"/>
            <a:ext cx="683260" cy="50038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fontAlgn="base"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</a:p>
        </p:txBody>
      </p:sp>
      <p:pic>
        <p:nvPicPr>
          <p:cNvPr id="25605" name="图片 25604" descr="human-hand-and-button-with-business-terms-on-them-pixmac-image-842338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74370" y="3364865"/>
            <a:ext cx="32004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" name="图片 19460" descr="business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99255" y="2755265"/>
            <a:ext cx="4331335" cy="3248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文本框 44033"/>
          <p:cNvSpPr txBox="1"/>
          <p:nvPr/>
        </p:nvSpPr>
        <p:spPr>
          <a:xfrm>
            <a:off x="818515" y="1414780"/>
            <a:ext cx="7620000" cy="353090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Buy something at a low price, and then sell it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at a high price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en-US" sz="2400" b="1" dirty="0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at a low/high price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意思是“以低价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高价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……”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price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常与介词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at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连用，表示“以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的价格”。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例：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 bought this house at a price of 1, 000, 000 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yuan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我以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100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万的价格买下了这个房子。</a:t>
            </a:r>
          </a:p>
        </p:txBody>
      </p:sp>
      <p:sp>
        <p:nvSpPr>
          <p:cNvPr id="5" name="矩形 4"/>
          <p:cNvSpPr/>
          <p:nvPr/>
        </p:nvSpPr>
        <p:spPr>
          <a:xfrm>
            <a:off x="2419467" y="299997"/>
            <a:ext cx="414083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本框 43009"/>
          <p:cNvSpPr txBox="1"/>
          <p:nvPr/>
        </p:nvSpPr>
        <p:spPr>
          <a:xfrm>
            <a:off x="347980" y="502920"/>
            <a:ext cx="7881620" cy="454656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fontAlgn="auto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makes sense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right?</a:t>
            </a:r>
            <a:endParaRPr lang="zh-CN" altLang="en-US" sz="2400" b="1" dirty="0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auto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make sense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意思是“讲得通；有道理，有意义”。例：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his doesn’t make sense. </a:t>
            </a:r>
          </a:p>
          <a:p>
            <a:pPr marL="342900" indent="-342900" fontAlgn="auto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这一点都不合理。</a:t>
            </a:r>
          </a:p>
          <a:p>
            <a:pPr marL="342900" indent="-342900"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Everything will start to make sense.</a:t>
            </a:r>
          </a:p>
          <a:p>
            <a:pPr marL="342900" indent="-342900" fontAlgn="auto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所有事都说得通了。</a:t>
            </a:r>
          </a:p>
          <a:p>
            <a:pPr marL="342900" indent="-342900"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 you think it makes sense?</a:t>
            </a:r>
          </a:p>
          <a:p>
            <a:pPr marL="342900" indent="-34290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你看这行得通吗？</a:t>
            </a:r>
          </a:p>
        </p:txBody>
      </p:sp>
      <p:pic>
        <p:nvPicPr>
          <p:cNvPr id="2" name="图片 1" descr="tim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512435" y="4269740"/>
            <a:ext cx="3418840" cy="170180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本框 41985"/>
          <p:cNvSpPr txBox="1"/>
          <p:nvPr/>
        </p:nvSpPr>
        <p:spPr>
          <a:xfrm>
            <a:off x="463549" y="722630"/>
            <a:ext cx="825182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 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If someone tells you he or she is moving up the ladder, you should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congratulate 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this person.</a:t>
            </a:r>
            <a:endParaRPr lang="zh-CN" altLang="en-US" sz="2400" b="1" dirty="0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congratulate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为及物动词，意思是“祝贺”。常用结构为：</a:t>
            </a:r>
          </a:p>
        </p:txBody>
      </p:sp>
      <p:pic>
        <p:nvPicPr>
          <p:cNvPr id="2" name="图片 1" descr="W4YTSY{S%%H$D}XT(MU)QQH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2550" y="3102126"/>
            <a:ext cx="3149600" cy="2884654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本框 40961"/>
          <p:cNvSpPr txBox="1"/>
          <p:nvPr/>
        </p:nvSpPr>
        <p:spPr>
          <a:xfrm>
            <a:off x="634365" y="644525"/>
            <a:ext cx="7696200" cy="279223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1)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congratulate sb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on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意思是“就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向某人表示祝贺”。</a:t>
            </a:r>
            <a:endParaRPr lang="zh-CN" altLang="en-US" sz="2400" b="1" dirty="0">
              <a:solidFill>
                <a:srgbClr val="66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例：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 congratulated him on the birth of his son.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她祝贺他喜得贵子。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 congratulated him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on having passed the exam.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我们祝贺他通过了考试。</a:t>
            </a:r>
          </a:p>
        </p:txBody>
      </p:sp>
      <p:pic>
        <p:nvPicPr>
          <p:cNvPr id="2" name="图片 1" descr="7~F{VVJJ7R7K[2[J1DXT[P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44895" y="3879850"/>
            <a:ext cx="2573020" cy="20574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39937"/>
          <p:cNvSpPr txBox="1"/>
          <p:nvPr/>
        </p:nvSpPr>
        <p:spPr>
          <a:xfrm>
            <a:off x="330200" y="474980"/>
            <a:ext cx="8483600" cy="45243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2)</a:t>
            </a:r>
            <a:r>
              <a:rPr lang="en-US" altLang="zh-CN" sz="24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congratulate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后也可以加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that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从句。</a:t>
            </a:r>
            <a:endParaRPr lang="zh-CN" altLang="en-US" sz="2400" b="1" dirty="0">
              <a:solidFill>
                <a:srgbClr val="66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例：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 should congratulate you that you resisted the temptation.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我应向你祝贺，你抵制住了这种诱惑。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congratulation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为名词，表“祝贺”时，常用复数。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Congratulations! You have passed the examination.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恭喜！你通过了考试。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Congratulations on getting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 new job!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祝贺你找到新工作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！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文本框 57345"/>
          <p:cNvSpPr txBox="1"/>
          <p:nvPr/>
        </p:nvSpPr>
        <p:spPr>
          <a:xfrm>
            <a:off x="201930" y="513080"/>
            <a:ext cx="8740775" cy="463889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4. 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There are many more interesting business terms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including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</a:t>
            </a:r>
            <a:endParaRPr lang="en-US" altLang="zh-CN" sz="2400" b="1" dirty="0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include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为动词，意思是“包含，包括”。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例：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price for the hotel includes breakfast.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旅馆的价格包括早餐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There are many different kinds of moon cakes, including fruit, chocolate and nuts.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有许多不同种类的月饼，包括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水果、巧克力和坚果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文本框 56321"/>
          <p:cNvSpPr txBox="1"/>
          <p:nvPr/>
        </p:nvSpPr>
        <p:spPr>
          <a:xfrm>
            <a:off x="609600" y="474980"/>
            <a:ext cx="7924800" cy="3900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including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include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的现在分词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动名词，一般被当作介词使用，和其后的名词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代词一起形成介宾短语，意思是“包括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在内”。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included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也有介词用法，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including+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宾语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宾语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+included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例：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There are 40 students in the classroom, including me.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There are 40 students in the classroom, me included.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教室里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包括我在内，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有四十个学生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文本框 55297"/>
          <p:cNvSpPr txBox="1"/>
          <p:nvPr/>
        </p:nvSpPr>
        <p:spPr>
          <a:xfrm>
            <a:off x="304800" y="367254"/>
            <a:ext cx="8686800" cy="463889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5. 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They steal money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by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making changes to the company’s accounts. </a:t>
            </a:r>
            <a:endParaRPr lang="zh-CN" altLang="en-US" sz="2400" b="1" dirty="0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by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为介词，意思是“凭借；靠；用；通过”。后接动词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-ing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形式意为“通过做某事”，在句中作方式状语，表示方法、手段、方式。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例：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He became a manager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by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working hard.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= He became a manager by hard work.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他通过努力工作成为了一名经理。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文本框 58369"/>
          <p:cNvSpPr txBox="1"/>
          <p:nvPr/>
        </p:nvSpPr>
        <p:spPr>
          <a:xfrm>
            <a:off x="1" y="1266540"/>
            <a:ext cx="9144000" cy="5433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10000"/>
              </a:spcBef>
            </a:pP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一、根据汉语意思完成句子。</a:t>
            </a:r>
            <a:endParaRPr lang="zh-CN" altLang="en-US" sz="2800" b="1" dirty="0">
              <a:solidFill>
                <a:srgbClr val="33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spcBef>
                <a:spcPct val="1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对于他们来说，在工作和日常生活中，有创意和乐趣是很重要的。</a:t>
            </a:r>
          </a:p>
          <a:p>
            <a:pPr marL="457200" indent="-457200">
              <a:lnSpc>
                <a:spcPct val="150000"/>
              </a:lnSpc>
              <a:spcBef>
                <a:spcPct val="1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For them, it is important to be creative and have fun, both at work and in ________ life.</a:t>
            </a:r>
          </a:p>
          <a:p>
            <a:pPr marL="457200" indent="-457200">
              <a:lnSpc>
                <a:spcPct val="150000"/>
              </a:lnSpc>
              <a:spcBef>
                <a:spcPct val="1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史密斯先生从编辑提升为总编辑。</a:t>
            </a:r>
          </a:p>
          <a:p>
            <a:pPr marL="457200" indent="-457200">
              <a:lnSpc>
                <a:spcPct val="150000"/>
              </a:lnSpc>
              <a:spcBef>
                <a:spcPct val="10000"/>
              </a:spcBef>
            </a:pPr>
            <a:r>
              <a:rPr lang="zh-CN" altLang="en-US" sz="28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8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Mr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Smith _____________ from an editor to editor </a:t>
            </a:r>
            <a:endParaRPr lang="en-US" altLang="zh-CN" sz="28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spcBef>
                <a:spcPct val="10000"/>
              </a:spcBef>
            </a:pPr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 in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chief.</a:t>
            </a:r>
          </a:p>
        </p:txBody>
      </p:sp>
      <p:sp>
        <p:nvSpPr>
          <p:cNvPr id="58371" name="文本框 58370"/>
          <p:cNvSpPr txBox="1"/>
          <p:nvPr/>
        </p:nvSpPr>
        <p:spPr>
          <a:xfrm>
            <a:off x="3589020" y="3837655"/>
            <a:ext cx="2438400" cy="737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everyday</a:t>
            </a:r>
          </a:p>
        </p:txBody>
      </p:sp>
      <p:sp>
        <p:nvSpPr>
          <p:cNvPr id="58374" name="文本框 58373"/>
          <p:cNvSpPr txBox="1"/>
          <p:nvPr/>
        </p:nvSpPr>
        <p:spPr>
          <a:xfrm>
            <a:off x="2183765" y="5310854"/>
            <a:ext cx="3505200" cy="737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was moved up </a:t>
            </a:r>
          </a:p>
        </p:txBody>
      </p:sp>
      <p:sp>
        <p:nvSpPr>
          <p:cNvPr id="5" name="矩形 4"/>
          <p:cNvSpPr/>
          <p:nvPr/>
        </p:nvSpPr>
        <p:spPr>
          <a:xfrm>
            <a:off x="3207703" y="498190"/>
            <a:ext cx="240728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  <p:bldP spid="583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type="subTitle" sz="quarter" idx="1"/>
          </p:nvPr>
        </p:nvSpPr>
        <p:spPr>
          <a:xfrm>
            <a:off x="701993" y="320040"/>
            <a:ext cx="8442007" cy="4525963"/>
          </a:xfrm>
        </p:spPr>
        <p:txBody>
          <a:bodyPr>
            <a:noAutofit/>
          </a:bodyPr>
          <a:lstStyle/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1" lang="en-US" altLang="zh-CN" sz="25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3. To learn some key sentences:</a:t>
            </a: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5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·Buy something at a low price, and then sell it at a high price.</a:t>
            </a:r>
          </a:p>
          <a:p>
            <a:pPr marL="0" marR="0" lvl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5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·It makes sense, right?</a:t>
            </a:r>
          </a:p>
          <a:p>
            <a:pPr marL="0" marR="0" lvl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5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·If someone tells you he or she is moving up the ladder, you should congratulate this person.</a:t>
            </a:r>
            <a:endParaRPr lang="en-US" altLang="zh-CN" sz="25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marR="0" lvl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5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·There are many more interesting business terms including…</a:t>
            </a:r>
          </a:p>
          <a:p>
            <a:pPr marL="0" marR="0" lvl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5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·They steal money by making changes to the company’s accounts. </a:t>
            </a:r>
            <a:endParaRPr lang="en-US" altLang="zh-CN" sz="25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Picture 6" descr="QQ截图2014090111490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0805" y="526098"/>
            <a:ext cx="611188" cy="57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文本框 59393"/>
          <p:cNvSpPr txBox="1"/>
          <p:nvPr/>
        </p:nvSpPr>
        <p:spPr>
          <a:xfrm>
            <a:off x="581025" y="864235"/>
            <a:ext cx="7467600" cy="35807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我给他发去一个电报，祝贺他的成功。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 sent him a telegram, _____________ him on his success.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4.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这个农场有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150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英亩。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The farm _______ 150 acres.</a:t>
            </a:r>
          </a:p>
        </p:txBody>
      </p:sp>
      <p:sp>
        <p:nvSpPr>
          <p:cNvPr id="59395" name="文本框 59394"/>
          <p:cNvSpPr txBox="1"/>
          <p:nvPr/>
        </p:nvSpPr>
        <p:spPr>
          <a:xfrm>
            <a:off x="4281805" y="1622425"/>
            <a:ext cx="3124200" cy="737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congratulating</a:t>
            </a:r>
          </a:p>
        </p:txBody>
      </p:sp>
      <p:sp>
        <p:nvSpPr>
          <p:cNvPr id="59396" name="文本框 59395"/>
          <p:cNvSpPr txBox="1"/>
          <p:nvPr/>
        </p:nvSpPr>
        <p:spPr>
          <a:xfrm>
            <a:off x="2389505" y="3707765"/>
            <a:ext cx="2133600" cy="737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includes</a:t>
            </a:r>
          </a:p>
        </p:txBody>
      </p:sp>
      <p:pic>
        <p:nvPicPr>
          <p:cNvPr id="2" name="图片 1" descr="图片13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87695" y="3993515"/>
            <a:ext cx="2839720" cy="216598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/>
      <p:bldP spid="5939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60417"/>
          <p:cNvSpPr txBox="1"/>
          <p:nvPr/>
        </p:nvSpPr>
        <p:spPr>
          <a:xfrm>
            <a:off x="685800" y="659130"/>
            <a:ext cx="36576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二、汉译英。</a:t>
            </a:r>
          </a:p>
        </p:txBody>
      </p:sp>
      <p:sp>
        <p:nvSpPr>
          <p:cNvPr id="60419" name="文本框 60418"/>
          <p:cNvSpPr txBox="1"/>
          <p:nvPr/>
        </p:nvSpPr>
        <p:spPr>
          <a:xfrm>
            <a:off x="647700" y="1304290"/>
            <a:ext cx="7848600" cy="42271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这不是你日常所见的鱼类。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2800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This is not your everyday fish. 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她学习得很快，我们可以把她提升到一个更高的班上去。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2800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She’s learnt so fast that we can now move her up to a more advanced class.</a:t>
            </a:r>
          </a:p>
        </p:txBody>
      </p:sp>
      <p:pic>
        <p:nvPicPr>
          <p:cNvPr id="2" name="图片 1" descr="WEP@Y999[MS)5$CTD%{E7R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050" y="492760"/>
            <a:ext cx="2381250" cy="17145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文本框 61441"/>
          <p:cNvSpPr txBox="1"/>
          <p:nvPr/>
        </p:nvSpPr>
        <p:spPr>
          <a:xfrm>
            <a:off x="187960" y="813435"/>
            <a:ext cx="8458200" cy="5045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公司打算增加我们的福利。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2800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company plans to beef up our benefit.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4.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这一切都开始变得有意义。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2800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 all started to make sense. 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5.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祝贺你获得百米赛跑第一名。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2800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Let me congratulate you on your winning first place in the 100 </a:t>
            </a:r>
            <a:r>
              <a:rPr lang="en-US" altLang="zh-CN" sz="2800" b="1" dirty="0" err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metre</a:t>
            </a:r>
            <a:r>
              <a:rPr lang="en-US" altLang="zh-CN" sz="2800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race. </a:t>
            </a:r>
          </a:p>
        </p:txBody>
      </p:sp>
      <p:pic>
        <p:nvPicPr>
          <p:cNvPr id="3" name="图片 2" descr="图片15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34148" y="4232"/>
            <a:ext cx="2487295" cy="161840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01048" y="523376"/>
            <a:ext cx="254190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3385" y="1436506"/>
            <a:ext cx="8498840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Learn some new words and expressions, such as </a:t>
            </a:r>
            <a:r>
              <a:rPr lang="en-US" altLang="zh-CN" sz="2800" b="1" i="1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everyday, ladder, position, congratulate, including, account, be different from, in business, the meanings of, make sense, move up, beef up, heard of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Learn something about business English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 descr="图片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670" y="4171315"/>
            <a:ext cx="3043555" cy="264668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77595" y="2573655"/>
            <a:ext cx="7037706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fontAlgn="auto"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Review Lesson 27. </a:t>
            </a:r>
          </a:p>
          <a:p>
            <a:pPr indent="0" fontAlgn="auto"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Make a list of business terms and sayings in Chinese.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62581" y="720725"/>
            <a:ext cx="285242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>
          <a:xfrm>
            <a:off x="257936" y="4722945"/>
            <a:ext cx="8436013" cy="1268280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Mr. Li is was a  clerk</a:t>
            </a:r>
            <a:r>
              <a:rPr lang="en-US" altLang="zh-CN" sz="2800" b="1" dirty="0"/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b="1" dirty="0"/>
              <a:t> </a:t>
            </a:r>
            <a:r>
              <a:rPr lang="en-US" altLang="zh-CN" b="1" dirty="0">
                <a:latin typeface="Times New Roman" panose="02020603050405020304" pitchFamily="18" charset="0"/>
              </a:rPr>
              <a:t>a big ___________.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He did his________ work very creatively </a:t>
            </a:r>
            <a:r>
              <a:rPr lang="en-US" altLang="zh-CN" b="1" dirty="0" smtClean="0">
                <a:latin typeface="Times New Roman" panose="02020603050405020304" pitchFamily="18" charset="0"/>
              </a:rPr>
              <a:t>and carefully</a:t>
            </a:r>
            <a:r>
              <a:rPr lang="en-US" altLang="zh-CN" b="1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5128" name="Text Box 8"/>
          <p:cNvSpPr txBox="1"/>
          <p:nvPr/>
        </p:nvSpPr>
        <p:spPr>
          <a:xfrm>
            <a:off x="4209262" y="4618198"/>
            <a:ext cx="3636962" cy="57996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company</a:t>
            </a:r>
          </a:p>
        </p:txBody>
      </p:sp>
      <p:pic>
        <p:nvPicPr>
          <p:cNvPr id="6148" name="Picture 12" descr="T0183A~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936" y="1774957"/>
            <a:ext cx="4572000" cy="294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Text Box 7"/>
          <p:cNvSpPr txBox="1"/>
          <p:nvPr/>
        </p:nvSpPr>
        <p:spPr>
          <a:xfrm>
            <a:off x="1631950" y="5100956"/>
            <a:ext cx="3640138" cy="57996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everyday</a:t>
            </a:r>
          </a:p>
        </p:txBody>
      </p:sp>
      <p:pic>
        <p:nvPicPr>
          <p:cNvPr id="6150" name="Picture 8" descr="c:\users\administrator.sqxvmxywzc1fmvv\appdata\roaming\360se6\User Data\temp\b_57726_JPG_200910101124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02363" y="1811806"/>
            <a:ext cx="3791585" cy="29476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3660889" y="394976"/>
            <a:ext cx="19989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Lead in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7936" y="1042839"/>
            <a:ext cx="877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fill in the blanks according to these pictures.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9"/>
          <p:cNvSpPr txBox="1"/>
          <p:nvPr/>
        </p:nvSpPr>
        <p:spPr>
          <a:xfrm>
            <a:off x="1981200" y="3162300"/>
            <a:ext cx="47942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latin typeface="Times New Roman" panose="02020603050405020304" pitchFamily="18" charset="0"/>
              </a:rPr>
              <a:t> </a:t>
            </a:r>
            <a:endParaRPr lang="zh-CN" altLang="en-US" sz="1800" dirty="0"/>
          </a:p>
        </p:txBody>
      </p:sp>
      <p:sp>
        <p:nvSpPr>
          <p:cNvPr id="7175" name="Rectangle 12"/>
          <p:cNvSpPr/>
          <p:nvPr/>
        </p:nvSpPr>
        <p:spPr>
          <a:xfrm>
            <a:off x="420369" y="3162300"/>
            <a:ext cx="8561705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day, the president said, “now is the time to ________its business section. He _______ him ______ from a clerk to a business manager. His friends all _____________ him. He got a better ________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work.</a:t>
            </a:r>
          </a:p>
        </p:txBody>
      </p:sp>
      <p:sp>
        <p:nvSpPr>
          <p:cNvPr id="5127" name="Text Box 7"/>
          <p:cNvSpPr txBox="1"/>
          <p:nvPr/>
        </p:nvSpPr>
        <p:spPr>
          <a:xfrm>
            <a:off x="420370" y="3828415"/>
            <a:ext cx="2917825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beef up</a:t>
            </a:r>
          </a:p>
        </p:txBody>
      </p:sp>
      <p:pic>
        <p:nvPicPr>
          <p:cNvPr id="7177" name="Picture 17" descr="T0104A~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629285"/>
            <a:ext cx="26670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19" descr="T01F4A~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582295"/>
            <a:ext cx="34290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11"/>
          <p:cNvSpPr txBox="1"/>
          <p:nvPr/>
        </p:nvSpPr>
        <p:spPr>
          <a:xfrm>
            <a:off x="7456170" y="3828415"/>
            <a:ext cx="127000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up</a:t>
            </a:r>
          </a:p>
        </p:txBody>
      </p:sp>
      <p:sp>
        <p:nvSpPr>
          <p:cNvPr id="8" name="Text Box 8"/>
          <p:cNvSpPr txBox="1"/>
          <p:nvPr/>
        </p:nvSpPr>
        <p:spPr>
          <a:xfrm>
            <a:off x="5947410" y="5111115"/>
            <a:ext cx="1508759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position</a:t>
            </a:r>
          </a:p>
        </p:txBody>
      </p:sp>
      <p:sp>
        <p:nvSpPr>
          <p:cNvPr id="9" name="Text Box 7"/>
          <p:cNvSpPr txBox="1"/>
          <p:nvPr/>
        </p:nvSpPr>
        <p:spPr>
          <a:xfrm>
            <a:off x="420370" y="5111115"/>
            <a:ext cx="312102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congratulated</a:t>
            </a:r>
          </a:p>
        </p:txBody>
      </p:sp>
      <p:sp>
        <p:nvSpPr>
          <p:cNvPr id="10" name="Text Box 10"/>
          <p:cNvSpPr txBox="1"/>
          <p:nvPr/>
        </p:nvSpPr>
        <p:spPr>
          <a:xfrm>
            <a:off x="5441315" y="3828415"/>
            <a:ext cx="187388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moved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body" idx="4294967295"/>
          </p:nvPr>
        </p:nvSpPr>
        <p:spPr>
          <a:xfrm>
            <a:off x="142875" y="3881438"/>
            <a:ext cx="8658225" cy="1905000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years later, Mr. Li changed. He stole money 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making changes to the company’s _________. 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lost everything ____________ his family.</a:t>
            </a:r>
          </a:p>
        </p:txBody>
      </p:sp>
      <p:sp>
        <p:nvSpPr>
          <p:cNvPr id="7173" name="Text Box 5"/>
          <p:cNvSpPr txBox="1"/>
          <p:nvPr/>
        </p:nvSpPr>
        <p:spPr>
          <a:xfrm>
            <a:off x="5106035" y="4465954"/>
            <a:ext cx="1506220" cy="7372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accounts</a:t>
            </a:r>
          </a:p>
        </p:txBody>
      </p:sp>
      <p:sp>
        <p:nvSpPr>
          <p:cNvPr id="7174" name="Text Box 6"/>
          <p:cNvSpPr txBox="1"/>
          <p:nvPr/>
        </p:nvSpPr>
        <p:spPr>
          <a:xfrm>
            <a:off x="2813685" y="4834571"/>
            <a:ext cx="1605915" cy="7372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including</a:t>
            </a:r>
          </a:p>
        </p:txBody>
      </p:sp>
      <p:sp>
        <p:nvSpPr>
          <p:cNvPr id="8197" name="Text Box 7"/>
          <p:cNvSpPr txBox="1"/>
          <p:nvPr/>
        </p:nvSpPr>
        <p:spPr>
          <a:xfrm>
            <a:off x="4572000" y="3200400"/>
            <a:ext cx="239713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latin typeface="Times New Roman" panose="02020603050405020304" pitchFamily="18" charset="0"/>
              </a:rPr>
              <a:t> </a:t>
            </a:r>
            <a:endParaRPr lang="zh-CN" altLang="en-US" sz="1800" dirty="0"/>
          </a:p>
        </p:txBody>
      </p:sp>
      <p:pic>
        <p:nvPicPr>
          <p:cNvPr id="8198" name="Picture 16" descr="T013E7~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697871"/>
            <a:ext cx="4572000" cy="3179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23553"/>
          <p:cNvSpPr txBox="1"/>
          <p:nvPr/>
        </p:nvSpPr>
        <p:spPr>
          <a:xfrm>
            <a:off x="381000" y="1533525"/>
            <a:ext cx="3124200" cy="42900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r">
              <a:lnSpc>
                <a:spcPct val="150000"/>
              </a:lnSpc>
              <a:spcBef>
                <a:spcPct val="15000"/>
              </a:spcBef>
              <a:buClr>
                <a:schemeClr val="bg1"/>
              </a:buClr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everyday</a:t>
            </a:r>
          </a:p>
          <a:p>
            <a:pPr algn="r">
              <a:lnSpc>
                <a:spcPct val="150000"/>
              </a:lnSpc>
              <a:spcBef>
                <a:spcPct val="15000"/>
              </a:spcBef>
              <a:buClr>
                <a:schemeClr val="bg1"/>
              </a:buClr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ladder</a:t>
            </a:r>
          </a:p>
          <a:p>
            <a:pPr algn="r">
              <a:lnSpc>
                <a:spcPct val="150000"/>
              </a:lnSpc>
              <a:spcBef>
                <a:spcPct val="15000"/>
              </a:spcBef>
              <a:buClr>
                <a:schemeClr val="bg1"/>
              </a:buClr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position</a:t>
            </a:r>
          </a:p>
          <a:p>
            <a:pPr algn="r">
              <a:lnSpc>
                <a:spcPct val="150000"/>
              </a:lnSpc>
              <a:spcBef>
                <a:spcPct val="15000"/>
              </a:spcBef>
              <a:buClr>
                <a:schemeClr val="bg1"/>
              </a:buClr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congratulate</a:t>
            </a:r>
          </a:p>
          <a:p>
            <a:pPr algn="r">
              <a:lnSpc>
                <a:spcPct val="150000"/>
              </a:lnSpc>
              <a:spcBef>
                <a:spcPct val="15000"/>
              </a:spcBef>
              <a:buClr>
                <a:schemeClr val="bg1"/>
              </a:buClr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including</a:t>
            </a:r>
          </a:p>
          <a:p>
            <a:pPr algn="r">
              <a:lnSpc>
                <a:spcPct val="150000"/>
              </a:lnSpc>
              <a:spcBef>
                <a:spcPct val="15000"/>
              </a:spcBef>
              <a:buClr>
                <a:schemeClr val="bg1"/>
              </a:buClr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account</a:t>
            </a:r>
          </a:p>
        </p:txBody>
      </p:sp>
      <p:sp>
        <p:nvSpPr>
          <p:cNvPr id="23555" name="矩形 23554"/>
          <p:cNvSpPr/>
          <p:nvPr/>
        </p:nvSpPr>
        <p:spPr>
          <a:xfrm>
            <a:off x="3540125" y="1533525"/>
            <a:ext cx="5222875" cy="42900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spcBef>
                <a:spcPct val="15000"/>
              </a:spcBef>
              <a:buClr>
                <a:schemeClr val="bg1"/>
              </a:buClr>
            </a:pP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adj.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每天的；日常的</a:t>
            </a:r>
          </a:p>
          <a:p>
            <a:pPr>
              <a:lnSpc>
                <a:spcPct val="150000"/>
              </a:lnSpc>
              <a:spcBef>
                <a:spcPct val="15000"/>
              </a:spcBef>
              <a:buClr>
                <a:schemeClr val="bg1"/>
              </a:buClr>
            </a:pP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n.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梯子</a:t>
            </a:r>
          </a:p>
          <a:p>
            <a:pPr>
              <a:lnSpc>
                <a:spcPct val="150000"/>
              </a:lnSpc>
              <a:spcBef>
                <a:spcPct val="15000"/>
              </a:spcBef>
              <a:buClr>
                <a:schemeClr val="bg1"/>
              </a:buClr>
            </a:pP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n.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位置；方位</a:t>
            </a:r>
          </a:p>
          <a:p>
            <a:pPr>
              <a:lnSpc>
                <a:spcPct val="150000"/>
              </a:lnSpc>
              <a:spcBef>
                <a:spcPct val="15000"/>
              </a:spcBef>
              <a:buClr>
                <a:schemeClr val="bg1"/>
              </a:buClr>
            </a:pP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v.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祝贺</a:t>
            </a:r>
          </a:p>
          <a:p>
            <a:pPr>
              <a:lnSpc>
                <a:spcPct val="150000"/>
              </a:lnSpc>
              <a:spcBef>
                <a:spcPct val="15000"/>
              </a:spcBef>
              <a:buClr>
                <a:schemeClr val="bg1"/>
              </a:buClr>
            </a:pP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prep.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包括；包含</a:t>
            </a:r>
          </a:p>
          <a:p>
            <a:pPr>
              <a:lnSpc>
                <a:spcPct val="150000"/>
              </a:lnSpc>
              <a:spcBef>
                <a:spcPct val="15000"/>
              </a:spcBef>
              <a:buClr>
                <a:schemeClr val="bg1"/>
              </a:buClr>
            </a:pP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n.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账目</a:t>
            </a:r>
          </a:p>
        </p:txBody>
      </p:sp>
      <p:sp>
        <p:nvSpPr>
          <p:cNvPr id="5" name="矩形 4"/>
          <p:cNvSpPr/>
          <p:nvPr/>
        </p:nvSpPr>
        <p:spPr>
          <a:xfrm>
            <a:off x="1738630" y="659765"/>
            <a:ext cx="566674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Words and expressions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23553"/>
          <p:cNvSpPr txBox="1"/>
          <p:nvPr/>
        </p:nvSpPr>
        <p:spPr>
          <a:xfrm>
            <a:off x="-87630" y="1074420"/>
            <a:ext cx="4195445" cy="46158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be different from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in business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the meanings of make sense 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move up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beef up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hear of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5" name="矩形 23554"/>
          <p:cNvSpPr/>
          <p:nvPr/>
        </p:nvSpPr>
        <p:spPr>
          <a:xfrm>
            <a:off x="4304030" y="1074420"/>
            <a:ext cx="5222875" cy="46158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与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……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不同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在做买卖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……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的意思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讲得通；有道理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升级；提升；上升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加强；补充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知道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9285" y="1696085"/>
            <a:ext cx="7886700" cy="4351338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Do you know any business terms in English ?</a:t>
            </a:r>
          </a:p>
          <a:p>
            <a:pPr fontAlgn="auto">
              <a:lnSpc>
                <a:spcPct val="150000"/>
              </a:lnSpc>
            </a:pP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Is business English different from everyday English?</a:t>
            </a:r>
          </a:p>
        </p:txBody>
      </p:sp>
      <p:sp>
        <p:nvSpPr>
          <p:cNvPr id="5" name="矩形 4"/>
          <p:cNvSpPr/>
          <p:nvPr/>
        </p:nvSpPr>
        <p:spPr>
          <a:xfrm>
            <a:off x="2123430" y="816095"/>
            <a:ext cx="486092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THINK ABOUT IT</a:t>
            </a: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国外超酷媒体演示幻灯片_2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主题46</Template>
  <TotalTime>0</TotalTime>
  <Words>1731</Words>
  <Application>Microsoft Office PowerPoint</Application>
  <PresentationFormat>全屏显示(4:3)</PresentationFormat>
  <Paragraphs>194</Paragraphs>
  <Slides>34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4" baseType="lpstr">
      <vt:lpstr>MS PGothic</vt:lpstr>
      <vt:lpstr>华文新魏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2018-07-13T06:42:00Z</dcterms:created>
  <dcterms:modified xsi:type="dcterms:W3CDTF">2023-01-17T02:24:06Z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1572945993474B9395BD245973247888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