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299" r:id="rId3"/>
    <p:sldId id="259" r:id="rId4"/>
    <p:sldId id="260" r:id="rId5"/>
    <p:sldId id="281" r:id="rId6"/>
    <p:sldId id="282" r:id="rId7"/>
    <p:sldId id="261" r:id="rId8"/>
    <p:sldId id="262" r:id="rId9"/>
    <p:sldId id="263" r:id="rId10"/>
    <p:sldId id="266" r:id="rId11"/>
    <p:sldId id="273" r:id="rId12"/>
    <p:sldId id="265" r:id="rId13"/>
    <p:sldId id="268" r:id="rId14"/>
    <p:sldId id="267" r:id="rId15"/>
    <p:sldId id="295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42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5" Type="http://schemas.openxmlformats.org/officeDocument/2006/relationships/image" Target="../media/image4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17" Type="http://schemas.openxmlformats.org/officeDocument/2006/relationships/image" Target="../media/image35.wmf"/><Relationship Id="rId2" Type="http://schemas.openxmlformats.org/officeDocument/2006/relationships/image" Target="../media/image20.wmf"/><Relationship Id="rId16" Type="http://schemas.openxmlformats.org/officeDocument/2006/relationships/image" Target="../media/image34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3A25C0F0-7D91-47B5-854E-A949D20BFF6D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C0F0-7D91-47B5-854E-A949D20BFF6D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D8001-DB4D-422A-849F-51FFA21EA00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7724-8681-40B2-9C87-D6F3D3ED6F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ED20-D976-48AA-8902-7A84F972DA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C983-E498-4D18-96FE-EEEEE58ED6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4D03-5887-4217-A752-8E15259FD6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34540-D4B3-43A8-9C4A-07E45E02C3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3420-BF8B-41D4-82AE-0CE473A775D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24EB-489F-4CD7-A0B3-0127D5E578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3016-53B4-42F7-AB62-D7BBB14558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496E-5139-4CB6-8B61-7B2079603E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2F8BC-D2D4-4F67-99D5-C742B43164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F2AA-FFF6-44AE-8D8B-AB6F051E14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69B8-66C6-4BFB-BCC7-2A36F8B86C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F34F-9D2E-4967-8D80-25CD104B37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15F9-8115-4234-AF97-D872C56637A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BBD35-D3E5-4133-863B-87EC53C660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3850-7971-412C-816D-B7DEB45FA2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848C6-EEFC-4E6F-8C5D-793C99593A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DD6E-6595-4AD8-BBBE-18BD8474D4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6B1D-5B73-42C9-A3CC-AEFC9E53DE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3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65B220C-0406-4B9F-8D2E-BD8DB030A1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17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17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3445E87-761A-4ED3-A61B-CA58A5D9FE6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slide" Target="slide15.xml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slide" Target="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9" Type="http://schemas.openxmlformats.org/officeDocument/2006/relationships/image" Target="../media/image35.wmf"/><Relationship Id="rId21" Type="http://schemas.openxmlformats.org/officeDocument/2006/relationships/oleObject" Target="../embeddings/oleObject24.bin"/><Relationship Id="rId34" Type="http://schemas.openxmlformats.org/officeDocument/2006/relationships/oleObject" Target="../embeddings/oleObject31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33" Type="http://schemas.openxmlformats.org/officeDocument/2006/relationships/oleObject" Target="../embeddings/oleObject30.bin"/><Relationship Id="rId38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37" Type="http://schemas.openxmlformats.org/officeDocument/2006/relationships/image" Target="../media/image34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30.wmf"/><Relationship Id="rId36" Type="http://schemas.openxmlformats.org/officeDocument/2006/relationships/oleObject" Target="../embeddings/oleObject32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3.bin"/><Relationship Id="rId31" Type="http://schemas.openxmlformats.org/officeDocument/2006/relationships/oleObject" Target="../embeddings/oleObject29.bin"/><Relationship Id="rId4" Type="http://schemas.openxmlformats.org/officeDocument/2006/relationships/image" Target="../media/image37.jpe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31.wmf"/><Relationship Id="rId35" Type="http://schemas.openxmlformats.org/officeDocument/2006/relationships/image" Target="../media/image33.wmf"/><Relationship Id="rId8" Type="http://schemas.openxmlformats.org/officeDocument/2006/relationships/image" Target="../media/image20.wmf"/><Relationship Id="rId3" Type="http://schemas.openxmlformats.org/officeDocument/2006/relationships/image" Target="../media/image3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/>
          </p:cNvSpPr>
          <p:nvPr/>
        </p:nvSpPr>
        <p:spPr bwMode="auto">
          <a:xfrm>
            <a:off x="2286060" y="1600248"/>
            <a:ext cx="4514734" cy="1828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整 式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6" imgW="114300" imgH="215900" progId="Equation.3">
                  <p:embed/>
                </p:oleObj>
              </mc:Choice>
              <mc:Fallback>
                <p:oleObj r:id="rId6" imgW="1143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2775856" y="495296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6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 rot="5400000">
            <a:off x="76200" y="1143000"/>
            <a:ext cx="18288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0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sz="3600" dirty="0"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概念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71600" y="1219200"/>
            <a:ext cx="6477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500" b="1" dirty="0"/>
              <a:t>       由几个</a:t>
            </a:r>
            <a:r>
              <a:rPr lang="zh-CN" altLang="en-US" sz="3600" b="1" dirty="0">
                <a:solidFill>
                  <a:srgbClr val="008000"/>
                </a:solidFill>
              </a:rPr>
              <a:t>单项式的</a:t>
            </a:r>
            <a:r>
              <a:rPr lang="zh-CN" altLang="en-US" sz="4400" b="1" dirty="0">
                <a:solidFill>
                  <a:srgbClr val="FF3300"/>
                </a:solidFill>
              </a:rPr>
              <a:t>相加</a:t>
            </a:r>
            <a:r>
              <a:rPr lang="zh-CN" altLang="en-US" sz="3500" b="1" dirty="0"/>
              <a:t>组成的代数式叫做</a:t>
            </a:r>
            <a:r>
              <a:rPr lang="zh-CN" altLang="en-US" sz="3500" b="1" dirty="0">
                <a:solidFill>
                  <a:srgbClr val="FF3300"/>
                </a:solidFill>
              </a:rPr>
              <a:t>多项式</a:t>
            </a:r>
            <a:r>
              <a:rPr lang="zh-CN" altLang="en-US" sz="3500" b="1" dirty="0"/>
              <a:t>。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" y="2667000"/>
            <a:ext cx="8839200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500" b="1" dirty="0"/>
              <a:t>       在多项式中，每个单项式叫做多项式的</a:t>
            </a:r>
            <a:r>
              <a:rPr lang="zh-CN" altLang="en-US" sz="3600" b="1" dirty="0">
                <a:solidFill>
                  <a:srgbClr val="008000"/>
                </a:solidFill>
              </a:rPr>
              <a:t>项</a:t>
            </a:r>
            <a:r>
              <a:rPr lang="zh-CN" altLang="en-US" sz="3500" b="1" dirty="0"/>
              <a:t>。其中，不含字母的项叫做</a:t>
            </a:r>
            <a:r>
              <a:rPr lang="zh-CN" altLang="en-US" sz="3600" b="1" dirty="0">
                <a:solidFill>
                  <a:srgbClr val="008000"/>
                </a:solidFill>
              </a:rPr>
              <a:t>常数项</a:t>
            </a:r>
            <a:r>
              <a:rPr lang="zh-CN" altLang="en-US" sz="3500" b="1" dirty="0"/>
              <a:t>。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667000" y="6096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/>
              <a:t>3x</a:t>
            </a:r>
            <a:r>
              <a:rPr lang="en-US" sz="3600" b="1" baseline="30000" dirty="0"/>
              <a:t>2</a:t>
            </a:r>
            <a:r>
              <a:rPr lang="zh-CN" altLang="en-US" sz="3600" b="1" dirty="0"/>
              <a:t>－</a:t>
            </a:r>
            <a:r>
              <a:rPr lang="en-US" sz="3600" b="1" dirty="0"/>
              <a:t>2x+5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47244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8600" y="4114800"/>
            <a:ext cx="8229600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500" b="1" dirty="0"/>
              <a:t>       多项式里，</a:t>
            </a:r>
            <a:r>
              <a:rPr lang="zh-CN" altLang="en-US" sz="3600" b="1" dirty="0">
                <a:solidFill>
                  <a:srgbClr val="008000"/>
                </a:solidFill>
              </a:rPr>
              <a:t>次数最高的项的次数</a:t>
            </a:r>
            <a:r>
              <a:rPr lang="zh-CN" altLang="en-US" sz="3500" b="1" dirty="0"/>
              <a:t>就是这个多项式的次数。</a:t>
            </a:r>
          </a:p>
        </p:txBody>
      </p:sp>
      <p:grpSp>
        <p:nvGrpSpPr>
          <p:cNvPr id="15369" name="Group 9"/>
          <p:cNvGrpSpPr/>
          <p:nvPr/>
        </p:nvGrpSpPr>
        <p:grpSpPr bwMode="auto">
          <a:xfrm>
            <a:off x="5791200" y="381000"/>
            <a:ext cx="2743200" cy="838200"/>
            <a:chOff x="0" y="0"/>
            <a:chExt cx="1728" cy="528"/>
          </a:xfrm>
        </p:grpSpPr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 rot="5400000">
              <a:off x="600" y="-600"/>
              <a:ext cx="528" cy="1728"/>
            </a:xfrm>
            <a:prstGeom prst="wedgeRectCallout">
              <a:avLst>
                <a:gd name="adj1" fmla="val -1519"/>
                <a:gd name="adj2" fmla="val 82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96" y="48"/>
              <a:ext cx="15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 dirty="0">
                  <a:solidFill>
                    <a:srgbClr val="0000FF"/>
                  </a:solidFill>
                </a:rPr>
                <a:t>二次三项式</a:t>
              </a:r>
            </a:p>
          </p:txBody>
        </p:sp>
      </p:grp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914400" y="5562600"/>
            <a:ext cx="624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</a:rPr>
              <a:t>单项式</a:t>
            </a:r>
            <a:r>
              <a:rPr lang="en-US" sz="4000" b="1" dirty="0">
                <a:latin typeface="Times New Roman" panose="02020603050405020304" pitchFamily="18" charset="0"/>
              </a:rPr>
              <a:t>,</a:t>
            </a:r>
            <a:r>
              <a:rPr lang="zh-CN" altLang="en-US" sz="4000" b="1" dirty="0">
                <a:latin typeface="Times New Roman" panose="02020603050405020304" pitchFamily="18" charset="0"/>
              </a:rPr>
              <a:t>多项式统称整式</a:t>
            </a:r>
            <a:r>
              <a:rPr lang="en-US" sz="40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  <p:bldP spid="15366" grpId="0" autoUpdateAnimBg="0"/>
      <p:bldP spid="15368" grpId="0" autoUpdateAnimBg="0"/>
      <p:bldP spid="153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3"/>
          <p:cNvSpPr>
            <a:spLocks noChangeArrowheads="1" noChangeShapeType="1"/>
          </p:cNvSpPr>
          <p:nvPr/>
        </p:nvSpPr>
        <p:spPr bwMode="auto">
          <a:xfrm rot="5400000">
            <a:off x="7429500" y="952500"/>
            <a:ext cx="1752600" cy="1066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i="1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79248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500" b="1" dirty="0"/>
              <a:t>       </a:t>
            </a:r>
            <a:r>
              <a:rPr lang="zh-CN" alt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例</a:t>
            </a:r>
            <a:r>
              <a:rPr 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指出下列多项式的项和次数：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(1)a</a:t>
            </a:r>
            <a:r>
              <a:rPr lang="en-US" sz="35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-a</a:t>
            </a:r>
            <a:r>
              <a:rPr lang="en-US" sz="35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b+ab</a:t>
            </a:r>
            <a:r>
              <a:rPr lang="en-US" sz="35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-b</a:t>
            </a:r>
            <a:r>
              <a:rPr lang="en-US" sz="35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       (2)3n</a:t>
            </a:r>
            <a:r>
              <a:rPr lang="en-US" sz="35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-2n</a:t>
            </a:r>
            <a:r>
              <a:rPr lang="en-US" sz="35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+1.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200" y="2209800"/>
            <a:ext cx="8458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500" b="1" dirty="0"/>
              <a:t>      解</a:t>
            </a:r>
            <a:r>
              <a:rPr lang="en-US" sz="3500" b="1" dirty="0">
                <a:sym typeface="Wingdings" panose="05000000000000000000" pitchFamily="2" charset="2"/>
              </a:rPr>
              <a:t>:(1)</a:t>
            </a:r>
            <a:r>
              <a:rPr lang="zh-CN" altLang="en-US" sz="3500" b="1" dirty="0">
                <a:sym typeface="Wingdings" panose="05000000000000000000" pitchFamily="2" charset="2"/>
              </a:rPr>
              <a:t>多项式</a:t>
            </a:r>
            <a:r>
              <a:rPr lang="en-US" sz="3500" b="1" dirty="0"/>
              <a:t>a</a:t>
            </a:r>
            <a:r>
              <a:rPr lang="en-US" sz="3500" b="1" baseline="30000" dirty="0"/>
              <a:t>3</a:t>
            </a:r>
            <a:r>
              <a:rPr lang="en-US" sz="3500" b="1" dirty="0"/>
              <a:t>-a</a:t>
            </a:r>
            <a:r>
              <a:rPr lang="en-US" sz="3500" b="1" baseline="30000" dirty="0"/>
              <a:t>2</a:t>
            </a:r>
            <a:r>
              <a:rPr lang="en-US" sz="3500" b="1" dirty="0"/>
              <a:t>b+ab</a:t>
            </a:r>
            <a:r>
              <a:rPr lang="en-US" sz="3500" b="1" baseline="30000" dirty="0"/>
              <a:t>2</a:t>
            </a:r>
            <a:r>
              <a:rPr lang="en-US" sz="3500" b="1" dirty="0"/>
              <a:t>-b</a:t>
            </a:r>
            <a:r>
              <a:rPr lang="en-US" sz="3500" b="1" baseline="30000" dirty="0"/>
              <a:t>3</a:t>
            </a:r>
            <a:r>
              <a:rPr lang="zh-CN" altLang="en-US" sz="3500" b="1" dirty="0"/>
              <a:t>的项有</a:t>
            </a:r>
            <a:r>
              <a:rPr lang="en-US" sz="3500" b="1" dirty="0"/>
              <a:t>a</a:t>
            </a:r>
            <a:r>
              <a:rPr lang="en-US" sz="3500" b="1" baseline="30000" dirty="0"/>
              <a:t>3</a:t>
            </a:r>
            <a:r>
              <a:rPr lang="zh-CN" altLang="en-US" sz="3500" b="1" dirty="0"/>
              <a:t>，   </a:t>
            </a:r>
            <a:r>
              <a:rPr lang="en-US" sz="3500" b="1" dirty="0"/>
              <a:t>-a</a:t>
            </a:r>
            <a:r>
              <a:rPr lang="en-US" sz="3500" b="1" baseline="30000" dirty="0"/>
              <a:t>2</a:t>
            </a:r>
            <a:r>
              <a:rPr lang="en-US" sz="3500" b="1" dirty="0"/>
              <a:t>b</a:t>
            </a:r>
            <a:r>
              <a:rPr lang="zh-CN" altLang="en-US" sz="3500" b="1" dirty="0"/>
              <a:t>，</a:t>
            </a:r>
            <a:r>
              <a:rPr lang="en-US" sz="3500" b="1" dirty="0"/>
              <a:t>ab</a:t>
            </a:r>
            <a:r>
              <a:rPr lang="en-US" sz="3500" b="1" baseline="30000" dirty="0"/>
              <a:t>2</a:t>
            </a:r>
            <a:r>
              <a:rPr lang="zh-CN" altLang="en-US" sz="3500" b="1" dirty="0"/>
              <a:t>，</a:t>
            </a:r>
            <a:r>
              <a:rPr lang="en-US" sz="3500" b="1" dirty="0"/>
              <a:t>-b</a:t>
            </a:r>
            <a:r>
              <a:rPr lang="en-US" sz="3500" b="1" baseline="30000" dirty="0"/>
              <a:t>3</a:t>
            </a:r>
            <a:r>
              <a:rPr lang="zh-CN" altLang="en-US" sz="3500" b="1" dirty="0"/>
              <a:t>；次数是</a:t>
            </a:r>
            <a:r>
              <a:rPr lang="en-US" sz="3500" b="1" dirty="0"/>
              <a:t>3</a:t>
            </a:r>
            <a:r>
              <a:rPr lang="zh-CN" altLang="en-US" sz="3500" b="1" dirty="0"/>
              <a:t>。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3429000"/>
            <a:ext cx="8458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500" b="1" dirty="0"/>
              <a:t>    </a:t>
            </a:r>
            <a:r>
              <a:rPr lang="en-US" sz="3500" b="1" dirty="0"/>
              <a:t>(2)</a:t>
            </a:r>
            <a:r>
              <a:rPr lang="zh-CN" altLang="en-US" sz="3500" b="1" dirty="0"/>
              <a:t>多项式</a:t>
            </a:r>
            <a:r>
              <a:rPr lang="en-US" sz="3500" b="1" dirty="0"/>
              <a:t>3n</a:t>
            </a:r>
            <a:r>
              <a:rPr lang="en-US" sz="3500" b="1" baseline="30000" dirty="0"/>
              <a:t>4</a:t>
            </a:r>
            <a:r>
              <a:rPr lang="en-US" sz="3500" b="1" dirty="0"/>
              <a:t>-2n</a:t>
            </a:r>
            <a:r>
              <a:rPr lang="en-US" sz="3500" b="1" baseline="30000" dirty="0"/>
              <a:t>2</a:t>
            </a:r>
            <a:r>
              <a:rPr lang="en-US" sz="3500" b="1" dirty="0"/>
              <a:t>+1</a:t>
            </a:r>
            <a:r>
              <a:rPr lang="zh-CN" altLang="en-US" sz="3500" b="1" dirty="0"/>
              <a:t>的项有</a:t>
            </a:r>
            <a:r>
              <a:rPr lang="en-US" sz="3500" b="1" dirty="0"/>
              <a:t>3n</a:t>
            </a:r>
            <a:r>
              <a:rPr lang="en-US" sz="3500" b="1" baseline="30000" dirty="0"/>
              <a:t>4</a:t>
            </a:r>
            <a:r>
              <a:rPr lang="zh-CN" altLang="en-US" sz="3500" b="1" dirty="0"/>
              <a:t>，</a:t>
            </a:r>
            <a:r>
              <a:rPr lang="en-US" sz="3500" b="1" dirty="0"/>
              <a:t>-2n</a:t>
            </a:r>
            <a:r>
              <a:rPr lang="en-US" sz="3500" b="1" baseline="30000" dirty="0"/>
              <a:t>2</a:t>
            </a:r>
            <a:r>
              <a:rPr lang="zh-CN" altLang="en-US" sz="3500" b="1" dirty="0"/>
              <a:t>，</a:t>
            </a:r>
            <a:r>
              <a:rPr lang="en-US" sz="3500" b="1" dirty="0"/>
              <a:t>1</a:t>
            </a:r>
            <a:r>
              <a:rPr lang="zh-CN" altLang="en-US" sz="3500" b="1" dirty="0"/>
              <a:t>；次数是</a:t>
            </a:r>
            <a:r>
              <a:rPr lang="en-US" sz="3500" b="1" dirty="0"/>
              <a:t>4</a:t>
            </a:r>
            <a:r>
              <a:rPr lang="zh-CN" altLang="en-US" sz="3500" b="1" dirty="0"/>
              <a:t>。</a:t>
            </a:r>
            <a:endParaRPr lang="zh-CN" altLang="en-US" dirty="0"/>
          </a:p>
        </p:txBody>
      </p:sp>
      <p:sp>
        <p:nvSpPr>
          <p:cNvPr id="16391" name="WordArt 7"/>
          <p:cNvSpPr>
            <a:spLocks noChangeArrowheads="1" noChangeShapeType="1"/>
          </p:cNvSpPr>
          <p:nvPr/>
        </p:nvSpPr>
        <p:spPr bwMode="auto">
          <a:xfrm rot="5400000">
            <a:off x="1587" y="5103813"/>
            <a:ext cx="1597025" cy="838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kern="10" dirty="0">
                <a:ln w="12700">
                  <a:solidFill>
                    <a:srgbClr val="008000"/>
                  </a:solidFill>
                  <a:rou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注意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295400" y="4830763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</a:rPr>
              <a:t>(1)</a:t>
            </a:r>
            <a:r>
              <a:rPr lang="zh-CN" altLang="en-US" sz="3200" b="1" dirty="0">
                <a:solidFill>
                  <a:srgbClr val="0000FF"/>
                </a:solidFill>
              </a:rPr>
              <a:t>多项式的次数不是所有项的次数之和；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295400" y="56388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</a:rPr>
              <a:t>(2)</a:t>
            </a:r>
            <a:r>
              <a:rPr lang="zh-CN" altLang="en-US" sz="3200" b="1" dirty="0">
                <a:solidFill>
                  <a:srgbClr val="0000FF"/>
                </a:solidFill>
              </a:rPr>
              <a:t>多项式的每一项都包括它前面的符号。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  <p:bldP spid="16391" grpId="0" animBg="1"/>
      <p:bldP spid="16392" grpId="0" autoUpdateAnimBg="0"/>
      <p:bldP spid="163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86800" cy="61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    指出下列各式中的单项式、多项式和整式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，并说出每个多项式的项和次数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: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4000" b="1">
              <a:solidFill>
                <a:srgbClr val="000000"/>
              </a:solidFill>
              <a:latin typeface="Times New Roman" panose="02020603050405020304" pitchFamily="18" charset="0"/>
              <a:ea typeface="_x000B__x000C_"/>
              <a:cs typeface="_x000B__x000C_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         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，                 ，          ，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          ， 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5a   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，   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abc  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，             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ax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+bx-c  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，   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a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+b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。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515100" y="4264025"/>
          <a:ext cx="17907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r:id="rId3" imgW="535305" imgH="241935" progId="Equation.3">
                  <p:embed/>
                </p:oleObj>
              </mc:Choice>
              <mc:Fallback>
                <p:oleObj r:id="rId3" imgW="535305" imgH="2419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4264025"/>
                        <a:ext cx="1790700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990600" y="2590800"/>
          <a:ext cx="13906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r:id="rId5" imgW="396240" imgH="434340" progId="Equation.3">
                  <p:embed/>
                </p:oleObj>
              </mc:Choice>
              <mc:Fallback>
                <p:oleObj r:id="rId5" imgW="396240" imgH="4343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13906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438400" y="2667000"/>
          <a:ext cx="2362200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r:id="rId7" imgW="687705" imgH="445770" progId="Equation.3">
                  <p:embed/>
                </p:oleObj>
              </mc:Choice>
              <mc:Fallback>
                <p:oleObj r:id="rId7" imgW="687705" imgH="44577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7000"/>
                        <a:ext cx="2362200" cy="153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257800" y="2667000"/>
          <a:ext cx="13192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r:id="rId9" imgW="396240" imgH="434340" progId="Equation.3">
                  <p:embed/>
                </p:oleObj>
              </mc:Choice>
              <mc:Fallback>
                <p:oleObj r:id="rId9" imgW="396240" imgH="4343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667000"/>
                        <a:ext cx="131921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81000" y="4287838"/>
          <a:ext cx="17526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r:id="rId11" imgW="408305" imgH="178435" progId="Equation.3">
                  <p:embed/>
                </p:oleObj>
              </mc:Choice>
              <mc:Fallback>
                <p:oleObj r:id="rId11" imgW="408305" imgH="1784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87838"/>
                        <a:ext cx="17526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AutoShape 8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6858000" y="5791200"/>
            <a:ext cx="6096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1584325"/>
            <a:ext cx="8839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1.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单项式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-           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的系数是         ，次数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是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n+1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。　　　                           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(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　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)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2.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多项式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6x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-4x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y+3xy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-y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的项是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6x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,4x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y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，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3xy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，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y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。　             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(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　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)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3.  m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n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没有系数。　　                 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(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　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)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　　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792413" y="1143000"/>
          <a:ext cx="1300162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r:id="rId3" imgW="382905" imgH="447040" progId="Equation.3">
                  <p:embed/>
                </p:oleObj>
              </mc:Choice>
              <mc:Fallback>
                <p:oleObj r:id="rId3" imgW="382905" imgH="447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1143000"/>
                        <a:ext cx="1300162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248400" y="1219200"/>
          <a:ext cx="8874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r:id="rId5" imgW="280670" imgH="434340" progId="Equation.3">
                  <p:embed/>
                </p:oleObj>
              </mc:Choice>
              <mc:Fallback>
                <p:oleObj r:id="rId5" imgW="280670" imgH="4343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88741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Document"/>
          <p:cNvSpPr>
            <a:spLocks noEditPoints="1" noChangeArrowheads="1"/>
          </p:cNvSpPr>
          <p:nvPr/>
        </p:nvSpPr>
        <p:spPr bwMode="auto">
          <a:xfrm>
            <a:off x="228600" y="238125"/>
            <a:ext cx="3495675" cy="9810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WordArt 6"/>
          <p:cNvSpPr>
            <a:spLocks noChangeArrowheads="1" noChangeShapeType="1"/>
          </p:cNvSpPr>
          <p:nvPr/>
        </p:nvSpPr>
        <p:spPr bwMode="auto">
          <a:xfrm>
            <a:off x="1066800" y="457200"/>
            <a:ext cx="21336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chemeClr val="accent2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判断</a:t>
            </a:r>
          </a:p>
        </p:txBody>
      </p:sp>
      <p:sp>
        <p:nvSpPr>
          <p:cNvPr id="18439" name="AutoShap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867400" y="5867400"/>
            <a:ext cx="5334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/>
          </p:cNvSpPr>
          <p:nvPr/>
        </p:nvSpPr>
        <p:spPr bwMode="auto">
          <a:xfrm>
            <a:off x="-141288" y="-292100"/>
            <a:ext cx="2046288" cy="1341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 rot="10761546">
            <a:off x="5029200" y="3657600"/>
            <a:ext cx="1978025" cy="19050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7010400" y="3657600"/>
            <a:ext cx="1905000" cy="19050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019800" y="3657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7848600" y="3657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5181600" y="41148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7848600" y="42672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410200" y="37338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848600" y="38703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01980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784860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019800" y="35052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477000" y="28194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04800" y="533400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一座花坛的形状如图，它的两端是半径相等的半圆.求：（1）花坛的周长 l（2）花坛的面积s</a:t>
            </a:r>
          </a:p>
        </p:txBody>
      </p:sp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304800" y="3505200"/>
          <a:ext cx="356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r:id="rId3" imgW="3568700" imgH="685800" progId="Equation.3">
                  <p:embed/>
                </p:oleObj>
              </mc:Choice>
              <mc:Fallback>
                <p:oleObj r:id="rId3" imgW="356870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3568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457308" y="4435475"/>
          <a:ext cx="3289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r:id="rId5" imgW="3288665" imgH="673100" progId="Equation.3">
                  <p:embed/>
                </p:oleObj>
              </mc:Choice>
              <mc:Fallback>
                <p:oleObj r:id="rId5" imgW="3288665" imgH="673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08" y="4435475"/>
                        <a:ext cx="32893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4114800" y="3321050"/>
          <a:ext cx="12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r:id="rId7" imgW="12700" imgH="497840" progId="Equation.3">
                  <p:embed/>
                </p:oleObj>
              </mc:Choice>
              <mc:Fallback>
                <p:oleObj r:id="rId7" imgW="12700" imgH="4978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27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277938" y="5024438"/>
            <a:ext cx="30654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81000" y="1690687"/>
            <a:ext cx="76200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/>
              <a:t>                                                     分别是几次多项式？分别由哪些项组成？每一项的系数是什么？</a:t>
            </a:r>
          </a:p>
        </p:txBody>
      </p:sp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2514600" y="685800"/>
          <a:ext cx="201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r:id="rId9" imgW="1477010" imgH="458470" progId="Equation.3">
                  <p:embed/>
                </p:oleObj>
              </mc:Choice>
              <mc:Fallback>
                <p:oleObj r:id="rId9" imgW="1477010" imgH="45847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85800"/>
                        <a:ext cx="201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r:id="rId11" imgW="114300" imgH="215900" progId="Equation.3">
                  <p:embed/>
                </p:oleObj>
              </mc:Choice>
              <mc:Fallback>
                <p:oleObj r:id="rId11" imgW="114300" imgH="2159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4724400" y="685800"/>
          <a:ext cx="158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r:id="rId13" imgW="1591310" imgH="458470" progId="Equation.3">
                  <p:embed/>
                </p:oleObj>
              </mc:Choice>
              <mc:Fallback>
                <p:oleObj r:id="rId13" imgW="1591310" imgH="45847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85800"/>
                        <a:ext cx="1587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81000" y="533400"/>
            <a:ext cx="1954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/>
              <a:t>想一想：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/>
          </p:cNvSpPr>
          <p:nvPr/>
        </p:nvSpPr>
        <p:spPr bwMode="auto">
          <a:xfrm>
            <a:off x="304800" y="460375"/>
            <a:ext cx="83058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今天这节课我们学习了什么内容？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65150" y="2138363"/>
            <a:ext cx="82739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 dirty="0"/>
              <a:t>1.单项式的定义，系数，次数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1576" y="3352800"/>
            <a:ext cx="8070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 dirty="0"/>
              <a:t>2.多项式的定义，项，次数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84276" y="4571970"/>
            <a:ext cx="4600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 dirty="0"/>
              <a:t>3.整式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9167813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1.  3x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-4x+5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是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_____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次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____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项式。</a:t>
            </a:r>
            <a:b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</a:b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/>
            </a:r>
            <a:b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</a:b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2.  (k-2)x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-5x+9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是关于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x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的一次多项式，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 则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k=______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。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3.   4x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n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+6x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n+1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+ x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n+2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- x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n+3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（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n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是自然数）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  是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_____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次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_____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项式，其中最高次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  项的系数是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____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。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457200" y="152400"/>
            <a:ext cx="3048000" cy="1066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练一练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1722438"/>
            <a:ext cx="8686800" cy="42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如果多项式x</a:t>
            </a:r>
            <a:r>
              <a:rPr lang="zh-CN" alt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-7x-2和3x</a:t>
            </a:r>
            <a:r>
              <a:rPr lang="zh-CN" alt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+5x+n的常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 数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项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相同，则n-      =_______。</a:t>
            </a:r>
            <a:b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</a:b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当m=______时，多项式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8x</a:t>
            </a:r>
            <a:r>
              <a:rPr lang="zh-CN" alt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+3mxy-5y</a:t>
            </a:r>
            <a:r>
              <a:rPr lang="zh-CN" alt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+ xy-8中不含xy项。</a:t>
            </a:r>
            <a:b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</a:b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_x000B__x000C_"/>
              <a:cs typeface="_x000B__x000C_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572000" y="2362200"/>
          <a:ext cx="381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r:id="rId3" imgW="153035" imgH="434340" progId="Equation.3">
                  <p:embed/>
                </p:oleObj>
              </mc:Choice>
              <mc:Fallback>
                <p:oleObj r:id="rId3" imgW="153035" imgH="4343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2200"/>
                        <a:ext cx="3810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2895600"/>
            <a:ext cx="838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        已知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:3x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m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y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2m-1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z- x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2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y-4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是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一个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六次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多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项式，求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m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的值</a:t>
            </a:r>
            <a:r>
              <a:rPr lang="zh-CN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_x000B__x000C_"/>
                <a:cs typeface="_x000B__x000C_"/>
              </a:rPr>
              <a:t>。  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_x000B__x000C_"/>
              <a:cs typeface="_x000B__x000C_"/>
            </a:endParaRPr>
          </a:p>
        </p:txBody>
      </p:sp>
      <p:sp>
        <p:nvSpPr>
          <p:cNvPr id="23555" name="Litebulb"/>
          <p:cNvSpPr>
            <a:spLocks noEditPoints="1" noChangeArrowheads="1"/>
          </p:cNvSpPr>
          <p:nvPr/>
        </p:nvSpPr>
        <p:spPr bwMode="auto">
          <a:xfrm>
            <a:off x="304800" y="533400"/>
            <a:ext cx="1143000" cy="13716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6" name="WordArt 4"/>
          <p:cNvSpPr>
            <a:spLocks noChangeArrowheads="1" noChangeShapeType="1"/>
          </p:cNvSpPr>
          <p:nvPr/>
        </p:nvSpPr>
        <p:spPr bwMode="auto">
          <a:xfrm>
            <a:off x="1447800" y="609600"/>
            <a:ext cx="25908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09600" y="609600"/>
          <a:ext cx="723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r:id="rId3" imgW="723900" imgH="571500" progId="Equation.3">
                  <p:embed/>
                </p:oleObj>
              </mc:Choice>
              <mc:Fallback>
                <p:oleObj r:id="rId3" imgW="723900" imgH="571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09600"/>
                        <a:ext cx="723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676400" y="609600"/>
          <a:ext cx="431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r:id="rId5" imgW="432435" imgH="572135" progId="Equation.3">
                  <p:embed/>
                </p:oleObj>
              </mc:Choice>
              <mc:Fallback>
                <p:oleObj r:id="rId5" imgW="432435" imgH="5721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09600"/>
                        <a:ext cx="431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362200" y="381000"/>
          <a:ext cx="800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r:id="rId7" imgW="800735" imgH="953135" progId="Equation.3">
                  <p:embed/>
                </p:oleObj>
              </mc:Choice>
              <mc:Fallback>
                <p:oleObj r:id="rId7" imgW="800735" imgH="9531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1000"/>
                        <a:ext cx="8001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429000" y="762000"/>
          <a:ext cx="444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r:id="rId9" imgW="445135" imgH="419735" progId="Equation.3">
                  <p:embed/>
                </p:oleObj>
              </mc:Choice>
              <mc:Fallback>
                <p:oleObj r:id="rId9" imgW="445135" imgH="4197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762000"/>
                        <a:ext cx="444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419600" y="762000"/>
          <a:ext cx="444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r:id="rId11" imgW="445135" imgH="419735" progId="Equation.3">
                  <p:embed/>
                </p:oleObj>
              </mc:Choice>
              <mc:Fallback>
                <p:oleObj r:id="rId11" imgW="445135" imgH="4197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762000"/>
                        <a:ext cx="444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181600" y="609600"/>
          <a:ext cx="419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r:id="rId13" imgW="419735" imgH="584835" progId="Equation.3">
                  <p:embed/>
                </p:oleObj>
              </mc:Choice>
              <mc:Fallback>
                <p:oleObj r:id="rId13" imgW="419735" imgH="5848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609600"/>
                        <a:ext cx="419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6019800" y="685800"/>
          <a:ext cx="48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r:id="rId15" imgW="483235" imgH="457835" progId="Equation.3">
                  <p:embed/>
                </p:oleObj>
              </mc:Choice>
              <mc:Fallback>
                <p:oleObj r:id="rId15" imgW="483235" imgH="4578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85800"/>
                        <a:ext cx="482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7804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/>
              <a:t>将上面的数字和字母以相乘的形式组合在一起，有多少种可能？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62100" y="2971812"/>
          <a:ext cx="4152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r:id="rId17" imgW="4152900" imgH="901700" progId="Equation.3">
                  <p:embed/>
                </p:oleObj>
              </mc:Choice>
              <mc:Fallback>
                <p:oleObj r:id="rId17" imgW="4152900" imgH="901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100" y="2971812"/>
                        <a:ext cx="41529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4912" y="4190980"/>
            <a:ext cx="8458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由数与字母或字母与字母相乘组成的代数式叫做单项式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16557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单项式</a:t>
            </a: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68546" y="404813"/>
            <a:ext cx="752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由数与字母或字母与字母相乘组成的代数式。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46113" y="5300663"/>
            <a:ext cx="4284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ym typeface="Wingdings" panose="05000000000000000000" pitchFamily="2" charset="2"/>
              </a:rPr>
              <a:t>（１）</a:t>
            </a:r>
            <a:r>
              <a:rPr lang="zh-CN" altLang="en-US" sz="2800" b="1" dirty="0"/>
              <a:t>分母都不含字母 </a:t>
            </a:r>
            <a:r>
              <a:rPr lang="en-US" sz="2800" b="1" dirty="0" smtClean="0"/>
              <a:t>;</a:t>
            </a:r>
            <a:r>
              <a:rPr lang="zh-CN" altLang="en-US" sz="2800" b="1" dirty="0"/>
              <a:t>　　　　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46113" y="5876925"/>
            <a:ext cx="849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/>
              <a:t>（２）不含数与字母</a:t>
            </a:r>
            <a:r>
              <a:rPr lang="en-US" sz="2800" b="1" dirty="0"/>
              <a:t>,</a:t>
            </a:r>
            <a:r>
              <a:rPr lang="zh-CN" altLang="en-US" sz="2800" b="1" dirty="0"/>
              <a:t>或字母与字母的加减和开方运算</a:t>
            </a:r>
          </a:p>
        </p:txBody>
      </p:sp>
      <p:sp>
        <p:nvSpPr>
          <p:cNvPr id="6150" name="WordArt 6"/>
          <p:cNvSpPr>
            <a:spLocks noChangeArrowheads="1" noChangeShapeType="1"/>
          </p:cNvSpPr>
          <p:nvPr/>
        </p:nvSpPr>
        <p:spPr bwMode="auto">
          <a:xfrm>
            <a:off x="0" y="4190980"/>
            <a:ext cx="733425" cy="1539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特</a:t>
            </a:r>
          </a:p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征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923256" y="1052513"/>
            <a:ext cx="5872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单独一个数或一个字母也叫单项式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</a:p>
        </p:txBody>
      </p:sp>
      <p:grpSp>
        <p:nvGrpSpPr>
          <p:cNvPr id="6152" name="Group 8"/>
          <p:cNvGrpSpPr/>
          <p:nvPr/>
        </p:nvGrpSpPr>
        <p:grpSpPr bwMode="auto">
          <a:xfrm>
            <a:off x="323850" y="1844675"/>
            <a:ext cx="8496300" cy="3081338"/>
            <a:chOff x="0" y="0"/>
            <a:chExt cx="5352" cy="1941"/>
          </a:xfrm>
        </p:grpSpPr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53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00FF"/>
                  </a:solidFill>
                </a:rPr>
                <a:t>辩一辩   </a:t>
              </a:r>
              <a:r>
                <a:rPr lang="zh-CN" altLang="en-US" sz="3200" b="1" dirty="0"/>
                <a:t>下列代数式中，哪些属于单项式？</a:t>
              </a:r>
            </a:p>
          </p:txBody>
        </p:sp>
        <p:graphicFrame>
          <p:nvGraphicFramePr>
            <p:cNvPr id="6154" name="Object 10"/>
            <p:cNvGraphicFramePr>
              <a:graphicFrameLocks noChangeAspect="1"/>
            </p:cNvGraphicFramePr>
            <p:nvPr/>
          </p:nvGraphicFramePr>
          <p:xfrm>
            <a:off x="728" y="363"/>
            <a:ext cx="3941" cy="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6" r:id="rId4" imgW="1943100" imgH="431800" progId="Equation.DSMT4">
                    <p:embed/>
                  </p:oleObj>
                </mc:Choice>
                <mc:Fallback>
                  <p:oleObj r:id="rId4" imgW="1943100" imgH="431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" y="363"/>
                          <a:ext cx="3941" cy="8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11"/>
            <p:cNvGraphicFramePr>
              <a:graphicFrameLocks noChangeAspect="1"/>
            </p:cNvGraphicFramePr>
            <p:nvPr/>
          </p:nvGraphicFramePr>
          <p:xfrm>
            <a:off x="1134" y="1225"/>
            <a:ext cx="3039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7" r:id="rId6" imgW="1778635" imgH="419100" progId="Equation.DSMT4">
                    <p:embed/>
                  </p:oleObj>
                </mc:Choice>
                <mc:Fallback>
                  <p:oleObj r:id="rId6" imgW="1778635" imgH="4191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4" y="1225"/>
                          <a:ext cx="3039" cy="7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3"/>
          <p:cNvGrpSpPr/>
          <p:nvPr/>
        </p:nvGrpSpPr>
        <p:grpSpPr bwMode="auto">
          <a:xfrm>
            <a:off x="2514600" y="838200"/>
            <a:ext cx="4267200" cy="1209675"/>
            <a:chOff x="0" y="0"/>
            <a:chExt cx="2688" cy="762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0" y="192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3600" b="1"/>
                <a:t>-5 a b</a:t>
              </a:r>
              <a:r>
                <a:rPr lang="en-US" sz="3600" b="1" baseline="30000"/>
                <a:t>3</a:t>
              </a:r>
              <a:r>
                <a:rPr lang="en-US" sz="3600" b="1"/>
                <a:t>;</a:t>
              </a:r>
            </a:p>
          </p:txBody>
        </p:sp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1728" y="0"/>
            <a:ext cx="960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r:id="rId3" imgW="496570" imgH="394970" progId="Equation.3">
                    <p:embed/>
                  </p:oleObj>
                </mc:Choice>
                <mc:Fallback>
                  <p:oleObj r:id="rId3" imgW="496570" imgH="39497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0"/>
                          <a:ext cx="960" cy="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8" name="AutoShape 6"/>
          <p:cNvSpPr>
            <a:spLocks noChangeArrowheads="1"/>
          </p:cNvSpPr>
          <p:nvPr/>
        </p:nvSpPr>
        <p:spPr bwMode="auto">
          <a:xfrm rot="10800000">
            <a:off x="1905000" y="2209800"/>
            <a:ext cx="914400" cy="1295400"/>
          </a:xfrm>
          <a:prstGeom prst="wedgeRectCallout">
            <a:avLst>
              <a:gd name="adj1" fmla="val -43755"/>
              <a:gd name="adj2" fmla="val 94727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系数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514600" y="1219200"/>
            <a:ext cx="533400" cy="5334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3657600"/>
            <a:ext cx="731510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800" b="1" dirty="0" smtClean="0">
                <a:solidFill>
                  <a:srgbClr val="0000FF"/>
                </a:solidFill>
              </a:rPr>
              <a:t>(</a:t>
            </a:r>
            <a:r>
              <a:rPr lang="en-US" sz="4800" b="1" dirty="0">
                <a:solidFill>
                  <a:srgbClr val="0000FF"/>
                </a:solidFill>
              </a:rPr>
              <a:t>1)</a:t>
            </a:r>
            <a:r>
              <a:rPr lang="zh-CN" altLang="en-US" sz="4800" b="1" dirty="0">
                <a:solidFill>
                  <a:srgbClr val="0000FF"/>
                </a:solidFill>
              </a:rPr>
              <a:t>单项式中的</a:t>
            </a:r>
            <a:r>
              <a:rPr lang="zh-CN" altLang="en-US" sz="4800" b="1" dirty="0">
                <a:solidFill>
                  <a:srgbClr val="FF3300"/>
                </a:solidFill>
              </a:rPr>
              <a:t>数字因数</a:t>
            </a:r>
            <a:r>
              <a:rPr lang="zh-CN" altLang="en-US" sz="4800" b="1" dirty="0">
                <a:solidFill>
                  <a:srgbClr val="0000FF"/>
                </a:solidFill>
              </a:rPr>
              <a:t>叫做这个单项式的</a:t>
            </a:r>
            <a:r>
              <a:rPr lang="zh-CN" altLang="en-US" sz="4800" b="1" dirty="0">
                <a:solidFill>
                  <a:srgbClr val="FF3300"/>
                </a:solidFill>
              </a:rPr>
              <a:t>系数</a:t>
            </a:r>
            <a:r>
              <a:rPr lang="en-US" sz="4800" b="1" dirty="0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8201" name="Group 9"/>
          <p:cNvGrpSpPr/>
          <p:nvPr/>
        </p:nvGrpSpPr>
        <p:grpSpPr bwMode="auto">
          <a:xfrm>
            <a:off x="2895600" y="2438400"/>
            <a:ext cx="1371600" cy="641350"/>
            <a:chOff x="0" y="0"/>
            <a:chExt cx="864" cy="404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3600" b="1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336" y="0"/>
              <a:ext cx="5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3600" b="1"/>
            </a:p>
          </p:txBody>
        </p:sp>
      </p:grp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105400" y="914400"/>
            <a:ext cx="914400" cy="1066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 rot="10800000">
            <a:off x="4419600" y="2209800"/>
            <a:ext cx="914400" cy="1295400"/>
          </a:xfrm>
          <a:prstGeom prst="wedgeRectCallout">
            <a:avLst>
              <a:gd name="adj1" fmla="val -43755"/>
              <a:gd name="adj2" fmla="val 94727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系数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ldLvl="0" animBg="1" autoUpdateAnimBg="0"/>
      <p:bldP spid="8199" grpId="0" animBg="1"/>
      <p:bldP spid="8200" grpId="0" autoUpdateAnimBg="0"/>
      <p:bldP spid="8204" grpId="0" animBg="1"/>
      <p:bldP spid="8205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71550" y="1125538"/>
            <a:ext cx="391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（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）圆周率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Math1" pitchFamily="2" charset="2"/>
              </a:rPr>
              <a:t>是常数。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71550" y="1773238"/>
            <a:ext cx="7162800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（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2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）如果单项式是单独的字母，那么它的系    数是</a:t>
            </a:r>
            <a:r>
              <a:rPr lang="en-US" sz="2800" dirty="0">
                <a:solidFill>
                  <a:srgbClr val="FF33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。如：单项式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c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的系数是</a:t>
            </a:r>
            <a:r>
              <a:rPr lang="en-US" sz="2800" dirty="0">
                <a:solidFill>
                  <a:srgbClr val="FF33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。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dirty="0">
              <a:solidFill>
                <a:schemeClr val="tx2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71550" y="2924175"/>
            <a:ext cx="695483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（3）当一个单项式的系数是</a:t>
            </a:r>
            <a:r>
              <a:rPr lang="zh-CN" altLang="en-US" sz="2800" dirty="0">
                <a:solidFill>
                  <a:srgbClr val="FF33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或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/>
                <a:cs typeface="Tahoma" panose="020B0604030504040204" pitchFamily="34" charset="0"/>
                <a:sym typeface="Symbol" panose="05050102010706020507" pitchFamily="18" charset="2"/>
              </a:rPr>
              <a:t>–</a:t>
            </a:r>
            <a:r>
              <a:rPr lang="zh-CN" altLang="en-US" sz="2800" dirty="0">
                <a:solidFill>
                  <a:srgbClr val="FF33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时，</a:t>
            </a:r>
            <a:r>
              <a:rPr lang="zh-CN" altLang="en-US" sz="2800" dirty="0">
                <a:solidFill>
                  <a:schemeClr val="tx2"/>
                </a:solidFill>
                <a:latin typeface="Times New Roman" panose="02020603050405020304"/>
                <a:sym typeface="Symbol" panose="05050102010706020507" pitchFamily="18" charset="2"/>
              </a:rPr>
              <a:t>“</a:t>
            </a:r>
            <a:r>
              <a:rPr lang="zh-CN" altLang="en-US" sz="2800" dirty="0">
                <a:solidFill>
                  <a:srgbClr val="FF33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Times New Roman" panose="02020603050405020304"/>
                <a:sym typeface="Symbol" panose="05050102010706020507" pitchFamily="18" charset="2"/>
              </a:rPr>
              <a:t>”</a:t>
            </a:r>
            <a:endParaRPr lang="zh-CN" altLang="en-US" sz="2800" dirty="0">
              <a:solidFill>
                <a:schemeClr val="tx2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       通常省略不写，但不要误认为是0，如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       </a:t>
            </a:r>
            <a:r>
              <a:rPr lang="zh-CN" altLang="en-US" sz="2800" dirty="0">
                <a:solidFill>
                  <a:srgbClr val="FF33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/>
                <a:cs typeface="Tahoma" panose="020B0604030504040204" pitchFamily="34" charset="0"/>
                <a:sym typeface="Symbol" panose="05050102010706020507" pitchFamily="18" charset="2"/>
              </a:rPr>
              <a:t>²</a:t>
            </a:r>
            <a:r>
              <a:rPr lang="zh-CN" altLang="en-US" sz="2800" dirty="0">
                <a:solidFill>
                  <a:srgbClr val="FF33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，-</a:t>
            </a:r>
            <a:r>
              <a:rPr lang="zh-CN" altLang="en-US" sz="2800" dirty="0">
                <a:solidFill>
                  <a:srgbClr val="FF3300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abc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；</a:t>
            </a:r>
            <a:endParaRPr lang="zh-CN" altLang="en-US" sz="2800" dirty="0">
              <a:solidFill>
                <a:schemeClr val="tx2"/>
              </a:solidFill>
              <a:latin typeface="Tahoma" panose="020B0604030504040204" pitchFamily="34" charset="0"/>
              <a:sym typeface="Math1" pitchFamily="2" charset="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00113" y="4365625"/>
            <a:ext cx="746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（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4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）单项式的系数是带分数时，还常写成假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        分数，如         写成        。</a:t>
            </a:r>
            <a:endParaRPr lang="zh-CN" altLang="en-US" sz="2800" dirty="0">
              <a:solidFill>
                <a:schemeClr val="tx2"/>
              </a:solidFill>
              <a:latin typeface="Tahoma" panose="020B0604030504040204" pitchFamily="34" charset="0"/>
              <a:sym typeface="Math1" pitchFamily="2" charset="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29113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419475" y="47244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r:id="rId4" imgW="472440" imgH="396240" progId="Equation.3">
                  <p:embed/>
                </p:oleObj>
              </mc:Choice>
              <mc:Fallback>
                <p:oleObj r:id="rId4" imgW="472440" imgH="396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724400"/>
                        <a:ext cx="914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72000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5292725" y="4724400"/>
          <a:ext cx="7620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6" imgW="408305" imgH="395605" progId="Equation.3">
                  <p:embed/>
                </p:oleObj>
              </mc:Choice>
              <mc:Fallback>
                <p:oleObj r:id="rId6" imgW="408305" imgH="39560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4724400"/>
                        <a:ext cx="7620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6" name="Picture 10" descr="xs03gif33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12088" y="522922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7" name="Group 11"/>
          <p:cNvGrpSpPr/>
          <p:nvPr/>
        </p:nvGrpSpPr>
        <p:grpSpPr bwMode="auto">
          <a:xfrm>
            <a:off x="0" y="0"/>
            <a:ext cx="2089150" cy="1079500"/>
            <a:chOff x="0" y="0"/>
            <a:chExt cx="1316" cy="680"/>
          </a:xfrm>
        </p:grpSpPr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>
              <a:off x="0" y="0"/>
              <a:ext cx="1316" cy="680"/>
            </a:xfrm>
            <a:prstGeom prst="irregularSeal1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9" name="WordArt 13"/>
            <p:cNvSpPr>
              <a:spLocks noChangeArrowheads="1" noChangeShapeType="1"/>
            </p:cNvSpPr>
            <p:nvPr/>
          </p:nvSpPr>
          <p:spPr bwMode="auto">
            <a:xfrm>
              <a:off x="363" y="272"/>
              <a:ext cx="636" cy="33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CN" altLang="en-US" sz="4000" kern="10" dirty="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华文行楷" panose="02010800040101010101" charset="-122"/>
                  <a:ea typeface="华文行楷" panose="02010800040101010101" charset="-122"/>
                </a:rPr>
                <a:t>注意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86"/>
            <a:ext cx="8229600" cy="1143000"/>
          </a:xfrm>
        </p:spPr>
        <p:txBody>
          <a:bodyPr/>
          <a:lstStyle/>
          <a:p>
            <a:r>
              <a:rPr lang="zh-CN" altLang="en-US" sz="3600" b="1" u="sng" dirty="0">
                <a:sym typeface="Symbol" panose="05050102010706020507" pitchFamily="18" charset="2"/>
              </a:rPr>
              <a:t>单项式的次数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62100" y="1143060"/>
            <a:ext cx="8229600" cy="986245"/>
          </a:xfrm>
        </p:spPr>
        <p:txBody>
          <a:bodyPr/>
          <a:lstStyle/>
          <a:p>
            <a:r>
              <a:rPr lang="zh-CN" altLang="en-US" sz="2800" b="1" dirty="0"/>
              <a:t>一个单项式中，所有字母的</a:t>
            </a:r>
            <a:r>
              <a:rPr lang="zh-CN" altLang="en-US" sz="2800" b="1" dirty="0">
                <a:solidFill>
                  <a:srgbClr val="FE211C"/>
                </a:solidFill>
              </a:rPr>
              <a:t>指数的和</a:t>
            </a:r>
            <a:r>
              <a:rPr lang="zh-CN" altLang="en-US" sz="2800" b="1" dirty="0"/>
              <a:t>叫做这个单项式的</a:t>
            </a:r>
            <a:r>
              <a:rPr lang="zh-CN" altLang="en-US" sz="2800" b="1" dirty="0">
                <a:solidFill>
                  <a:srgbClr val="FE211C"/>
                </a:solidFill>
              </a:rPr>
              <a:t>次数</a:t>
            </a:r>
            <a:r>
              <a:rPr lang="zh-CN" altLang="en-US" sz="2800" b="1" dirty="0"/>
              <a:t>。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09773" y="2408236"/>
            <a:ext cx="6161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E211C"/>
                </a:solidFill>
                <a:latin typeface="Tahoma" panose="020B0604030504040204" pitchFamily="34" charset="0"/>
              </a:rPr>
              <a:t>说明：</a:t>
            </a:r>
            <a:r>
              <a:rPr lang="zh-CN" altLang="en-US" sz="2400" dirty="0">
                <a:latin typeface="Tahoma" panose="020B0604030504040204" pitchFamily="34" charset="0"/>
                <a:sym typeface="Wingdings" panose="05000000000000000000" pitchFamily="2" charset="2"/>
              </a:rPr>
              <a:t>（</a:t>
            </a:r>
            <a:r>
              <a:rPr lang="en-US" sz="2400" dirty="0">
                <a:latin typeface="Tahoma" panose="020B0604030504040204" pitchFamily="34" charset="0"/>
                <a:sym typeface="Wingdings" panose="05000000000000000000" pitchFamily="2" charset="2"/>
              </a:rPr>
              <a:t>1</a:t>
            </a:r>
            <a:r>
              <a:rPr lang="zh-CN" altLang="en-US" sz="2400" dirty="0">
                <a:latin typeface="Tahoma" panose="020B0604030504040204" pitchFamily="34" charset="0"/>
                <a:sym typeface="Wingdings" panose="05000000000000000000" pitchFamily="2" charset="2"/>
              </a:rPr>
              <a:t>）是所有的字母，不是部分字母；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Tahoma" panose="020B0604030504040204" pitchFamily="34" charset="0"/>
                <a:sym typeface="Wingdings" panose="05000000000000000000" pitchFamily="2" charset="2"/>
              </a:rPr>
              <a:t>          （</a:t>
            </a:r>
            <a:r>
              <a:rPr lang="en-US" sz="2400" dirty="0">
                <a:latin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zh-CN" altLang="en-US" sz="2400" dirty="0">
                <a:latin typeface="Tahoma" panose="020B0604030504040204" pitchFamily="34" charset="0"/>
                <a:sym typeface="Wingdings" panose="05000000000000000000" pitchFamily="2" charset="2"/>
              </a:rPr>
              <a:t>）是指数的和，不是指数的乘积。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1110" y="3551237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E211C"/>
                </a:solidFill>
                <a:latin typeface="Tahoma" panose="020B0604030504040204" pitchFamily="34" charset="0"/>
              </a:rPr>
              <a:t>例如：</a:t>
            </a:r>
            <a:r>
              <a:rPr lang="en-US" sz="2400" b="1" dirty="0" err="1">
                <a:solidFill>
                  <a:schemeClr val="tx2"/>
                </a:solidFill>
                <a:latin typeface="Tahoma" panose="020B0604030504040204" pitchFamily="34" charset="0"/>
              </a:rPr>
              <a:t>abc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的所有字母是</a:t>
            </a:r>
            <a:r>
              <a:rPr lang="en-US" sz="2400" b="1" dirty="0" err="1">
                <a:solidFill>
                  <a:schemeClr val="tx2"/>
                </a:solidFill>
                <a:latin typeface="Tahoma" panose="020B0604030504040204" pitchFamily="34" charset="0"/>
              </a:rPr>
              <a:t>a,b,c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，它们的指数都是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，指数和是    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1+1+1=3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，所以</a:t>
            </a:r>
            <a:r>
              <a:rPr lang="en-US" sz="2400" b="1" dirty="0" err="1">
                <a:solidFill>
                  <a:schemeClr val="tx2"/>
                </a:solidFill>
                <a:latin typeface="Tahoma" panose="020B0604030504040204" pitchFamily="34" charset="0"/>
              </a:rPr>
              <a:t>abc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的次数是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，它是</a:t>
            </a:r>
            <a:r>
              <a:rPr lang="zh-CN" altLang="en-US" sz="2400" b="1" dirty="0">
                <a:solidFill>
                  <a:srgbClr val="FE211C"/>
                </a:solidFill>
                <a:latin typeface="Tahoma" panose="020B0604030504040204" pitchFamily="34" charset="0"/>
              </a:rPr>
              <a:t>三次单项式</a:t>
            </a:r>
            <a:r>
              <a:rPr lang="zh-CN" altLang="en-US" sz="2400" b="1" dirty="0">
                <a:latin typeface="Tahoma" panose="020B0604030504040204" pitchFamily="34" charset="0"/>
              </a:rPr>
              <a:t>。</a:t>
            </a:r>
            <a:endParaRPr lang="zh-CN" altLang="en-US" sz="2400" b="1" dirty="0">
              <a:latin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62100" y="4571968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4x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/>
                <a:cs typeface="Tahoma" panose="020B0604030504040204" pitchFamily="34" charset="0"/>
              </a:rPr>
              <a:t>²</a:t>
            </a:r>
            <a:r>
              <a:rPr lang="en-US" sz="2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yz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的所有字母是</a:t>
            </a:r>
            <a:r>
              <a:rPr lang="en-US" sz="2400" b="1" dirty="0" err="1">
                <a:solidFill>
                  <a:schemeClr val="tx2"/>
                </a:solidFill>
                <a:latin typeface="Tahoma" panose="020B0604030504040204" pitchFamily="34" charset="0"/>
              </a:rPr>
              <a:t>x,y,z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，它们的指数和是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2+1+1=4</a:t>
            </a:r>
            <a:r>
              <a:rPr lang="zh-CN" altLang="en-US" sz="2400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，所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以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4x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/>
                <a:cs typeface="Tahoma" panose="020B0604030504040204" pitchFamily="34" charset="0"/>
              </a:rPr>
              <a:t>²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yz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的次数是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4</a:t>
            </a:r>
            <a:r>
              <a:rPr lang="zh-CN" altLang="en-US" sz="2400" b="1" dirty="0">
                <a:solidFill>
                  <a:schemeClr val="tx2"/>
                </a:solidFill>
                <a:latin typeface="Tahoma" panose="020B0604030504040204" pitchFamily="34" charset="0"/>
              </a:rPr>
              <a:t>，它是</a:t>
            </a:r>
            <a:r>
              <a:rPr lang="zh-CN" altLang="en-US" sz="2400" b="1" dirty="0">
                <a:solidFill>
                  <a:srgbClr val="FE211C"/>
                </a:solidFill>
                <a:latin typeface="Tahoma" panose="020B0604030504040204" pitchFamily="34" charset="0"/>
              </a:rPr>
              <a:t>四次单项式</a:t>
            </a:r>
            <a:r>
              <a:rPr lang="zh-CN" altLang="en-US" sz="2400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。</a:t>
            </a:r>
            <a:endParaRPr lang="zh-CN" altLang="en-US" sz="2400" b="1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  <p:bldP spid="10245" grpId="0" autoUpdateAnimBg="0"/>
      <p:bldP spid="102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52400" y="2384425"/>
          <a:ext cx="8839200" cy="3321050"/>
        </p:xfrm>
        <a:graphic>
          <a:graphicData uri="http://schemas.openxmlformats.org/drawingml/2006/table">
            <a:tbl>
              <a:tblPr/>
              <a:tblGrid>
                <a:gridCol w="126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4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单项式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系数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次数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337" name="Picture 49" descr="BK00030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81000"/>
            <a:ext cx="4191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38" name="WordArt 50" descr="白色大理石"/>
          <p:cNvSpPr>
            <a:spLocks noChangeArrowheads="1" noChangeShapeType="1"/>
          </p:cNvSpPr>
          <p:nvPr/>
        </p:nvSpPr>
        <p:spPr bwMode="auto">
          <a:xfrm>
            <a:off x="914400" y="533400"/>
            <a:ext cx="29718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1" dir="r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3600">
                <a:ln w="9525"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填一填</a:t>
            </a:r>
          </a:p>
        </p:txBody>
      </p:sp>
      <p:graphicFrame>
        <p:nvGraphicFramePr>
          <p:cNvPr id="12339" name="Object 51"/>
          <p:cNvGraphicFramePr>
            <a:graphicFrameLocks noChangeAspect="1"/>
          </p:cNvGraphicFramePr>
          <p:nvPr/>
        </p:nvGraphicFramePr>
        <p:xfrm>
          <a:off x="6705600" y="2362200"/>
          <a:ext cx="15890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r:id="rId5" imgW="572770" imgH="445770" progId="Equation.3">
                  <p:embed/>
                </p:oleObj>
              </mc:Choice>
              <mc:Fallback>
                <p:oleObj r:id="rId5" imgW="572770" imgH="44577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362200"/>
                        <a:ext cx="15890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0" name="Object 52"/>
          <p:cNvGraphicFramePr>
            <a:graphicFrameLocks noChangeAspect="1"/>
          </p:cNvGraphicFramePr>
          <p:nvPr/>
        </p:nvGraphicFramePr>
        <p:xfrm>
          <a:off x="8077200" y="2667000"/>
          <a:ext cx="12192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r:id="rId7" imgW="281305" imgH="217805" progId="Equation.3">
                  <p:embed/>
                </p:oleObj>
              </mc:Choice>
              <mc:Fallback>
                <p:oleObj r:id="rId7" imgW="281305" imgH="217805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667000"/>
                        <a:ext cx="12192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1" name="Object 53"/>
          <p:cNvGraphicFramePr>
            <a:graphicFrameLocks noChangeAspect="1"/>
          </p:cNvGraphicFramePr>
          <p:nvPr/>
        </p:nvGraphicFramePr>
        <p:xfrm>
          <a:off x="2671763" y="2846388"/>
          <a:ext cx="128746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r:id="rId9" imgW="332105" imgH="165735" progId="Equation.3">
                  <p:embed/>
                </p:oleObj>
              </mc:Choice>
              <mc:Fallback>
                <p:oleObj r:id="rId9" imgW="332105" imgH="165735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2846388"/>
                        <a:ext cx="1287462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2" name="Object 54"/>
          <p:cNvGraphicFramePr>
            <a:graphicFrameLocks noChangeAspect="1"/>
          </p:cNvGraphicFramePr>
          <p:nvPr/>
        </p:nvGraphicFramePr>
        <p:xfrm>
          <a:off x="5181600" y="2819400"/>
          <a:ext cx="16668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r:id="rId11" imgW="560705" imgH="203835" progId="Equation.3">
                  <p:embed/>
                </p:oleObj>
              </mc:Choice>
              <mc:Fallback>
                <p:oleObj r:id="rId11" imgW="560705" imgH="203835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19400"/>
                        <a:ext cx="16668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3" name="Object 55"/>
          <p:cNvGraphicFramePr>
            <a:graphicFrameLocks noChangeAspect="1"/>
          </p:cNvGraphicFramePr>
          <p:nvPr/>
        </p:nvGraphicFramePr>
        <p:xfrm>
          <a:off x="1447800" y="2819400"/>
          <a:ext cx="11430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r:id="rId13" imgW="331470" imgH="178435" progId="Equation.3">
                  <p:embed/>
                </p:oleObj>
              </mc:Choice>
              <mc:Fallback>
                <p:oleObj r:id="rId13" imgW="331470" imgH="178435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11430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4" name="Object 56"/>
          <p:cNvGraphicFramePr>
            <a:graphicFrameLocks noChangeAspect="1"/>
          </p:cNvGraphicFramePr>
          <p:nvPr/>
        </p:nvGraphicFramePr>
        <p:xfrm>
          <a:off x="3810000" y="2667000"/>
          <a:ext cx="1295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r:id="rId15" imgW="382905" imgH="217170" progId="Equation.3">
                  <p:embed/>
                </p:oleObj>
              </mc:Choice>
              <mc:Fallback>
                <p:oleObj r:id="rId15" imgW="382905" imgH="21717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12954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5" name="Object 57"/>
          <p:cNvGraphicFramePr>
            <a:graphicFrameLocks noChangeAspect="1"/>
          </p:cNvGraphicFramePr>
          <p:nvPr/>
        </p:nvGraphicFramePr>
        <p:xfrm>
          <a:off x="1752600" y="4114800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7" r:id="rId17" imgW="484505" imgH="369570" progId="Equation.3">
                  <p:embed/>
                </p:oleObj>
              </mc:Choice>
              <mc:Fallback>
                <p:oleObj r:id="rId17" imgW="484505" imgH="36957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6" name="Object 58"/>
          <p:cNvGraphicFramePr>
            <a:graphicFrameLocks noChangeAspect="1"/>
          </p:cNvGraphicFramePr>
          <p:nvPr/>
        </p:nvGraphicFramePr>
        <p:xfrm>
          <a:off x="1981200" y="5029200"/>
          <a:ext cx="165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" r:id="rId19" imgW="165735" imgH="369570" progId="Equation.3">
                  <p:embed/>
                </p:oleObj>
              </mc:Choice>
              <mc:Fallback>
                <p:oleObj r:id="rId19" imgW="165735" imgH="36957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29200"/>
                        <a:ext cx="165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7" name="Object 59"/>
          <p:cNvGraphicFramePr>
            <a:graphicFrameLocks noChangeAspect="1"/>
          </p:cNvGraphicFramePr>
          <p:nvPr/>
        </p:nvGraphicFramePr>
        <p:xfrm>
          <a:off x="2971800" y="4114800"/>
          <a:ext cx="431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9" r:id="rId21" imgW="433070" imgH="369570" progId="Equation.3">
                  <p:embed/>
                </p:oleObj>
              </mc:Choice>
              <mc:Fallback>
                <p:oleObj r:id="rId21" imgW="433070" imgH="36957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14800"/>
                        <a:ext cx="431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8" name="Object 60"/>
          <p:cNvGraphicFramePr>
            <a:graphicFrameLocks noChangeAspect="1"/>
          </p:cNvGraphicFramePr>
          <p:nvPr/>
        </p:nvGraphicFramePr>
        <p:xfrm>
          <a:off x="3200400" y="4953000"/>
          <a:ext cx="25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0" r:id="rId23" imgW="254635" imgH="369570" progId="Equation.3">
                  <p:embed/>
                </p:oleObj>
              </mc:Choice>
              <mc:Fallback>
                <p:oleObj r:id="rId23" imgW="254635" imgH="36957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953000"/>
                        <a:ext cx="25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" name="Object 61"/>
          <p:cNvGraphicFramePr>
            <a:graphicFrameLocks noChangeAspect="1"/>
          </p:cNvGraphicFramePr>
          <p:nvPr/>
        </p:nvGraphicFramePr>
        <p:xfrm>
          <a:off x="4191000" y="4114800"/>
          <a:ext cx="520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1" r:id="rId25" imgW="522605" imgH="369570" progId="Equation.3">
                  <p:embed/>
                </p:oleObj>
              </mc:Choice>
              <mc:Fallback>
                <p:oleObj r:id="rId25" imgW="522605" imgH="36957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4800"/>
                        <a:ext cx="520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0" name="Object 62"/>
          <p:cNvGraphicFramePr>
            <a:graphicFrameLocks noChangeAspect="1"/>
          </p:cNvGraphicFramePr>
          <p:nvPr/>
        </p:nvGraphicFramePr>
        <p:xfrm>
          <a:off x="4419600" y="5029200"/>
          <a:ext cx="22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2" r:id="rId27" imgW="229870" imgH="382270" progId="Equation.3">
                  <p:embed/>
                </p:oleObj>
              </mc:Choice>
              <mc:Fallback>
                <p:oleObj r:id="rId27" imgW="229870" imgH="38227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029200"/>
                        <a:ext cx="228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1" name="Object 63"/>
          <p:cNvGraphicFramePr>
            <a:graphicFrameLocks noChangeAspect="1"/>
          </p:cNvGraphicFramePr>
          <p:nvPr/>
        </p:nvGraphicFramePr>
        <p:xfrm>
          <a:off x="5181600" y="4114800"/>
          <a:ext cx="850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3" r:id="rId29" imgW="852170" imgH="381635" progId="Equation.3">
                  <p:embed/>
                </p:oleObj>
              </mc:Choice>
              <mc:Fallback>
                <p:oleObj r:id="rId29" imgW="852170" imgH="381635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114800"/>
                        <a:ext cx="850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2" name="Object 64"/>
          <p:cNvGraphicFramePr>
            <a:graphicFrameLocks noChangeAspect="1"/>
          </p:cNvGraphicFramePr>
          <p:nvPr/>
        </p:nvGraphicFramePr>
        <p:xfrm>
          <a:off x="5715000" y="4953000"/>
          <a:ext cx="22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r:id="rId31" imgW="229870" imgH="382270" progId="Equation.3">
                  <p:embed/>
                </p:oleObj>
              </mc:Choice>
              <mc:Fallback>
                <p:oleObj r:id="rId31" imgW="229870" imgH="38227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953000"/>
                        <a:ext cx="228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3" name="Object 65"/>
          <p:cNvGraphicFramePr>
            <a:graphicFrameLocks noChangeAspect="1"/>
          </p:cNvGraphicFramePr>
          <p:nvPr/>
        </p:nvGraphicFramePr>
        <p:xfrm>
          <a:off x="8382000" y="5029200"/>
          <a:ext cx="25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r:id="rId33" imgW="254635" imgH="369570" progId="Equation.3">
                  <p:embed/>
                </p:oleObj>
              </mc:Choice>
              <mc:Fallback>
                <p:oleObj r:id="rId33" imgW="254635" imgH="36957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029200"/>
                        <a:ext cx="25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4" name="Object 66"/>
          <p:cNvGraphicFramePr>
            <a:graphicFrameLocks noChangeAspect="1"/>
          </p:cNvGraphicFramePr>
          <p:nvPr/>
        </p:nvGraphicFramePr>
        <p:xfrm>
          <a:off x="8382000" y="4114800"/>
          <a:ext cx="317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6" r:id="rId34" imgW="318770" imgH="281305" progId="Equation.3">
                  <p:embed/>
                </p:oleObj>
              </mc:Choice>
              <mc:Fallback>
                <p:oleObj r:id="rId34" imgW="318770" imgH="281305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4114800"/>
                        <a:ext cx="317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5" name="Object 67"/>
          <p:cNvGraphicFramePr>
            <a:graphicFrameLocks noChangeAspect="1"/>
          </p:cNvGraphicFramePr>
          <p:nvPr/>
        </p:nvGraphicFramePr>
        <p:xfrm>
          <a:off x="7086600" y="3962400"/>
          <a:ext cx="546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7" r:id="rId36" imgW="546735" imgH="775970" progId="Equation.3">
                  <p:embed/>
                </p:oleObj>
              </mc:Choice>
              <mc:Fallback>
                <p:oleObj r:id="rId36" imgW="546735" imgH="77597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962400"/>
                        <a:ext cx="5461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6" name="Object 68"/>
          <p:cNvGraphicFramePr>
            <a:graphicFrameLocks noChangeAspect="1"/>
          </p:cNvGraphicFramePr>
          <p:nvPr/>
        </p:nvGraphicFramePr>
        <p:xfrm>
          <a:off x="7315200" y="510540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8" r:id="rId38" imgW="241935" imgH="382270" progId="Equation.3">
                  <p:embed/>
                </p:oleObj>
              </mc:Choice>
              <mc:Fallback>
                <p:oleObj r:id="rId38" imgW="241935" imgH="38227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105400"/>
                        <a:ext cx="241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/>
          </p:cNvSpPr>
          <p:nvPr/>
        </p:nvSpPr>
        <p:spPr bwMode="auto">
          <a:xfrm rot="5400000">
            <a:off x="7962900" y="190576"/>
            <a:ext cx="1371600" cy="9906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i="1" dirty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152486"/>
            <a:ext cx="6858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/>
              <a:t>例2.判断：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/>
              <a:t>(1)</a:t>
            </a:r>
            <a:r>
              <a:rPr lang="en-US" sz="3600" b="1" dirty="0"/>
              <a:t>－</a:t>
            </a:r>
            <a:r>
              <a:rPr lang="zh-CN" altLang="en-US" sz="3600" b="1" dirty="0"/>
              <a:t>5ab</a:t>
            </a:r>
            <a:r>
              <a:rPr lang="zh-CN" altLang="en-US" sz="3600" b="1" baseline="30000" dirty="0"/>
              <a:t>3</a:t>
            </a:r>
            <a:r>
              <a:rPr lang="zh-CN" altLang="en-US" sz="3600" b="1" dirty="0"/>
              <a:t>的系数是5；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/>
              <a:t>(2)</a:t>
            </a:r>
            <a:r>
              <a:rPr lang="en-US" sz="3600" b="1" dirty="0"/>
              <a:t>－</a:t>
            </a:r>
            <a:r>
              <a:rPr lang="zh-CN" altLang="en-US" sz="3600" b="1" dirty="0"/>
              <a:t>a</a:t>
            </a:r>
            <a:r>
              <a:rPr lang="zh-CN" altLang="en-US" sz="3600" b="1" baseline="30000" dirty="0"/>
              <a:t>2</a:t>
            </a:r>
            <a:r>
              <a:rPr lang="zh-CN" altLang="en-US" sz="3600" b="1" dirty="0"/>
              <a:t>b与a没有系数；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/>
              <a:t>(3)</a:t>
            </a:r>
            <a:r>
              <a:rPr lang="en-US" sz="3600" b="1" dirty="0"/>
              <a:t>－</a:t>
            </a:r>
            <a:r>
              <a:rPr lang="zh-CN" altLang="en-US" sz="3600" b="1" dirty="0"/>
              <a:t>xy</a:t>
            </a:r>
            <a:r>
              <a:rPr lang="zh-CN" altLang="en-US" sz="3600" b="1" baseline="30000" dirty="0"/>
              <a:t>3</a:t>
            </a:r>
            <a:r>
              <a:rPr lang="zh-CN" altLang="en-US" sz="3600" b="1" dirty="0"/>
              <a:t>z</a:t>
            </a:r>
            <a:r>
              <a:rPr lang="zh-CN" altLang="en-US" sz="3600" b="1" baseline="30000" dirty="0"/>
              <a:t>2</a:t>
            </a:r>
            <a:r>
              <a:rPr lang="zh-CN" altLang="en-US" sz="3600" b="1" dirty="0"/>
              <a:t>的次数是1+3+2=6；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/>
              <a:t>(4)</a:t>
            </a:r>
            <a:r>
              <a:rPr lang="en-US" sz="3600" b="1" dirty="0"/>
              <a:t>－</a:t>
            </a:r>
            <a:r>
              <a:rPr lang="zh-CN" altLang="en-US" sz="3600" b="1" dirty="0"/>
              <a:t>b</a:t>
            </a:r>
            <a:r>
              <a:rPr lang="zh-CN" altLang="en-US" sz="3600" b="1" baseline="30000" dirty="0"/>
              <a:t>2</a:t>
            </a:r>
            <a:r>
              <a:rPr lang="zh-CN" altLang="en-US" sz="3600" b="1" dirty="0"/>
              <a:t>的系数是</a:t>
            </a:r>
            <a:r>
              <a:rPr lang="en-US" sz="3600" b="1" dirty="0"/>
              <a:t>－</a:t>
            </a:r>
            <a:r>
              <a:rPr lang="zh-CN" altLang="en-US" sz="3600" b="1" dirty="0"/>
              <a:t>1；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/>
              <a:t>(5)abc的次数是3；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/>
              <a:t>(6)</a:t>
            </a:r>
            <a:r>
              <a:rPr lang="en-US" sz="3600" b="1" dirty="0"/>
              <a:t>－</a:t>
            </a:r>
            <a:r>
              <a:rPr lang="zh-CN" altLang="en-US" sz="3600" b="1" dirty="0"/>
              <a:t>3</a:t>
            </a:r>
            <a:r>
              <a:rPr lang="zh-CN" altLang="en-US" sz="3600" b="1" baseline="30000" dirty="0"/>
              <a:t>2</a:t>
            </a:r>
            <a:r>
              <a:rPr lang="zh-CN" altLang="en-US" sz="3600" b="1" dirty="0"/>
              <a:t>x</a:t>
            </a:r>
            <a:r>
              <a:rPr lang="zh-CN" altLang="en-US" sz="3600" b="1" baseline="30000" dirty="0"/>
              <a:t>3</a:t>
            </a:r>
            <a:r>
              <a:rPr lang="zh-CN" altLang="en-US" sz="3600" b="1" dirty="0"/>
              <a:t>y的次数是5。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990686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600" b="1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1004974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系数包括前面的性质符号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876800" y="1905086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系数是－</a:t>
            </a:r>
            <a:r>
              <a:rPr lang="en-US" sz="2800" b="1">
                <a:solidFill>
                  <a:srgbClr val="0000FF"/>
                </a:solidFill>
              </a:rPr>
              <a:t>1</a:t>
            </a:r>
            <a:r>
              <a:rPr lang="zh-CN" altLang="en-US" sz="2800" b="1">
                <a:solidFill>
                  <a:srgbClr val="0000FF"/>
                </a:solidFill>
              </a:rPr>
              <a:t>和</a:t>
            </a:r>
            <a:r>
              <a:rPr 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724400" y="5119774"/>
            <a:ext cx="434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次数只跟字母的指数有关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8" grpId="0" autoUpdateAnimBg="0"/>
      <p:bldP spid="13319" grpId="0" autoUpdateAnimBg="0"/>
      <p:bldP spid="133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743200"/>
            <a:ext cx="708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latin typeface="Times New Roman" panose="02020603050405020304" pitchFamily="18" charset="0"/>
              </a:rPr>
              <a:t>-3x+4y   ,    a</a:t>
            </a:r>
            <a:r>
              <a:rPr lang="en-US" sz="4000" b="1" baseline="30000">
                <a:latin typeface="Times New Roman" panose="02020603050405020304" pitchFamily="18" charset="0"/>
              </a:rPr>
              <a:t>2</a:t>
            </a:r>
            <a:r>
              <a:rPr lang="en-US" sz="4000" b="1">
                <a:latin typeface="Times New Roman" panose="02020603050405020304" pitchFamily="18" charset="0"/>
              </a:rPr>
              <a:t>+3a-2  ,   a</a:t>
            </a:r>
            <a:r>
              <a:rPr lang="en-US" sz="4000" b="1" baseline="30000">
                <a:latin typeface="Times New Roman" panose="02020603050405020304" pitchFamily="18" charset="0"/>
              </a:rPr>
              <a:t>2</a:t>
            </a:r>
            <a:r>
              <a:rPr lang="en-US" sz="4000" b="1">
                <a:latin typeface="Times New Roman" panose="02020603050405020304" pitchFamily="18" charset="0"/>
              </a:rPr>
              <a:t>-b</a:t>
            </a:r>
            <a:r>
              <a:rPr lang="en-US" sz="4000" b="1" baseline="30000">
                <a:latin typeface="Times New Roman" panose="02020603050405020304" pitchFamily="18" charset="0"/>
              </a:rPr>
              <a:t>2</a:t>
            </a:r>
            <a:r>
              <a:rPr lang="en-US" sz="4000" b="1">
                <a:latin typeface="Times New Roman" panose="02020603050405020304" pitchFamily="18" charset="0"/>
              </a:rPr>
              <a:t>+3   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" y="4343400"/>
            <a:ext cx="8305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>
                <a:latin typeface="Times New Roman" panose="02020603050405020304" pitchFamily="18" charset="0"/>
              </a:rPr>
              <a:t>        由几个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单项式相加</a:t>
            </a:r>
            <a:r>
              <a:rPr lang="zh-CN" altLang="en-US" sz="4000" b="1">
                <a:latin typeface="Times New Roman" panose="02020603050405020304" pitchFamily="18" charset="0"/>
              </a:rPr>
              <a:t>组成的代数式叫做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多项式</a:t>
            </a:r>
            <a:r>
              <a:rPr lang="zh-CN" altLang="en-US" sz="4000" b="1">
                <a:latin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57200" y="228600"/>
          <a:ext cx="4368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r:id="rId3" imgW="4368800" imgH="901700" progId="Equation.3">
                  <p:embed/>
                </p:oleObj>
              </mc:Choice>
              <mc:Fallback>
                <p:oleObj r:id="rId3" imgW="4368800" imgH="901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43688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8001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将以上的数字和字母 以相加相减及相乘的形式组合在一起，有哪些组合？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 autoUpdateAnimBg="0"/>
      <p:bldP spid="1433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蓝色电子产品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电子产品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电子产品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823</Words>
  <Application>Microsoft Office PowerPoint</Application>
  <PresentationFormat>全屏显示(4:3)</PresentationFormat>
  <Paragraphs>98</Paragraphs>
  <Slides>18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_x005f_x000B__x005f_x000C_</vt:lpstr>
      <vt:lpstr>Math1</vt:lpstr>
      <vt:lpstr>华文行楷</vt:lpstr>
      <vt:lpstr>宋体</vt:lpstr>
      <vt:lpstr>微软雅黑</vt:lpstr>
      <vt:lpstr>Arial</vt:lpstr>
      <vt:lpstr>Calibri</vt:lpstr>
      <vt:lpstr>Symbol</vt:lpstr>
      <vt:lpstr>Tahoma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单项式的次数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2022-01-07T03:06:25Z</dcterms:created>
  <dcterms:modified xsi:type="dcterms:W3CDTF">2023-01-17T02:24:13Z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41768CE31C19461FBAB12CE1B82BB8EC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