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0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6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3756E5-9268-4E8B-824B-B664FE2F4FD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8EA286-F5C9-4D05-AE4D-A3D3CB5EACC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r="35156" b="25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2613A"/>
              </a:gs>
              <a:gs pos="51000">
                <a:srgbClr val="B2613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3732" y="1548036"/>
            <a:ext cx="5928852" cy="2368267"/>
            <a:chOff x="446597" y="2499104"/>
            <a:chExt cx="5078329" cy="2368267"/>
          </a:xfrm>
        </p:grpSpPr>
        <p:sp>
          <p:nvSpPr>
            <p:cNvPr id="16" name="文本框 15"/>
            <p:cNvSpPr txBox="1"/>
            <p:nvPr/>
          </p:nvSpPr>
          <p:spPr>
            <a:xfrm>
              <a:off x="446597" y="2499104"/>
              <a:ext cx="50783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金色的鱼钩</a:t>
              </a:r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629539" y="4734160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1663382" y="2205990"/>
            <a:ext cx="886523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炊事班长快四十岁了，个子挺高，背有点儿驼，四方脸，高颧骨，脸上布满了皱纹。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70037" y="3780155"/>
            <a:ext cx="9051925" cy="1440644"/>
            <a:chOff x="555239" y="1377058"/>
            <a:chExt cx="8161071" cy="4253195"/>
          </a:xfrm>
        </p:grpSpPr>
        <p:sp>
          <p:nvSpPr>
            <p:cNvPr id="6" name="Text Box 5"/>
            <p:cNvSpPr txBox="1"/>
            <p:nvPr/>
          </p:nvSpPr>
          <p:spPr>
            <a:xfrm>
              <a:off x="555239" y="3649596"/>
              <a:ext cx="8161071" cy="19806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饱经风霜，这是为革命事业操劳的结果。</a:t>
              </a:r>
            </a:p>
          </p:txBody>
        </p:sp>
        <p:sp>
          <p:nvSpPr>
            <p:cNvPr id="7" name="下箭头 11"/>
            <p:cNvSpPr/>
            <p:nvPr/>
          </p:nvSpPr>
          <p:spPr>
            <a:xfrm>
              <a:off x="4310305" y="1377058"/>
              <a:ext cx="574796" cy="2174655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84000">
                  <a:srgbClr val="ED4D4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71628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 w="0">
                  <a:noFill/>
                </a:ln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Text Box 34"/>
          <p:cNvSpPr txBox="1"/>
          <p:nvPr/>
        </p:nvSpPr>
        <p:spPr>
          <a:xfrm>
            <a:off x="4356099" y="1541778"/>
            <a:ext cx="6751955" cy="1606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“他整夜整夜地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合不拢眼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”→“他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喜出望外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地跑回来，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取出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一根缝衣针，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烧红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弯成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个钓鱼钩。”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4356099" y="5105812"/>
            <a:ext cx="7991475" cy="5719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写出了老班长当时迫切想钓到鱼的心情。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6975158" y="3834448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尽职尽责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2324100"/>
            <a:ext cx="3423341" cy="453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4457700" y="1446530"/>
            <a:ext cx="6573203" cy="1606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摸了摸嘴，好像回味似的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说：“吃过了。我一起锅就吃，比你们还先吃呢。”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21278" y="3134206"/>
            <a:ext cx="2046046" cy="5411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大公无私</a:t>
            </a:r>
          </a:p>
        </p:txBody>
      </p:sp>
      <p:sp>
        <p:nvSpPr>
          <p:cNvPr id="6" name="Text Box 34"/>
          <p:cNvSpPr txBox="1"/>
          <p:nvPr/>
        </p:nvSpPr>
        <p:spPr>
          <a:xfrm>
            <a:off x="4196547" y="3854919"/>
            <a:ext cx="7095508" cy="1606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他坐在那里捧着搪瓷碗，嚼着几根草根和我们吃剩下的鱼骨头，嚼了一会儿，就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皱紧眉头硬咽下去。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16613" y="5640539"/>
            <a:ext cx="1855376" cy="5411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舍己为人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2324100"/>
            <a:ext cx="3423341" cy="453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4140200" y="2128520"/>
            <a:ext cx="7306310" cy="2413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老班长看到这情况，收敛了笑容，眉头拧成了疙瘩。→老班长看着我们吃完，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脸上的皱纹舒展开了，嘴边露出了一丝笑意。 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4140200" y="4988560"/>
            <a:ext cx="616711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老班长心中只有战士没有自己。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2324100"/>
            <a:ext cx="3423341" cy="453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897890" y="1640522"/>
            <a:ext cx="1039622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老班长虽然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瘦得只剩皮包骨头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，眼睛深深地陷了下去，但是还一直用饱满的情绪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鼓励着我们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241743" y="4572318"/>
            <a:ext cx="38404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革命乐观主义精神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78" y="3635028"/>
            <a:ext cx="2433139" cy="322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78" y="3635028"/>
            <a:ext cx="2433139" cy="3221231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707221" y="1739265"/>
            <a:ext cx="7991475" cy="13102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我端起搪瓷碗，觉得这个碗有千斤重，怎么也送不到嘴边。</a:t>
            </a:r>
          </a:p>
        </p:txBody>
      </p:sp>
      <p:sp>
        <p:nvSpPr>
          <p:cNvPr id="7" name="流程图: 过程 6"/>
          <p:cNvSpPr/>
          <p:nvPr/>
        </p:nvSpPr>
        <p:spPr>
          <a:xfrm>
            <a:off x="6906408" y="1799590"/>
            <a:ext cx="1247775" cy="554038"/>
          </a:xfrm>
          <a:prstGeom prst="flowChartProcess">
            <a:avLst/>
          </a:prstGeom>
          <a:noFill/>
          <a:ln>
            <a:solidFill>
              <a:srgbClr val="F9C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下箭头 12"/>
          <p:cNvSpPr/>
          <p:nvPr/>
        </p:nvSpPr>
        <p:spPr>
          <a:xfrm>
            <a:off x="7408058" y="2501265"/>
            <a:ext cx="242888" cy="373063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84000">
                <a:srgbClr val="ED4D4D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71628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 w="0">
                <a:noFill/>
              </a:ln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25471" y="287432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夸张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69271" y="3609340"/>
            <a:ext cx="546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为什么“我”会送不到嘴边？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86821" y="4580890"/>
            <a:ext cx="362631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内心沉重     不忍心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/>
      <p:bldP spid="10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78" y="3635028"/>
            <a:ext cx="2433139" cy="3221231"/>
          </a:xfrm>
          <a:prstGeom prst="rect">
            <a:avLst/>
          </a:prstGeom>
        </p:spPr>
      </p:pic>
      <p:sp>
        <p:nvSpPr>
          <p:cNvPr id="12" name="Text Box 3"/>
          <p:cNvSpPr txBox="1"/>
          <p:nvPr/>
        </p:nvSpPr>
        <p:spPr>
          <a:xfrm>
            <a:off x="653678" y="2480592"/>
            <a:ext cx="7550522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擦干了眼泪，我把老班长留下的鱼钩小心地包起来，放在贴身的衣兜里。我想：等革命胜利以后，一定要把它送到革命烈士纪念馆去，让我们的子孙都来瞻仰它。在这个长满了红锈的鱼钩上，闪烁着灿烂的金色的光芒！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227965" y="1432560"/>
            <a:ext cx="1057275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齐读最后一自然段，谈谈你对这段话的理解。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1"/>
          <p:cNvSpPr/>
          <p:nvPr/>
        </p:nvSpPr>
        <p:spPr>
          <a:xfrm>
            <a:off x="577999" y="1386502"/>
            <a:ext cx="10865971" cy="4556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段话揭示了文章的主题。“我”把鱼钩小心地包起来，不仅表达了“我”永远向老班长学习的决心，同时也是为了留下这个让子孙后代瞻仰革命前辈的遗物，学习他为了革命事业的成功、为了战友的生命而不惜牺牲自己的高贵品质。鱼钩虽然长满了红锈，但它记录着老班长可歌可泣的英雄事迹，闪烁着老班长金子般的思想光辉，昭示着老班长关心同志、舍己为人、忠于革命的精神永垂不朽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11"/>
          <p:cNvSpPr txBox="1"/>
          <p:nvPr/>
        </p:nvSpPr>
        <p:spPr>
          <a:xfrm>
            <a:off x="3886200" y="1965960"/>
            <a:ext cx="7362190" cy="13152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为什么说“在这个长满了红锈的鱼钩上，闪烁着灿烂的金色的光芒”？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41396" y="3423285"/>
            <a:ext cx="7200314" cy="19615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这句话表面是在写鱼钩，实际上是写老班长，他亲手做的鱼钩挽救了三个战士的生命，他那舍己为人的精神永放光芒！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2673788"/>
            <a:ext cx="3159207" cy="418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Rectangle 2"/>
          <p:cNvSpPr/>
          <p:nvPr/>
        </p:nvSpPr>
        <p:spPr>
          <a:xfrm>
            <a:off x="4597400" y="1987233"/>
            <a:ext cx="6571933" cy="3679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这篇课文叙述了长征途中一位炊事班长牢记部队指导员的嘱托，尽心尽力照顾三个生病的小战士过草地，而不惜牺牲自己的感人事迹，表现了红军战士忠于革命、舍己为人的崇高品质。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2673788"/>
            <a:ext cx="3159207" cy="418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r="35156" b="25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2613A"/>
              </a:gs>
              <a:gs pos="51000">
                <a:srgbClr val="B2613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50006" y="1152658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650006" y="2106248"/>
            <a:ext cx="3168015" cy="912495"/>
            <a:chOff x="360" y="260"/>
            <a:chExt cx="4989" cy="14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50006" y="3059838"/>
            <a:ext cx="3168015" cy="912495"/>
            <a:chOff x="360" y="260"/>
            <a:chExt cx="4989" cy="14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50006" y="4013428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50006" y="4967019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7999" y="1346200"/>
            <a:ext cx="7988935" cy="4223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1524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一、用“√”选择划线字的读音。　　</a:t>
            </a:r>
          </a:p>
          <a:p>
            <a:pPr marL="0" marR="0" lvl="0" indent="1524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颧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(quán qián )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抽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噎</a:t>
            </a: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yē yī 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  <a:p>
            <a:pPr marL="0" marR="0" lvl="0" indent="1524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青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稞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guǒ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     收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敛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(niǎn liǎn ) </a:t>
            </a:r>
          </a:p>
          <a:p>
            <a:pPr marL="0" marR="0" lvl="0" indent="1524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鬓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(bìn bìnɡ )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奄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(yān yǎn 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10" y="2673788"/>
            <a:ext cx="3159207" cy="41824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3100" y="1397000"/>
            <a:ext cx="9058275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二、把词语补充完整。　　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奄奄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)(     )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)(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外      目不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)(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)(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无涯    三长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)(    )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)(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醒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3307658"/>
            <a:ext cx="2680417" cy="35486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0637" y="1265555"/>
            <a:ext cx="10810726" cy="4556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三、读一读下面的句子，说说哪些是打比方的句子。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他摸了摸嘴，好像回味似的。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 )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我觉得好像有万根钢针扎着喉管。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)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我的心里好像塞了铅块似的。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)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我们的精神显得特别好，四处去找野菜，拾干柴，好像过节似的。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 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sp>
        <p:nvSpPr>
          <p:cNvPr id="4" name="AutoShape 2"/>
          <p:cNvSpPr/>
          <p:nvPr/>
        </p:nvSpPr>
        <p:spPr>
          <a:xfrm>
            <a:off x="4279096" y="1883410"/>
            <a:ext cx="381000" cy="3694113"/>
          </a:xfrm>
          <a:prstGeom prst="leftBrace">
            <a:avLst>
              <a:gd name="adj1" fmla="val 32409"/>
              <a:gd name="adj2" fmla="val 51181"/>
            </a:avLst>
          </a:prstGeom>
          <a:noFill/>
          <a:ln w="2857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AutoShape 4"/>
          <p:cNvSpPr/>
          <p:nvPr/>
        </p:nvSpPr>
        <p:spPr>
          <a:xfrm rot="10800000">
            <a:off x="8447871" y="1883410"/>
            <a:ext cx="393700" cy="3694113"/>
          </a:xfrm>
          <a:prstGeom prst="leftBrace">
            <a:avLst>
              <a:gd name="adj1" fmla="val 31928"/>
              <a:gd name="adj2" fmla="val 51194"/>
            </a:avLst>
          </a:prstGeom>
          <a:noFill/>
          <a:ln w="2857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715918" y="4369001"/>
            <a:ext cx="2036763" cy="6715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金色的鱼钩</a:t>
            </a:r>
          </a:p>
        </p:txBody>
      </p:sp>
      <p:sp>
        <p:nvSpPr>
          <p:cNvPr id="7" name="底框"/>
          <p:cNvSpPr/>
          <p:nvPr/>
        </p:nvSpPr>
        <p:spPr>
          <a:xfrm>
            <a:off x="9040009" y="2958148"/>
            <a:ext cx="1817688" cy="1228725"/>
          </a:xfrm>
          <a:prstGeom prst="roundRect">
            <a:avLst/>
          </a:prstGeom>
          <a:gradFill>
            <a:gsLst>
              <a:gs pos="0">
                <a:srgbClr val="CE3B37">
                  <a:alpha val="89804"/>
                </a:srgbClr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72000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rPr>
              <a:t>忠于革命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rPr>
              <a:t>舍己为人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28" y="2871552"/>
            <a:ext cx="1852612" cy="131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02959" y="2242185"/>
            <a:ext cx="3706813" cy="5865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进入草地，照顾病号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702959" y="1784985"/>
            <a:ext cx="2100263" cy="5865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接受任务：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02959" y="2700973"/>
            <a:ext cx="2224088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艰难前进：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02959" y="3159760"/>
            <a:ext cx="3771900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弯勾钓鱼，自己不吃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702959" y="3616960"/>
            <a:ext cx="2247900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壮烈牺牲：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702959" y="4075748"/>
            <a:ext cx="3765550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安定情绪，昏迷不醒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702959" y="4534535"/>
            <a:ext cx="2190750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永远怀念：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702959" y="4991735"/>
            <a:ext cx="3773488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保存鱼钩，后代瞻仰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r="35156" b="25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2613A"/>
              </a:gs>
              <a:gs pos="51000">
                <a:srgbClr val="B2613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90941" y="1548036"/>
            <a:ext cx="5571641" cy="2368267"/>
            <a:chOff x="752563" y="2499104"/>
            <a:chExt cx="4772362" cy="2368267"/>
          </a:xfrm>
        </p:grpSpPr>
        <p:sp>
          <p:nvSpPr>
            <p:cNvPr id="16" name="文本框 15"/>
            <p:cNvSpPr txBox="1"/>
            <p:nvPr/>
          </p:nvSpPr>
          <p:spPr>
            <a:xfrm>
              <a:off x="752563" y="2499104"/>
              <a:ext cx="4772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629539" y="4734160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rcRect l="-82" t="5559" r="82" b="2914"/>
          <a:stretch>
            <a:fillRect/>
          </a:stretch>
        </p:blipFill>
        <p:spPr>
          <a:xfrm>
            <a:off x="931869" y="3206473"/>
            <a:ext cx="3078572" cy="250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062" y="3225801"/>
            <a:ext cx="2519256" cy="240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735" y="3195009"/>
            <a:ext cx="2761034" cy="243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/>
          <p:cNvSpPr txBox="1"/>
          <p:nvPr/>
        </p:nvSpPr>
        <p:spPr>
          <a:xfrm>
            <a:off x="4864735" y="1443355"/>
            <a:ext cx="2404745" cy="6451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长征图片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矩形 8"/>
          <p:cNvSpPr/>
          <p:nvPr/>
        </p:nvSpPr>
        <p:spPr>
          <a:xfrm>
            <a:off x="2300288" y="3540028"/>
            <a:ext cx="7883525" cy="16550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颧骨     两鬓      威胁       收敛     喜出望外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弥漫      衰弱     瞻仰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奄奄一息</a:t>
            </a:r>
          </a:p>
        </p:txBody>
      </p:sp>
      <p:sp>
        <p:nvSpPr>
          <p:cNvPr id="9" name="矩形 8"/>
          <p:cNvSpPr/>
          <p:nvPr/>
        </p:nvSpPr>
        <p:spPr>
          <a:xfrm>
            <a:off x="2008187" y="3248245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quán</a:t>
            </a:r>
          </a:p>
        </p:txBody>
      </p:sp>
      <p:sp>
        <p:nvSpPr>
          <p:cNvPr id="11" name="矩形 10"/>
          <p:cNvSpPr/>
          <p:nvPr/>
        </p:nvSpPr>
        <p:spPr>
          <a:xfrm>
            <a:off x="4041775" y="3266314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bìn</a:t>
            </a:r>
          </a:p>
        </p:txBody>
      </p:sp>
      <p:sp>
        <p:nvSpPr>
          <p:cNvPr id="12" name="矩形 11"/>
          <p:cNvSpPr/>
          <p:nvPr/>
        </p:nvSpPr>
        <p:spPr>
          <a:xfrm>
            <a:off x="4839970" y="324824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前鼻音</a:t>
            </a:r>
          </a:p>
        </p:txBody>
      </p:sp>
      <p:sp>
        <p:nvSpPr>
          <p:cNvPr id="13" name="云形 12"/>
          <p:cNvSpPr/>
          <p:nvPr/>
        </p:nvSpPr>
        <p:spPr>
          <a:xfrm>
            <a:off x="4288155" y="1481455"/>
            <a:ext cx="3111500" cy="1009015"/>
          </a:xfrm>
          <a:prstGeom prst="cloud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1090295" y="1640205"/>
            <a:ext cx="9487535" cy="6173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通读课文，边读边想：课文写了一件什么事？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7935" y="2679065"/>
            <a:ext cx="9702165" cy="312341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       这篇课文记叙了长征途中一位炊事班长牢记部队指导员的嘱托，尽心尽力照顾三个生病的小战士过草地，而不惜牺牲自己的感人事迹。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67406"/>
          <a:stretch>
            <a:fillRect/>
          </a:stretch>
        </p:blipFill>
        <p:spPr>
          <a:xfrm>
            <a:off x="2001034" y="5346383"/>
            <a:ext cx="7743825" cy="73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4108" b="33298"/>
          <a:stretch>
            <a:fillRect/>
          </a:stretch>
        </p:blipFill>
        <p:spPr>
          <a:xfrm>
            <a:off x="2053421" y="4444683"/>
            <a:ext cx="7891463" cy="73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67406"/>
          <a:stretch>
            <a:fillRect/>
          </a:stretch>
        </p:blipFill>
        <p:spPr>
          <a:xfrm>
            <a:off x="2059771" y="3584258"/>
            <a:ext cx="7742238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b="67612"/>
          <a:stretch>
            <a:fillRect/>
          </a:stretch>
        </p:blipFill>
        <p:spPr>
          <a:xfrm>
            <a:off x="2059771" y="2734945"/>
            <a:ext cx="7813675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5"/>
          <p:cNvSpPr txBox="1"/>
          <p:nvPr/>
        </p:nvSpPr>
        <p:spPr>
          <a:xfrm>
            <a:off x="1969284" y="1734517"/>
            <a:ext cx="7958137" cy="51689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具体说一说：课文围绕老班长讲了几件事？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4772809" y="2800033"/>
            <a:ext cx="4411662" cy="58356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进入草地，照顾病号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2451884" y="2793683"/>
            <a:ext cx="2100262" cy="58356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接受任务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2451884" y="3658870"/>
            <a:ext cx="2224087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艰难前进</a:t>
            </a:r>
          </a:p>
        </p:txBody>
      </p:sp>
      <p:sp>
        <p:nvSpPr>
          <p:cNvPr id="14" name="Text Box 3"/>
          <p:cNvSpPr txBox="1"/>
          <p:nvPr/>
        </p:nvSpPr>
        <p:spPr>
          <a:xfrm>
            <a:off x="4734709" y="3642995"/>
            <a:ext cx="4487862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DC04"/>
                </a:solidFill>
                <a:effectLst/>
                <a:uLnTx/>
                <a:uFillTx/>
                <a:cs typeface="+mn-ea"/>
                <a:sym typeface="+mn-lt"/>
              </a:rPr>
              <a:t>弯勾钓鱼，自己不吃</a:t>
            </a:r>
          </a:p>
        </p:txBody>
      </p:sp>
      <p:sp>
        <p:nvSpPr>
          <p:cNvPr id="15" name="Text Box 3"/>
          <p:cNvSpPr txBox="1"/>
          <p:nvPr/>
        </p:nvSpPr>
        <p:spPr>
          <a:xfrm>
            <a:off x="2428071" y="4481195"/>
            <a:ext cx="2247900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壮烈牺牲</a:t>
            </a:r>
          </a:p>
        </p:txBody>
      </p:sp>
      <p:sp>
        <p:nvSpPr>
          <p:cNvPr id="16" name="Text Box 3"/>
          <p:cNvSpPr txBox="1"/>
          <p:nvPr/>
        </p:nvSpPr>
        <p:spPr>
          <a:xfrm>
            <a:off x="4702959" y="4495483"/>
            <a:ext cx="4481512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安定情绪，昏迷不醒</a:t>
            </a:r>
          </a:p>
        </p:txBody>
      </p:sp>
      <p:sp>
        <p:nvSpPr>
          <p:cNvPr id="17" name="Text Box 5"/>
          <p:cNvSpPr txBox="1"/>
          <p:nvPr/>
        </p:nvSpPr>
        <p:spPr>
          <a:xfrm>
            <a:off x="2428071" y="5409883"/>
            <a:ext cx="2190750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永远怀念</a:t>
            </a:r>
          </a:p>
        </p:txBody>
      </p:sp>
      <p:sp>
        <p:nvSpPr>
          <p:cNvPr id="18" name="Text Box 5"/>
          <p:cNvSpPr txBox="1"/>
          <p:nvPr/>
        </p:nvSpPr>
        <p:spPr>
          <a:xfrm>
            <a:off x="4702959" y="5409883"/>
            <a:ext cx="4489450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DC04"/>
                </a:solidFill>
                <a:effectLst/>
                <a:uLnTx/>
                <a:uFillTx/>
                <a:cs typeface="+mn-ea"/>
                <a:sym typeface="+mn-lt"/>
              </a:rPr>
              <a:t>保存鱼钩，后代瞻仰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11"/>
          <p:cNvSpPr txBox="1"/>
          <p:nvPr/>
        </p:nvSpPr>
        <p:spPr>
          <a:xfrm>
            <a:off x="825500" y="1863090"/>
            <a:ext cx="9969500" cy="7512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按照故事的发展试着用小标题概括每个部分内容。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592195" y="3753485"/>
            <a:ext cx="2503316" cy="914400"/>
            <a:chOff x="1559278" y="2484875"/>
            <a:chExt cx="2503353" cy="914400"/>
          </a:xfrm>
        </p:grpSpPr>
        <p:sp>
          <p:nvSpPr>
            <p:cNvPr id="6" name="矩形 5"/>
            <p:cNvSpPr/>
            <p:nvPr/>
          </p:nvSpPr>
          <p:spPr>
            <a:xfrm>
              <a:off x="2254124" y="2658625"/>
              <a:ext cx="1808507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接受任务</a:t>
              </a:r>
            </a:p>
          </p:txBody>
        </p:sp>
        <p:pic>
          <p:nvPicPr>
            <p:cNvPr id="7" name="图形 10" descr="困惑的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9278" y="2484875"/>
              <a:ext cx="914413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6592570" y="3731260"/>
            <a:ext cx="2459602" cy="914400"/>
            <a:chOff x="4606537" y="2471318"/>
            <a:chExt cx="2458490" cy="914400"/>
          </a:xfrm>
        </p:grpSpPr>
        <p:sp>
          <p:nvSpPr>
            <p:cNvPr id="9" name="矩形 15"/>
            <p:cNvSpPr/>
            <p:nvPr/>
          </p:nvSpPr>
          <p:spPr>
            <a:xfrm>
              <a:off x="5257364" y="2658625"/>
              <a:ext cx="1807663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护送病号</a:t>
              </a:r>
            </a:p>
          </p:txBody>
        </p:sp>
        <p:pic>
          <p:nvPicPr>
            <p:cNvPr id="10" name="图形 22" descr="困惑的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6537" y="2471318"/>
              <a:ext cx="913987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6665595" y="4858385"/>
            <a:ext cx="2472382" cy="914400"/>
            <a:chOff x="4607456" y="3505196"/>
            <a:chExt cx="2473523" cy="914400"/>
          </a:xfrm>
        </p:grpSpPr>
        <p:sp>
          <p:nvSpPr>
            <p:cNvPr id="12" name="矩形 21"/>
            <p:cNvSpPr/>
            <p:nvPr/>
          </p:nvSpPr>
          <p:spPr>
            <a:xfrm>
              <a:off x="5271664" y="3670009"/>
              <a:ext cx="180931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永远怀念</a:t>
              </a:r>
            </a:p>
          </p:txBody>
        </p:sp>
        <p:pic>
          <p:nvPicPr>
            <p:cNvPr id="13" name="图形 23" descr="困惑的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7456" y="3505196"/>
              <a:ext cx="914822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" name="组合 13"/>
          <p:cNvGrpSpPr/>
          <p:nvPr/>
        </p:nvGrpSpPr>
        <p:grpSpPr>
          <a:xfrm>
            <a:off x="3573145" y="4829810"/>
            <a:ext cx="2499092" cy="914400"/>
            <a:chOff x="1577575" y="3573025"/>
            <a:chExt cx="2499948" cy="914400"/>
          </a:xfrm>
        </p:grpSpPr>
        <p:sp>
          <p:nvSpPr>
            <p:cNvPr id="15" name="矩形 18"/>
            <p:cNvSpPr/>
            <p:nvPr/>
          </p:nvSpPr>
          <p:spPr>
            <a:xfrm>
              <a:off x="2268424" y="3670009"/>
              <a:ext cx="1809099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壮烈牺牲</a:t>
              </a:r>
            </a:p>
          </p:txBody>
        </p:sp>
        <p:pic>
          <p:nvPicPr>
            <p:cNvPr id="16" name="图形 24" descr="困惑的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7575" y="3573025"/>
              <a:ext cx="914714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2"/>
          <p:cNvSpPr txBox="1"/>
          <p:nvPr/>
        </p:nvSpPr>
        <p:spPr>
          <a:xfrm>
            <a:off x="5245100" y="2149158"/>
            <a:ext cx="6039168" cy="29672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课文多次描写了老班长的外貌、神态、动作，每次有何不同？突显了老班长怎样的性格特征？画出来，读一读，仔细体会。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4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62125" y="1745933"/>
            <a:ext cx="3863975" cy="2181225"/>
            <a:chOff x="702027" y="1129835"/>
            <a:chExt cx="3864387" cy="218071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rcRect t="15759" b="27811"/>
            <a:stretch>
              <a:fillRect/>
            </a:stretch>
          </p:blipFill>
          <p:spPr>
            <a:xfrm>
              <a:off x="702027" y="1129835"/>
              <a:ext cx="3864387" cy="21807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Rectangle 4"/>
            <p:cNvSpPr/>
            <p:nvPr/>
          </p:nvSpPr>
          <p:spPr>
            <a:xfrm>
              <a:off x="1553007" y="2414087"/>
              <a:ext cx="2082843" cy="646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外貌描写</a:t>
              </a:r>
            </a:p>
          </p:txBody>
        </p:sp>
      </p:grpSp>
      <p:grpSp>
        <p:nvGrpSpPr>
          <p:cNvPr id="7" name="组合 8"/>
          <p:cNvGrpSpPr/>
          <p:nvPr/>
        </p:nvGrpSpPr>
        <p:grpSpPr>
          <a:xfrm>
            <a:off x="5970588" y="3242945"/>
            <a:ext cx="4246562" cy="2170113"/>
            <a:chOff x="4439794" y="1627703"/>
            <a:chExt cx="4247006" cy="21703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 t="16431" b="27406"/>
            <a:stretch>
              <a:fillRect/>
            </a:stretch>
          </p:blipFill>
          <p:spPr>
            <a:xfrm>
              <a:off x="4439794" y="1627703"/>
              <a:ext cx="4247006" cy="21703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4"/>
            <p:cNvSpPr/>
            <p:nvPr/>
          </p:nvSpPr>
          <p:spPr>
            <a:xfrm>
              <a:off x="4849526" y="2899863"/>
              <a:ext cx="3506455" cy="646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神态、动作描写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qshkn0x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宽屏</PresentationFormat>
  <Paragraphs>134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2021-05-12T01:51:14Z</dcterms:created>
  <dcterms:modified xsi:type="dcterms:W3CDTF">2023-01-10T07:17:51Z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8F0EC10ADE744AE5A20645F82CCA89C7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