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5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DC55-E3E2-499E-B82A-48083B704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FF5AF-210D-4B2B-A8BD-D53A6AEED4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3" Type="http://schemas.openxmlformats.org/officeDocument/2006/relationships/tags" Target="../tags/tag9.xml"/><Relationship Id="rId7" Type="http://schemas.microsoft.com/office/2007/relationships/media" Target="../media/media1.mp3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.png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0" y="1600200"/>
            <a:ext cx="9144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>
                <a:cs typeface="Times New Roman" panose="02020603050405020304" pitchFamily="18" charset="0"/>
              </a:rPr>
              <a:t>Unit 7 </a:t>
            </a:r>
            <a:r>
              <a:rPr lang="en-US" altLang="zh-CN" sz="3600" dirty="0"/>
              <a:t>Days and Months</a:t>
            </a:r>
            <a:endParaRPr lang="en-US" altLang="zh-CN" sz="3600" dirty="0"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5400" dirty="0">
                <a:cs typeface="Times New Roman" panose="02020603050405020304" pitchFamily="18" charset="0"/>
              </a:rPr>
              <a:t>Lesson 41 Holidays</a:t>
            </a:r>
            <a:endParaRPr lang="zh-CN" altLang="en-US" sz="5400" dirty="0"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626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words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5" name="菱形 14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00600" y="1370042"/>
            <a:ext cx="3810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73025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介绍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呈现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</a:t>
            </a:r>
            <a:r>
              <a:rPr kumimoji="0" lang="zh-CN" altLang="en-US" sz="1800" b="0" dirty="0"/>
              <a:t>国际的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adj.</a:t>
            </a:r>
            <a:r>
              <a:rPr kumimoji="0" lang="zh-CN" altLang="en-US" sz="1800" b="0" dirty="0"/>
              <a:t>国家的</a:t>
            </a:r>
            <a:r>
              <a:rPr kumimoji="0" lang="en-US" altLang="zh-CN" sz="1800" b="0" dirty="0"/>
              <a:t>;</a:t>
            </a:r>
            <a:r>
              <a:rPr kumimoji="0" lang="zh-CN" altLang="en-US" sz="1800" b="0" dirty="0"/>
              <a:t>民族的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节日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adv.</a:t>
            </a:r>
            <a:r>
              <a:rPr kumimoji="0" lang="zh-CN" altLang="en-US" sz="1800" b="0" dirty="0"/>
              <a:t>通常地；惯常地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prep.</a:t>
            </a:r>
            <a:r>
              <a:rPr kumimoji="0" lang="zh-CN" altLang="en-US" sz="1800" b="0" dirty="0"/>
              <a:t>在</a:t>
            </a:r>
            <a:r>
              <a:rPr kumimoji="0" lang="en-US" altLang="zh-CN" sz="1800" b="0" dirty="0"/>
              <a:t>……</a:t>
            </a:r>
            <a:r>
              <a:rPr kumimoji="0" lang="zh-CN" altLang="en-US" sz="1800" b="0" dirty="0"/>
              <a:t>期间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n.</a:t>
            </a:r>
            <a:r>
              <a:rPr kumimoji="0" lang="zh-CN" altLang="en-US" sz="1800" b="0" dirty="0"/>
              <a:t>山；山脉</a:t>
            </a:r>
            <a:endParaRPr kumimoji="0" lang="en-US" altLang="zh-CN" sz="1800" b="0" dirty="0"/>
          </a:p>
          <a:p>
            <a:pPr eaLnBrk="1" hangingPunct="1">
              <a:lnSpc>
                <a:spcPct val="200000"/>
              </a:lnSpc>
            </a:pPr>
            <a:r>
              <a:rPr kumimoji="0" lang="en-US" altLang="zh-CN" sz="1800" b="0" dirty="0"/>
              <a:t>v.</a:t>
            </a:r>
            <a:r>
              <a:rPr kumimoji="0" lang="zh-CN" altLang="en-US" sz="1800" b="0" dirty="0"/>
              <a:t>爬；攀</a:t>
            </a:r>
            <a:r>
              <a:rPr kumimoji="0" lang="zh-CN" altLang="en-US" sz="1800" b="0" dirty="0" smtClean="0"/>
              <a:t>登</a:t>
            </a:r>
            <a:endParaRPr kumimoji="0" lang="en-US" altLang="zh-CN" sz="1800" b="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600201" y="143721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present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600200" y="2046816"/>
            <a:ext cx="144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International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600200" y="31644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Festival 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1600200" y="2554816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National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00200" y="36322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usually 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00200" y="41402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during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600200" y="474980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mountain 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600200" y="5273357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1800" b="0" dirty="0">
                <a:solidFill>
                  <a:srgbClr val="FF0000"/>
                </a:solidFill>
              </a:rPr>
              <a:t>climb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Listen and read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菱形 11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990600"/>
            <a:ext cx="3505200" cy="5694635"/>
          </a:xfrm>
          <a:prstGeom prst="rect">
            <a:avLst/>
          </a:prstGeom>
        </p:spPr>
      </p:pic>
      <p:pic>
        <p:nvPicPr>
          <p:cNvPr id="3" name="七年级上册Unit 7-Lesson 41课文音频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00400" y="1778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32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New Phrases</a:t>
            </a:r>
            <a:endParaRPr lang="zh-CN" altLang="en-US" sz="32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52550" y="1916026"/>
            <a:ext cx="6019800" cy="32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sz="2000" b="0" dirty="0"/>
              <a:t>阅读课文找出下列短语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1.</a:t>
            </a:r>
            <a:r>
              <a:rPr kumimoji="0" lang="zh-CN" altLang="en-US" sz="2000" b="0" dirty="0">
                <a:latin typeface="宋体" panose="02010600030101010101" pitchFamily="2" charset="-122"/>
              </a:rPr>
              <a:t>冷而且刮风</a:t>
            </a:r>
            <a:r>
              <a:rPr kumimoji="0" lang="en-US" altLang="zh-CN" sz="2000" b="0" dirty="0"/>
              <a:t>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2.</a:t>
            </a:r>
            <a:r>
              <a:rPr kumimoji="0" lang="zh-CN" altLang="en-US" sz="2000" b="0" dirty="0"/>
              <a:t>假期很愉快</a:t>
            </a:r>
            <a:r>
              <a:rPr kumimoji="0" lang="en-US" altLang="zh-CN" sz="2000" b="0" dirty="0"/>
              <a:t>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3.</a:t>
            </a:r>
            <a:r>
              <a:rPr kumimoji="0" lang="zh-CN" altLang="en-US" sz="2000" b="0" dirty="0"/>
              <a:t>新年</a:t>
            </a:r>
            <a:r>
              <a:rPr kumimoji="0" lang="en-US" altLang="zh-CN" sz="2000" b="0" dirty="0"/>
              <a:t>_________________________   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4.</a:t>
            </a:r>
            <a:r>
              <a:rPr kumimoji="0" lang="zh-CN" altLang="en-US" sz="2000" b="0" dirty="0"/>
              <a:t>你喜欢</a:t>
            </a:r>
            <a:r>
              <a:rPr kumimoji="0" lang="en-US" altLang="zh-CN" sz="2000" b="0" dirty="0"/>
              <a:t>......______________________________ 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5.</a:t>
            </a:r>
            <a:r>
              <a:rPr kumimoji="0" lang="zh-CN" altLang="en-US" sz="2000" b="0" dirty="0"/>
              <a:t>国际劳动节</a:t>
            </a:r>
            <a:r>
              <a:rPr kumimoji="0" lang="en-US" altLang="zh-CN" sz="2000" b="0" dirty="0"/>
              <a:t>______________________________</a:t>
            </a:r>
          </a:p>
          <a:p>
            <a:pPr eaLnBrk="1" hangingPunct="1">
              <a:lnSpc>
                <a:spcPct val="150000"/>
              </a:lnSpc>
            </a:pPr>
            <a:r>
              <a:rPr kumimoji="0" lang="en-US" altLang="zh-CN" sz="2000" b="0" dirty="0"/>
              <a:t>6.</a:t>
            </a:r>
            <a:r>
              <a:rPr kumimoji="0" lang="zh-CN" altLang="en-US" sz="2000" b="0" dirty="0"/>
              <a:t>国庆节</a:t>
            </a:r>
            <a:r>
              <a:rPr kumimoji="0" lang="en-US" altLang="zh-CN" sz="2000" b="0" dirty="0"/>
              <a:t>________________________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48000" y="2209800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 dirty="0">
                <a:solidFill>
                  <a:srgbClr val="FF0000"/>
                </a:solidFill>
              </a:rPr>
              <a:t> Cold and cloudy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71800" y="4241800"/>
            <a:ext cx="4191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International Worker’s Day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 rot="10800000" flipV="1">
            <a:off x="2895600" y="3684143"/>
            <a:ext cx="4495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What do you like to........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362200" y="3124200"/>
            <a:ext cx="4343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New Year’s Day 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048000" y="2616200"/>
            <a:ext cx="3505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Holidays are fun 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4749800"/>
            <a:ext cx="373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en-US" altLang="zh-CN" sz="1800" b="0">
                <a:solidFill>
                  <a:srgbClr val="FF0000"/>
                </a:solidFill>
              </a:rPr>
              <a:t>National Day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95400" y="1704397"/>
            <a:ext cx="28226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New Year's Day </a:t>
            </a:r>
            <a:r>
              <a:rPr lang="zh-CN" altLang="zh-CN" b="1" kern="100" dirty="0">
                <a:latin typeface="Times New Roman" panose="02020603050405020304" pitchFamily="18" charset="0"/>
              </a:rPr>
              <a:t>元旦</a:t>
            </a:r>
          </a:p>
        </p:txBody>
      </p:sp>
      <p:sp>
        <p:nvSpPr>
          <p:cNvPr id="4" name="矩形 3"/>
          <p:cNvSpPr/>
          <p:nvPr/>
        </p:nvSpPr>
        <p:spPr>
          <a:xfrm>
            <a:off x="1524000" y="2369600"/>
            <a:ext cx="594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New Year's Day</a:t>
            </a:r>
            <a:r>
              <a:rPr lang="zh-CN" altLang="zh-CN" kern="100" dirty="0">
                <a:latin typeface="Times New Roman" panose="02020603050405020304" pitchFamily="18" charset="0"/>
              </a:rPr>
              <a:t>意为“新年，元旦”，指的是阳历新年，即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月</a:t>
            </a:r>
            <a:r>
              <a:rPr lang="en-US" altLang="zh-CN" kern="100" dirty="0">
                <a:latin typeface="Times New Roman" panose="02020603050405020304" pitchFamily="18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</a:rPr>
              <a:t>日那天。</a:t>
            </a:r>
          </a:p>
        </p:txBody>
      </p:sp>
      <p:sp>
        <p:nvSpPr>
          <p:cNvPr id="5" name="矩形 4"/>
          <p:cNvSpPr/>
          <p:nvPr/>
        </p:nvSpPr>
        <p:spPr>
          <a:xfrm>
            <a:off x="1371600" y="3487199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【拓展】</a:t>
            </a:r>
            <a:r>
              <a:rPr lang="zh-CN" altLang="zh-CN" kern="100" dirty="0">
                <a:latin typeface="Times New Roman" panose="02020603050405020304" pitchFamily="18" charset="0"/>
              </a:rPr>
              <a:t>表示节日的专有名词的每个单词的首字母都要大写，其前一般不带定冠词</a:t>
            </a:r>
            <a:r>
              <a:rPr lang="en-US" altLang="zh-CN" kern="100" dirty="0">
                <a:latin typeface="Times New Roman" panose="02020603050405020304" pitchFamily="18" charset="0"/>
              </a:rPr>
              <a:t>the</a:t>
            </a:r>
            <a:r>
              <a:rPr lang="zh-CN" altLang="zh-CN" kern="100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1498601"/>
            <a:ext cx="6705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New Yea's Eve </a:t>
            </a:r>
            <a:r>
              <a:rPr lang="zh-CN" altLang="zh-CN" kern="100" dirty="0">
                <a:latin typeface="Times New Roman" panose="02020603050405020304" pitchFamily="18" charset="0"/>
              </a:rPr>
              <a:t>除夕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   Women's Day </a:t>
            </a:r>
            <a:r>
              <a:rPr lang="zh-CN" altLang="zh-CN" kern="100" dirty="0">
                <a:latin typeface="Times New Roman" panose="02020603050405020304" pitchFamily="18" charset="0"/>
              </a:rPr>
              <a:t>妇女节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International </a:t>
            </a:r>
            <a:r>
              <a:rPr lang="en-US" altLang="zh-CN" kern="100" dirty="0" err="1">
                <a:latin typeface="Times New Roman" panose="02020603050405020304" pitchFamily="18" charset="0"/>
              </a:rPr>
              <a:t>Workers'Day</a:t>
            </a:r>
            <a:r>
              <a:rPr lang="en-US" altLang="zh-CN" kern="100" dirty="0">
                <a:latin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</a:rPr>
              <a:t>国际劳动节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Children's Day </a:t>
            </a:r>
            <a:r>
              <a:rPr lang="zh-CN" altLang="zh-CN" kern="100" dirty="0">
                <a:latin typeface="Times New Roman" panose="02020603050405020304" pitchFamily="18" charset="0"/>
              </a:rPr>
              <a:t>儿童节</a:t>
            </a:r>
            <a:r>
              <a:rPr lang="en-US" altLang="zh-CN" kern="100" dirty="0">
                <a:latin typeface="Times New Roman" panose="02020603050405020304" pitchFamily="18" charset="0"/>
              </a:rPr>
              <a:t>        Mother's Day </a:t>
            </a:r>
            <a:r>
              <a:rPr lang="zh-CN" altLang="zh-CN" kern="100" dirty="0">
                <a:latin typeface="Times New Roman" panose="02020603050405020304" pitchFamily="18" charset="0"/>
              </a:rPr>
              <a:t>母亲节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Father's Day </a:t>
            </a:r>
            <a:r>
              <a:rPr lang="zh-CN" altLang="zh-CN" kern="100" dirty="0">
                <a:latin typeface="Times New Roman" panose="02020603050405020304" pitchFamily="18" charset="0"/>
              </a:rPr>
              <a:t>父亲节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   National Day </a:t>
            </a:r>
            <a:r>
              <a:rPr lang="zh-CN" altLang="zh-CN" kern="100" dirty="0">
                <a:latin typeface="Times New Roman" panose="02020603050405020304" pitchFamily="18" charset="0"/>
              </a:rPr>
              <a:t>国庆节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Christmas Day </a:t>
            </a:r>
            <a:r>
              <a:rPr lang="zh-CN" altLang="zh-CN" kern="100" dirty="0">
                <a:latin typeface="Times New Roman" panose="02020603050405020304" pitchFamily="18" charset="0"/>
              </a:rPr>
              <a:t>圣诞节</a:t>
            </a:r>
            <a:r>
              <a:rPr lang="en-US" altLang="zh-CN" kern="100" dirty="0">
                <a:latin typeface="Times New Roman" panose="02020603050405020304" pitchFamily="18" charset="0"/>
              </a:rPr>
              <a:t>       Teachers' Day </a:t>
            </a:r>
            <a:r>
              <a:rPr lang="zh-CN" altLang="zh-CN" kern="100" dirty="0">
                <a:latin typeface="Times New Roman" panose="02020603050405020304" pitchFamily="18" charset="0"/>
              </a:rPr>
              <a:t>教师节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Youth Day </a:t>
            </a:r>
            <a:r>
              <a:rPr lang="zh-CN" altLang="zh-CN" kern="100" dirty="0">
                <a:latin typeface="Times New Roman" panose="02020603050405020304" pitchFamily="18" charset="0"/>
              </a:rPr>
              <a:t>青年节</a:t>
            </a:r>
            <a:r>
              <a:rPr lang="en-US" altLang="zh-CN" kern="100" dirty="0">
                <a:latin typeface="Times New Roman" panose="02020603050405020304" pitchFamily="18" charset="0"/>
              </a:rPr>
              <a:t>              the Dragon Boat Festival </a:t>
            </a:r>
            <a:r>
              <a:rPr lang="zh-CN" altLang="zh-CN" kern="100" dirty="0">
                <a:latin typeface="Times New Roman" panose="02020603050405020304" pitchFamily="18" charset="0"/>
              </a:rPr>
              <a:t>端午节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the Double Ninth Festival </a:t>
            </a:r>
            <a:r>
              <a:rPr lang="zh-CN" altLang="zh-CN" kern="100" dirty="0">
                <a:latin typeface="Times New Roman" panose="02020603050405020304" pitchFamily="18" charset="0"/>
              </a:rPr>
              <a:t>重阳节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the Tomb-Sweeping Day </a:t>
            </a:r>
            <a:r>
              <a:rPr lang="zh-CN" altLang="zh-CN" kern="100" dirty="0">
                <a:latin typeface="Times New Roman" panose="02020603050405020304" pitchFamily="18" charset="0"/>
              </a:rPr>
              <a:t>清明节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0" y="279400"/>
            <a:ext cx="3196520" cy="63619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altLang="zh-CN" sz="2800" b="1" dirty="0">
                <a:gradFill flip="none" rotWithShape="1">
                  <a:gsLst>
                    <a:gs pos="0">
                      <a:srgbClr val="E32D91">
                        <a:lumMod val="50000"/>
                      </a:srgbClr>
                    </a:gs>
                    <a:gs pos="50000">
                      <a:srgbClr val="E32D91"/>
                    </a:gs>
                    <a:gs pos="50000">
                      <a:srgbClr val="E32D91">
                        <a:lumMod val="50000"/>
                      </a:srgbClr>
                    </a:gs>
                    <a:gs pos="100000">
                      <a:srgbClr val="E32D91"/>
                    </a:gs>
                  </a:gsLst>
                  <a:lin ang="5400000" scaled="1"/>
                  <a:tileRect/>
                </a:gradFill>
                <a:latin typeface="Segoe Print" panose="02000600000000000000" pitchFamily="2" charset="0"/>
                <a:ea typeface="华文隶书" panose="02010800040101010101" pitchFamily="2" charset="-122"/>
              </a:rPr>
              <a:t>Language points</a:t>
            </a:r>
            <a:endParaRPr lang="zh-CN" altLang="en-US" sz="2800" b="1" dirty="0">
              <a:gradFill flip="none" rotWithShape="1">
                <a:gsLst>
                  <a:gs pos="0">
                    <a:srgbClr val="E32D91">
                      <a:lumMod val="50000"/>
                    </a:srgbClr>
                  </a:gs>
                  <a:gs pos="50000">
                    <a:srgbClr val="E32D91"/>
                  </a:gs>
                  <a:gs pos="50000">
                    <a:srgbClr val="E32D91">
                      <a:lumMod val="50000"/>
                    </a:srgbClr>
                  </a:gs>
                  <a:gs pos="100000">
                    <a:srgbClr val="E32D91"/>
                  </a:gs>
                </a:gsLst>
                <a:lin ang="5400000" scaled="1"/>
                <a:tileRect/>
              </a:gradFill>
              <a:latin typeface="Segoe Print" panose="02000600000000000000" pitchFamily="2" charset="0"/>
              <a:ea typeface="华文隶书" panose="0201080004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6200" y="1088344"/>
            <a:ext cx="3048000" cy="30865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rgbClr val="C0C0C0"/>
              </a:solidFill>
              <a:latin typeface="Gungsuh" panose="02030600000101010101" pitchFamily="18" charset="-127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>
            <p:custDataLst>
              <p:tags r:id="rId3"/>
            </p:custDataLst>
          </p:nvPr>
        </p:nvCxnSpPr>
        <p:spPr>
          <a:xfrm>
            <a:off x="152400" y="1295400"/>
            <a:ext cx="3048000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000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>
            <p:custDataLst>
              <p:tags r:id="rId4"/>
            </p:custDataLst>
          </p:nvPr>
        </p:nvCxnSpPr>
        <p:spPr>
          <a:xfrm>
            <a:off x="76199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10800000" scaled="1"/>
              <a:tileRect/>
            </a:gra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>
            <p:custDataLst>
              <p:tags r:id="rId5"/>
            </p:custDataLst>
          </p:nvPr>
        </p:nvCxnSpPr>
        <p:spPr>
          <a:xfrm>
            <a:off x="1898756" y="1097869"/>
            <a:ext cx="1368467" cy="0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rgbClr val="E32D91"/>
                </a:gs>
                <a:gs pos="100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3" name="菱形 12"/>
          <p:cNvSpPr/>
          <p:nvPr>
            <p:custDataLst>
              <p:tags r:id="rId6"/>
            </p:custDataLst>
          </p:nvPr>
        </p:nvSpPr>
        <p:spPr>
          <a:xfrm>
            <a:off x="1629965" y="964520"/>
            <a:ext cx="184328" cy="172848"/>
          </a:xfrm>
          <a:prstGeom prst="diamond">
            <a:avLst/>
          </a:prstGeom>
          <a:solidFill>
            <a:srgbClr val="E32D9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7800" y="3835400"/>
            <a:ext cx="617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 </a:t>
            </a:r>
            <a:endParaRPr lang="zh-CN" altLang="zh-CN" kern="100" dirty="0">
              <a:latin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They swim every day during the holiday.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他们在假期期间每天都游泳。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219201" y="1295401"/>
            <a:ext cx="355687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Happy New Year! </a:t>
            </a:r>
            <a:r>
              <a:rPr lang="zh-CN" altLang="zh-CN" b="1" kern="100" dirty="0">
                <a:latin typeface="Times New Roman" panose="02020603050405020304" pitchFamily="18" charset="0"/>
              </a:rPr>
              <a:t>新年快乐</a:t>
            </a:r>
            <a:r>
              <a:rPr lang="en-US" altLang="zh-CN" b="1" kern="100" dirty="0">
                <a:latin typeface="Times New Roman" panose="02020603050405020304" pitchFamily="18" charset="0"/>
              </a:rPr>
              <a:t>!</a:t>
            </a:r>
            <a:endParaRPr lang="zh-CN" altLang="zh-CN" b="1" kern="100" dirty="0"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71600" y="1905001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</a:rPr>
              <a:t>Happy New Year!</a:t>
            </a:r>
            <a:r>
              <a:rPr lang="zh-CN" altLang="zh-CN" kern="100" dirty="0">
                <a:latin typeface="Times New Roman" panose="02020603050405020304" pitchFamily="18" charset="0"/>
              </a:rPr>
              <a:t>” 为祝福新年的用语，其答语为“</a:t>
            </a:r>
            <a:r>
              <a:rPr lang="en-US" altLang="zh-CN" kern="100" dirty="0">
                <a:latin typeface="Times New Roman" panose="02020603050405020304" pitchFamily="18" charset="0"/>
              </a:rPr>
              <a:t>The same to you! (</a:t>
            </a:r>
            <a:r>
              <a:rPr lang="zh-CN" altLang="zh-CN" kern="100" dirty="0">
                <a:latin typeface="Times New Roman" panose="02020603050405020304" pitchFamily="18" charset="0"/>
              </a:rPr>
              <a:t>也一样祝福你</a:t>
            </a:r>
            <a:r>
              <a:rPr lang="en-US" altLang="zh-CN" kern="100" dirty="0">
                <a:latin typeface="Times New Roman" panose="02020603050405020304" pitchFamily="18" charset="0"/>
              </a:rPr>
              <a:t>!)</a:t>
            </a:r>
            <a:r>
              <a:rPr lang="zh-CN" altLang="zh-CN" kern="100" dirty="0">
                <a:latin typeface="Times New Roman" panose="02020603050405020304" pitchFamily="18" charset="0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1219200" y="3124201"/>
            <a:ext cx="320055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b="1" kern="100" dirty="0">
                <a:latin typeface="Times New Roman" panose="02020603050405020304" pitchFamily="18" charset="0"/>
              </a:rPr>
              <a:t>◆</a:t>
            </a:r>
            <a:r>
              <a:rPr lang="en-US" altLang="zh-CN" b="1" kern="100" dirty="0">
                <a:latin typeface="Times New Roman" panose="02020603050405020304" pitchFamily="18" charset="0"/>
              </a:rPr>
              <a:t> during prep. </a:t>
            </a:r>
            <a:r>
              <a:rPr lang="zh-CN" altLang="zh-CN" b="1" kern="100" dirty="0">
                <a:latin typeface="Times New Roman" panose="02020603050405020304" pitchFamily="18" charset="0"/>
              </a:rPr>
              <a:t>在……期间</a:t>
            </a:r>
          </a:p>
        </p:txBody>
      </p:sp>
      <p:sp>
        <p:nvSpPr>
          <p:cNvPr id="6" name="矩形 5"/>
          <p:cNvSpPr/>
          <p:nvPr/>
        </p:nvSpPr>
        <p:spPr>
          <a:xfrm>
            <a:off x="1524000" y="3733801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</a:rPr>
              <a:t>during </a:t>
            </a:r>
            <a:r>
              <a:rPr lang="zh-CN" altLang="zh-CN" kern="100" dirty="0">
                <a:latin typeface="Times New Roman" panose="02020603050405020304" pitchFamily="18" charset="0"/>
              </a:rPr>
              <a:t>作介词，意为“在……期间”，常表示特定的某一段时间。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8890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自主学习要求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357312" y="2165350"/>
            <a:ext cx="71770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学习以上内容，认真完成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、预习案上的习题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、老师布置的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讨论作</a:t>
            </a:r>
            <a:r>
              <a:rPr lang="zh-CN" altLang="en-US" sz="20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业 </a:t>
            </a:r>
            <a:endParaRPr lang="en-US" altLang="zh-CN" sz="2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 holiday is coming. How do you spend your winter holiday?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3124200" y="1742018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60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Arial Unicode MS" panose="020B0604020202020204" pitchFamily="34" charset="-122"/>
              </a:rPr>
              <a:t>再见</a:t>
            </a: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Diamond 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TextBox 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24102537"/>
  <p:tag name="MH_LIBRARY" val="GRAPHIC"/>
  <p:tag name="MH_ORDER" val="Straight Connector 17"/>
</p:tagLst>
</file>

<file path=ppt/theme/theme1.xml><?xml version="1.0" encoding="utf-8"?>
<a:theme xmlns:a="http://schemas.openxmlformats.org/drawingml/2006/main" name="WWW.2PPT.COM&#10;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318</Words>
  <Application>Microsoft Office PowerPoint</Application>
  <PresentationFormat>全屏显示(4:3)</PresentationFormat>
  <Paragraphs>65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 Unicode MS</vt:lpstr>
      <vt:lpstr>Gungsuh</vt:lpstr>
      <vt:lpstr>等线</vt:lpstr>
      <vt:lpstr>华文行楷</vt:lpstr>
      <vt:lpstr>华文隶书</vt:lpstr>
      <vt:lpstr>宋体</vt:lpstr>
      <vt:lpstr>微软雅黑</vt:lpstr>
      <vt:lpstr>Arial</vt:lpstr>
      <vt:lpstr>Calibri</vt:lpstr>
      <vt:lpstr>Segoe Print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29</cp:revision>
  <dcterms:created xsi:type="dcterms:W3CDTF">2018-01-26T07:36:00Z</dcterms:created>
  <dcterms:modified xsi:type="dcterms:W3CDTF">2023-01-17T02:24:18Z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D86E5382424D44469798DBBF076EC0E8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