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6" r:id="rId3"/>
    <p:sldId id="478" r:id="rId4"/>
    <p:sldId id="1059" r:id="rId5"/>
    <p:sldId id="1068" r:id="rId6"/>
    <p:sldId id="487" r:id="rId7"/>
    <p:sldId id="1060" r:id="rId8"/>
    <p:sldId id="1069" r:id="rId9"/>
    <p:sldId id="1070" r:id="rId10"/>
    <p:sldId id="1071" r:id="rId11"/>
    <p:sldId id="1072" r:id="rId12"/>
    <p:sldId id="1073" r:id="rId13"/>
    <p:sldId id="494" r:id="rId14"/>
    <p:sldId id="480" r:id="rId15"/>
    <p:sldId id="1074" r:id="rId16"/>
    <p:sldId id="25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A5D9AC1B-B5D7-448E-AA37-68352523F2E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B70C799-224F-4199-AA65-2A95BD6A90C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" b="286"/>
          <a:stretch>
            <a:fillRect/>
          </a:stretch>
        </p:blipFill>
        <p:spPr>
          <a:xfrm>
            <a:off x="6594419" y="2198391"/>
            <a:ext cx="6208422" cy="6172538"/>
          </a:xfrm>
        </p:spPr>
      </p:pic>
      <p:sp>
        <p:nvSpPr>
          <p:cNvPr id="27" name="矩形: 圆角 26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08456" y="2524396"/>
            <a:ext cx="6558206" cy="1226736"/>
            <a:chOff x="1442450" y="2841896"/>
            <a:chExt cx="6558206" cy="1226736"/>
          </a:xfrm>
        </p:grpSpPr>
        <p:sp>
          <p:nvSpPr>
            <p:cNvPr id="33" name="矩形 32"/>
            <p:cNvSpPr/>
            <p:nvPr/>
          </p:nvSpPr>
          <p:spPr bwMode="auto">
            <a:xfrm>
              <a:off x="1442450" y="2841896"/>
              <a:ext cx="655820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3600" b="1" kern="100" dirty="0">
                  <a:cs typeface="+mn-ea"/>
                  <a:sym typeface="+mn-lt"/>
                </a:rPr>
                <a:t>22.2  </a:t>
              </a:r>
              <a:r>
                <a:rPr lang="zh-CN" altLang="en-US" sz="3600" b="1" kern="100" dirty="0">
                  <a:cs typeface="+mn-ea"/>
                  <a:sym typeface="+mn-lt"/>
                </a:rPr>
                <a:t>二次函数与一元二次方程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899268" y="1876456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Group 2"/>
          <p:cNvGraphicFramePr>
            <a:graphicFrameLocks noGrp="1"/>
          </p:cNvGraphicFramePr>
          <p:nvPr/>
        </p:nvGraphicFramePr>
        <p:xfrm>
          <a:off x="653147" y="1576387"/>
          <a:ext cx="10595423" cy="4345653"/>
        </p:xfrm>
        <a:graphic>
          <a:graphicData uri="http://schemas.openxmlformats.org/drawingml/2006/table">
            <a:tbl>
              <a:tblPr/>
              <a:tblGrid>
                <a:gridCol w="264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8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75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判别式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△</a:t>
                      </a: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)</a:t>
                      </a: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kumimoji="0" lang="zh-CN" altLang="zh-CN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-4ac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二次函数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y=ax</a:t>
                      </a:r>
                      <a:r>
                        <a:rPr kumimoji="0" lang="zh-CN" altLang="zh-CN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+bx+c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（a≠0）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图象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一元二次方程ax</a:t>
                      </a:r>
                      <a:r>
                        <a:rPr kumimoji="0" lang="zh-CN" altLang="zh-CN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+bx+c=0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（a≠0）的根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297">
                <a:tc>
                  <a:txBody>
                    <a:bodyPr/>
                    <a:lstStyle/>
                    <a:p>
                      <a:pPr lvl="0"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2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lang="en-US" altLang="zh-CN" sz="2400" b="1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-4</a:t>
                      </a:r>
                      <a:r>
                        <a:rPr lang="en-US" altLang="zh-CN" sz="2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ac</a:t>
                      </a: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&gt;0</a:t>
                      </a:r>
                    </a:p>
                  </a:txBody>
                  <a:tcPr marL="121927" marR="121927" marT="60939" marB="6093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297">
                <a:tc>
                  <a:txBody>
                    <a:bodyPr/>
                    <a:lstStyle/>
                    <a:p>
                      <a:pPr lvl="0"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2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lang="en-US" altLang="zh-CN" sz="2400" b="1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-4</a:t>
                      </a:r>
                      <a:r>
                        <a:rPr lang="en-US" altLang="zh-CN" sz="2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ac</a:t>
                      </a: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=0</a:t>
                      </a:r>
                    </a:p>
                  </a:txBody>
                  <a:tcPr marL="121927" marR="121927" marT="60939" marB="6093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297">
                <a:tc>
                  <a:txBody>
                    <a:bodyPr/>
                    <a:lstStyle/>
                    <a:p>
                      <a:pPr lvl="0"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2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lang="en-US" altLang="zh-CN" sz="2400" b="1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-4</a:t>
                      </a:r>
                      <a:r>
                        <a:rPr lang="en-US" altLang="zh-CN" sz="2400" b="1" i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ac</a:t>
                      </a: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&lt;0</a:t>
                      </a:r>
                    </a:p>
                  </a:txBody>
                  <a:tcPr marL="121927" marR="121927" marT="60939" marB="6093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206764" y="2934185"/>
            <a:ext cx="28779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/>
            <a:r>
              <a:rPr lang="zh-CN" altLang="zh-CN" b="1" dirty="0">
                <a:solidFill>
                  <a:prstClr val="black"/>
                </a:solidFill>
                <a:cs typeface="+mn-ea"/>
                <a:sym typeface="+mn-lt"/>
              </a:rPr>
              <a:t>与x轴有两个</a:t>
            </a:r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不同</a:t>
            </a:r>
            <a:r>
              <a:rPr lang="zh-CN" altLang="zh-CN" b="1" dirty="0">
                <a:solidFill>
                  <a:prstClr val="black"/>
                </a:solidFill>
                <a:cs typeface="+mn-ea"/>
                <a:sym typeface="+mn-lt"/>
              </a:rPr>
              <a:t>的交点</a:t>
            </a:r>
          </a:p>
          <a:p>
            <a:pPr algn="ctr" defTabSz="914400"/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（x</a:t>
            </a:r>
            <a:r>
              <a:rPr lang="zh-CN" altLang="zh-CN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，0）</a:t>
            </a:r>
          </a:p>
          <a:p>
            <a:pPr algn="ctr" defTabSz="914400"/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（x</a:t>
            </a:r>
            <a:r>
              <a:rPr lang="zh-CN" altLang="zh-CN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，0）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46"/>
              <p:cNvSpPr txBox="1">
                <a:spLocks noChangeArrowheads="1"/>
              </p:cNvSpPr>
              <p:nvPr/>
            </p:nvSpPr>
            <p:spPr bwMode="auto">
              <a:xfrm>
                <a:off x="3760525" y="4039888"/>
                <a:ext cx="1736373" cy="773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/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与x轴有</a:t>
                </a:r>
                <a:r>
                  <a:rPr lang="zh-CN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唯一</a:t>
                </a:r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个</a:t>
                </a:r>
              </a:p>
              <a:p>
                <a:pPr algn="ctr" defTabSz="914400"/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交点</a:t>
                </a:r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0)</a:t>
                </a:r>
                <a:endParaRPr lang="zh-CN" altLang="zh-CN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5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0525" y="4039888"/>
                <a:ext cx="1736373" cy="773673"/>
              </a:xfrm>
              <a:prstGeom prst="rect">
                <a:avLst/>
              </a:prstGeom>
              <a:blipFill rotWithShape="1">
                <a:blip r:embed="rId3"/>
                <a:stretch>
                  <a:fillRect l="-3" t="-2" r="19" b="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58"/>
          <p:cNvSpPr txBox="1">
            <a:spLocks noChangeArrowheads="1"/>
          </p:cNvSpPr>
          <p:nvPr/>
        </p:nvSpPr>
        <p:spPr bwMode="auto">
          <a:xfrm>
            <a:off x="3872673" y="5134043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与x轴没有</a:t>
            </a:r>
          </a:p>
          <a:p>
            <a:pPr algn="ctr" defTabSz="914400"/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交点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530383" y="2710938"/>
            <a:ext cx="1006848" cy="1161504"/>
            <a:chOff x="6400800" y="1676400"/>
            <a:chExt cx="1519238" cy="1752600"/>
          </a:xfrm>
        </p:grpSpPr>
        <p:sp>
          <p:nvSpPr>
            <p:cNvPr id="78" name="平面几何--抛物线1"/>
            <p:cNvSpPr/>
            <p:nvPr/>
          </p:nvSpPr>
          <p:spPr bwMode="auto">
            <a:xfrm>
              <a:off x="6553201" y="2209800"/>
              <a:ext cx="879475" cy="965200"/>
            </a:xfrm>
            <a:custGeom>
              <a:avLst/>
              <a:gdLst>
                <a:gd name="T0" fmla="*/ 15 w 1265"/>
                <a:gd name="T1" fmla="*/ 94 h 1998"/>
                <a:gd name="T2" fmla="*/ 45 w 1265"/>
                <a:gd name="T3" fmla="*/ 274 h 1998"/>
                <a:gd name="T4" fmla="*/ 75 w 1265"/>
                <a:gd name="T5" fmla="*/ 446 h 1998"/>
                <a:gd name="T6" fmla="*/ 105 w 1265"/>
                <a:gd name="T7" fmla="*/ 608 h 1998"/>
                <a:gd name="T8" fmla="*/ 135 w 1265"/>
                <a:gd name="T9" fmla="*/ 762 h 1998"/>
                <a:gd name="T10" fmla="*/ 165 w 1265"/>
                <a:gd name="T11" fmla="*/ 907 h 1998"/>
                <a:gd name="T12" fmla="*/ 195 w 1265"/>
                <a:gd name="T13" fmla="*/ 1042 h 1998"/>
                <a:gd name="T14" fmla="*/ 225 w 1265"/>
                <a:gd name="T15" fmla="*/ 1169 h 1998"/>
                <a:gd name="T16" fmla="*/ 255 w 1265"/>
                <a:gd name="T17" fmla="*/ 1286 h 1998"/>
                <a:gd name="T18" fmla="*/ 285 w 1265"/>
                <a:gd name="T19" fmla="*/ 1395 h 1998"/>
                <a:gd name="T20" fmla="*/ 315 w 1265"/>
                <a:gd name="T21" fmla="*/ 1495 h 1998"/>
                <a:gd name="T22" fmla="*/ 345 w 1265"/>
                <a:gd name="T23" fmla="*/ 1585 h 1998"/>
                <a:gd name="T24" fmla="*/ 375 w 1265"/>
                <a:gd name="T25" fmla="*/ 1667 h 1998"/>
                <a:gd name="T26" fmla="*/ 405 w 1265"/>
                <a:gd name="T27" fmla="*/ 1739 h 1998"/>
                <a:gd name="T28" fmla="*/ 435 w 1265"/>
                <a:gd name="T29" fmla="*/ 1803 h 1998"/>
                <a:gd name="T30" fmla="*/ 465 w 1265"/>
                <a:gd name="T31" fmla="*/ 1858 h 1998"/>
                <a:gd name="T32" fmla="*/ 495 w 1265"/>
                <a:gd name="T33" fmla="*/ 1903 h 1998"/>
                <a:gd name="T34" fmla="*/ 525 w 1265"/>
                <a:gd name="T35" fmla="*/ 1940 h 1998"/>
                <a:gd name="T36" fmla="*/ 555 w 1265"/>
                <a:gd name="T37" fmla="*/ 1967 h 1998"/>
                <a:gd name="T38" fmla="*/ 585 w 1265"/>
                <a:gd name="T39" fmla="*/ 1986 h 1998"/>
                <a:gd name="T40" fmla="*/ 615 w 1265"/>
                <a:gd name="T41" fmla="*/ 1996 h 1998"/>
                <a:gd name="T42" fmla="*/ 645 w 1265"/>
                <a:gd name="T43" fmla="*/ 1996 h 1998"/>
                <a:gd name="T44" fmla="*/ 675 w 1265"/>
                <a:gd name="T45" fmla="*/ 1988 h 1998"/>
                <a:gd name="T46" fmla="*/ 705 w 1265"/>
                <a:gd name="T47" fmla="*/ 1970 h 1998"/>
                <a:gd name="T48" fmla="*/ 735 w 1265"/>
                <a:gd name="T49" fmla="*/ 1944 h 1998"/>
                <a:gd name="T50" fmla="*/ 765 w 1265"/>
                <a:gd name="T51" fmla="*/ 1909 h 1998"/>
                <a:gd name="T52" fmla="*/ 795 w 1265"/>
                <a:gd name="T53" fmla="*/ 1864 h 1998"/>
                <a:gd name="T54" fmla="*/ 825 w 1265"/>
                <a:gd name="T55" fmla="*/ 1811 h 1998"/>
                <a:gd name="T56" fmla="*/ 855 w 1265"/>
                <a:gd name="T57" fmla="*/ 1748 h 1998"/>
                <a:gd name="T58" fmla="*/ 885 w 1265"/>
                <a:gd name="T59" fmla="*/ 1677 h 1998"/>
                <a:gd name="T60" fmla="*/ 915 w 1265"/>
                <a:gd name="T61" fmla="*/ 1597 h 1998"/>
                <a:gd name="T62" fmla="*/ 945 w 1265"/>
                <a:gd name="T63" fmla="*/ 1507 h 1998"/>
                <a:gd name="T64" fmla="*/ 975 w 1265"/>
                <a:gd name="T65" fmla="*/ 1409 h 1998"/>
                <a:gd name="T66" fmla="*/ 1005 w 1265"/>
                <a:gd name="T67" fmla="*/ 1301 h 1998"/>
                <a:gd name="T68" fmla="*/ 1035 w 1265"/>
                <a:gd name="T69" fmla="*/ 1185 h 1998"/>
                <a:gd name="T70" fmla="*/ 1065 w 1265"/>
                <a:gd name="T71" fmla="*/ 1060 h 1998"/>
                <a:gd name="T72" fmla="*/ 1095 w 1265"/>
                <a:gd name="T73" fmla="*/ 925 h 1998"/>
                <a:gd name="T74" fmla="*/ 1125 w 1265"/>
                <a:gd name="T75" fmla="*/ 782 h 1998"/>
                <a:gd name="T76" fmla="*/ 1155 w 1265"/>
                <a:gd name="T77" fmla="*/ 629 h 1998"/>
                <a:gd name="T78" fmla="*/ 1185 w 1265"/>
                <a:gd name="T79" fmla="*/ 468 h 1998"/>
                <a:gd name="T80" fmla="*/ 1215 w 1265"/>
                <a:gd name="T81" fmla="*/ 298 h 1998"/>
                <a:gd name="T82" fmla="*/ 1245 w 1265"/>
                <a:gd name="T83" fmla="*/ 118 h 1998"/>
                <a:gd name="T84" fmla="*/ 1264 w 1265"/>
                <a:gd name="T85" fmla="*/ 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28575" cmpd="sng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1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79" name="Group 30"/>
            <p:cNvGrpSpPr/>
            <p:nvPr/>
          </p:nvGrpSpPr>
          <p:grpSpPr bwMode="auto">
            <a:xfrm>
              <a:off x="6400800" y="1676400"/>
              <a:ext cx="1519238" cy="1752600"/>
              <a:chOff x="0" y="0"/>
              <a:chExt cx="957" cy="1104"/>
            </a:xfrm>
          </p:grpSpPr>
          <p:sp>
            <p:nvSpPr>
              <p:cNvPr id="80" name="Text Box 31"/>
              <p:cNvSpPr txBox="1">
                <a:spLocks noChangeArrowheads="1"/>
              </p:cNvSpPr>
              <p:nvPr/>
            </p:nvSpPr>
            <p:spPr bwMode="auto">
              <a:xfrm>
                <a:off x="672" y="672"/>
                <a:ext cx="285" cy="3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  <p:sp>
            <p:nvSpPr>
              <p:cNvPr id="81" name="Text Box 32"/>
              <p:cNvSpPr txBox="1">
                <a:spLocks noChangeArrowheads="1"/>
              </p:cNvSpPr>
              <p:nvPr/>
            </p:nvSpPr>
            <p:spPr bwMode="auto">
              <a:xfrm>
                <a:off x="460" y="0"/>
                <a:ext cx="285" cy="3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82" name="Text Box 33"/>
              <p:cNvSpPr txBox="1">
                <a:spLocks noChangeArrowheads="1"/>
              </p:cNvSpPr>
              <p:nvPr/>
            </p:nvSpPr>
            <p:spPr bwMode="auto">
              <a:xfrm>
                <a:off x="288" y="528"/>
                <a:ext cx="279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110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83" name="Line 34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908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1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Line 35"/>
              <p:cNvSpPr>
                <a:spLocks noChangeShapeType="1"/>
              </p:cNvSpPr>
              <p:nvPr/>
            </p:nvSpPr>
            <p:spPr bwMode="auto">
              <a:xfrm flipV="1">
                <a:off x="480" y="96"/>
                <a:ext cx="0" cy="1008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1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6627254" y="3882700"/>
            <a:ext cx="844023" cy="856582"/>
            <a:chOff x="6477001" y="3276600"/>
            <a:chExt cx="1733549" cy="1763713"/>
          </a:xfrm>
        </p:grpSpPr>
        <p:grpSp>
          <p:nvGrpSpPr>
            <p:cNvPr id="85" name="Group 39"/>
            <p:cNvGrpSpPr/>
            <p:nvPr/>
          </p:nvGrpSpPr>
          <p:grpSpPr bwMode="auto">
            <a:xfrm>
              <a:off x="6553200" y="3276600"/>
              <a:ext cx="1657350" cy="1763713"/>
              <a:chOff x="0" y="0"/>
              <a:chExt cx="1044" cy="1111"/>
            </a:xfrm>
          </p:grpSpPr>
          <p:sp>
            <p:nvSpPr>
              <p:cNvPr id="86" name="Text Box 40"/>
              <p:cNvSpPr txBox="1">
                <a:spLocks noChangeArrowheads="1"/>
              </p:cNvSpPr>
              <p:nvPr/>
            </p:nvSpPr>
            <p:spPr bwMode="auto">
              <a:xfrm>
                <a:off x="672" y="672"/>
                <a:ext cx="372" cy="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160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  <p:sp>
            <p:nvSpPr>
              <p:cNvPr id="87" name="Text Box 41"/>
              <p:cNvSpPr txBox="1">
                <a:spLocks noChangeArrowheads="1"/>
              </p:cNvSpPr>
              <p:nvPr/>
            </p:nvSpPr>
            <p:spPr bwMode="auto">
              <a:xfrm>
                <a:off x="460" y="0"/>
                <a:ext cx="372" cy="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160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88" name="Text Box 42"/>
              <p:cNvSpPr txBox="1">
                <a:spLocks noChangeArrowheads="1"/>
              </p:cNvSpPr>
              <p:nvPr/>
            </p:nvSpPr>
            <p:spPr bwMode="auto">
              <a:xfrm>
                <a:off x="288" y="528"/>
                <a:ext cx="380" cy="3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105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89" name="Line 43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908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05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0" name="Line 44"/>
              <p:cNvSpPr>
                <a:spLocks noChangeShapeType="1"/>
              </p:cNvSpPr>
              <p:nvPr/>
            </p:nvSpPr>
            <p:spPr bwMode="auto">
              <a:xfrm flipV="1">
                <a:off x="480" y="96"/>
                <a:ext cx="0" cy="1008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05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1" name="平面几何--抛物线1"/>
            <p:cNvSpPr/>
            <p:nvPr/>
          </p:nvSpPr>
          <p:spPr bwMode="auto">
            <a:xfrm>
              <a:off x="6477001" y="3454400"/>
              <a:ext cx="879475" cy="965200"/>
            </a:xfrm>
            <a:custGeom>
              <a:avLst/>
              <a:gdLst>
                <a:gd name="T0" fmla="*/ 15 w 1265"/>
                <a:gd name="T1" fmla="*/ 94 h 1998"/>
                <a:gd name="T2" fmla="*/ 45 w 1265"/>
                <a:gd name="T3" fmla="*/ 274 h 1998"/>
                <a:gd name="T4" fmla="*/ 75 w 1265"/>
                <a:gd name="T5" fmla="*/ 446 h 1998"/>
                <a:gd name="T6" fmla="*/ 105 w 1265"/>
                <a:gd name="T7" fmla="*/ 608 h 1998"/>
                <a:gd name="T8" fmla="*/ 135 w 1265"/>
                <a:gd name="T9" fmla="*/ 762 h 1998"/>
                <a:gd name="T10" fmla="*/ 165 w 1265"/>
                <a:gd name="T11" fmla="*/ 907 h 1998"/>
                <a:gd name="T12" fmla="*/ 195 w 1265"/>
                <a:gd name="T13" fmla="*/ 1042 h 1998"/>
                <a:gd name="T14" fmla="*/ 225 w 1265"/>
                <a:gd name="T15" fmla="*/ 1169 h 1998"/>
                <a:gd name="T16" fmla="*/ 255 w 1265"/>
                <a:gd name="T17" fmla="*/ 1286 h 1998"/>
                <a:gd name="T18" fmla="*/ 285 w 1265"/>
                <a:gd name="T19" fmla="*/ 1395 h 1998"/>
                <a:gd name="T20" fmla="*/ 315 w 1265"/>
                <a:gd name="T21" fmla="*/ 1495 h 1998"/>
                <a:gd name="T22" fmla="*/ 345 w 1265"/>
                <a:gd name="T23" fmla="*/ 1585 h 1998"/>
                <a:gd name="T24" fmla="*/ 375 w 1265"/>
                <a:gd name="T25" fmla="*/ 1667 h 1998"/>
                <a:gd name="T26" fmla="*/ 405 w 1265"/>
                <a:gd name="T27" fmla="*/ 1739 h 1998"/>
                <a:gd name="T28" fmla="*/ 435 w 1265"/>
                <a:gd name="T29" fmla="*/ 1803 h 1998"/>
                <a:gd name="T30" fmla="*/ 465 w 1265"/>
                <a:gd name="T31" fmla="*/ 1858 h 1998"/>
                <a:gd name="T32" fmla="*/ 495 w 1265"/>
                <a:gd name="T33" fmla="*/ 1903 h 1998"/>
                <a:gd name="T34" fmla="*/ 525 w 1265"/>
                <a:gd name="T35" fmla="*/ 1940 h 1998"/>
                <a:gd name="T36" fmla="*/ 555 w 1265"/>
                <a:gd name="T37" fmla="*/ 1967 h 1998"/>
                <a:gd name="T38" fmla="*/ 585 w 1265"/>
                <a:gd name="T39" fmla="*/ 1986 h 1998"/>
                <a:gd name="T40" fmla="*/ 615 w 1265"/>
                <a:gd name="T41" fmla="*/ 1996 h 1998"/>
                <a:gd name="T42" fmla="*/ 645 w 1265"/>
                <a:gd name="T43" fmla="*/ 1996 h 1998"/>
                <a:gd name="T44" fmla="*/ 675 w 1265"/>
                <a:gd name="T45" fmla="*/ 1988 h 1998"/>
                <a:gd name="T46" fmla="*/ 705 w 1265"/>
                <a:gd name="T47" fmla="*/ 1970 h 1998"/>
                <a:gd name="T48" fmla="*/ 735 w 1265"/>
                <a:gd name="T49" fmla="*/ 1944 h 1998"/>
                <a:gd name="T50" fmla="*/ 765 w 1265"/>
                <a:gd name="T51" fmla="*/ 1909 h 1998"/>
                <a:gd name="T52" fmla="*/ 795 w 1265"/>
                <a:gd name="T53" fmla="*/ 1864 h 1998"/>
                <a:gd name="T54" fmla="*/ 825 w 1265"/>
                <a:gd name="T55" fmla="*/ 1811 h 1998"/>
                <a:gd name="T56" fmla="*/ 855 w 1265"/>
                <a:gd name="T57" fmla="*/ 1748 h 1998"/>
                <a:gd name="T58" fmla="*/ 885 w 1265"/>
                <a:gd name="T59" fmla="*/ 1677 h 1998"/>
                <a:gd name="T60" fmla="*/ 915 w 1265"/>
                <a:gd name="T61" fmla="*/ 1597 h 1998"/>
                <a:gd name="T62" fmla="*/ 945 w 1265"/>
                <a:gd name="T63" fmla="*/ 1507 h 1998"/>
                <a:gd name="T64" fmla="*/ 975 w 1265"/>
                <a:gd name="T65" fmla="*/ 1409 h 1998"/>
                <a:gd name="T66" fmla="*/ 1005 w 1265"/>
                <a:gd name="T67" fmla="*/ 1301 h 1998"/>
                <a:gd name="T68" fmla="*/ 1035 w 1265"/>
                <a:gd name="T69" fmla="*/ 1185 h 1998"/>
                <a:gd name="T70" fmla="*/ 1065 w 1265"/>
                <a:gd name="T71" fmla="*/ 1060 h 1998"/>
                <a:gd name="T72" fmla="*/ 1095 w 1265"/>
                <a:gd name="T73" fmla="*/ 925 h 1998"/>
                <a:gd name="T74" fmla="*/ 1125 w 1265"/>
                <a:gd name="T75" fmla="*/ 782 h 1998"/>
                <a:gd name="T76" fmla="*/ 1155 w 1265"/>
                <a:gd name="T77" fmla="*/ 629 h 1998"/>
                <a:gd name="T78" fmla="*/ 1185 w 1265"/>
                <a:gd name="T79" fmla="*/ 468 h 1998"/>
                <a:gd name="T80" fmla="*/ 1215 w 1265"/>
                <a:gd name="T81" fmla="*/ 298 h 1998"/>
                <a:gd name="T82" fmla="*/ 1245 w 1265"/>
                <a:gd name="T83" fmla="*/ 118 h 1998"/>
                <a:gd name="T84" fmla="*/ 1264 w 1265"/>
                <a:gd name="T85" fmla="*/ 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28575" cmpd="sng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5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6731438" y="4888687"/>
            <a:ext cx="864435" cy="948440"/>
            <a:chOff x="6477001" y="4953000"/>
            <a:chExt cx="1868487" cy="1752600"/>
          </a:xfrm>
        </p:grpSpPr>
        <p:grpSp>
          <p:nvGrpSpPr>
            <p:cNvPr id="92" name="Group 51"/>
            <p:cNvGrpSpPr/>
            <p:nvPr/>
          </p:nvGrpSpPr>
          <p:grpSpPr bwMode="auto">
            <a:xfrm>
              <a:off x="6629400" y="4953000"/>
              <a:ext cx="1716088" cy="1752600"/>
              <a:chOff x="0" y="0"/>
              <a:chExt cx="1081" cy="1104"/>
            </a:xfrm>
          </p:grpSpPr>
          <p:sp>
            <p:nvSpPr>
              <p:cNvPr id="93" name="Text Box 52"/>
              <p:cNvSpPr txBox="1">
                <a:spLocks noChangeArrowheads="1"/>
              </p:cNvSpPr>
              <p:nvPr/>
            </p:nvSpPr>
            <p:spPr bwMode="auto">
              <a:xfrm>
                <a:off x="672" y="672"/>
                <a:ext cx="409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  <p:sp>
            <p:nvSpPr>
              <p:cNvPr id="94" name="Text Box 53"/>
              <p:cNvSpPr txBox="1">
                <a:spLocks noChangeArrowheads="1"/>
              </p:cNvSpPr>
              <p:nvPr/>
            </p:nvSpPr>
            <p:spPr bwMode="auto">
              <a:xfrm>
                <a:off x="460" y="0"/>
                <a:ext cx="409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95" name="Text Box 54"/>
              <p:cNvSpPr txBox="1">
                <a:spLocks noChangeArrowheads="1"/>
              </p:cNvSpPr>
              <p:nvPr/>
            </p:nvSpPr>
            <p:spPr bwMode="auto">
              <a:xfrm>
                <a:off x="288" y="528"/>
                <a:ext cx="400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110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96" name="Line 55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908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1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7" name="Line 56"/>
              <p:cNvSpPr>
                <a:spLocks noChangeShapeType="1"/>
              </p:cNvSpPr>
              <p:nvPr/>
            </p:nvSpPr>
            <p:spPr bwMode="auto">
              <a:xfrm flipV="1">
                <a:off x="480" y="96"/>
                <a:ext cx="0" cy="1008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400"/>
                <a:endParaRPr lang="zh-CN" altLang="en-US" sz="11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8" name="平面几何--抛物线1"/>
            <p:cNvSpPr/>
            <p:nvPr/>
          </p:nvSpPr>
          <p:spPr bwMode="auto">
            <a:xfrm>
              <a:off x="6477001" y="4978400"/>
              <a:ext cx="879475" cy="965200"/>
            </a:xfrm>
            <a:custGeom>
              <a:avLst/>
              <a:gdLst>
                <a:gd name="T0" fmla="*/ 15 w 1265"/>
                <a:gd name="T1" fmla="*/ 94 h 1998"/>
                <a:gd name="T2" fmla="*/ 45 w 1265"/>
                <a:gd name="T3" fmla="*/ 274 h 1998"/>
                <a:gd name="T4" fmla="*/ 75 w 1265"/>
                <a:gd name="T5" fmla="*/ 446 h 1998"/>
                <a:gd name="T6" fmla="*/ 105 w 1265"/>
                <a:gd name="T7" fmla="*/ 608 h 1998"/>
                <a:gd name="T8" fmla="*/ 135 w 1265"/>
                <a:gd name="T9" fmla="*/ 762 h 1998"/>
                <a:gd name="T10" fmla="*/ 165 w 1265"/>
                <a:gd name="T11" fmla="*/ 907 h 1998"/>
                <a:gd name="T12" fmla="*/ 195 w 1265"/>
                <a:gd name="T13" fmla="*/ 1042 h 1998"/>
                <a:gd name="T14" fmla="*/ 225 w 1265"/>
                <a:gd name="T15" fmla="*/ 1169 h 1998"/>
                <a:gd name="T16" fmla="*/ 255 w 1265"/>
                <a:gd name="T17" fmla="*/ 1286 h 1998"/>
                <a:gd name="T18" fmla="*/ 285 w 1265"/>
                <a:gd name="T19" fmla="*/ 1395 h 1998"/>
                <a:gd name="T20" fmla="*/ 315 w 1265"/>
                <a:gd name="T21" fmla="*/ 1495 h 1998"/>
                <a:gd name="T22" fmla="*/ 345 w 1265"/>
                <a:gd name="T23" fmla="*/ 1585 h 1998"/>
                <a:gd name="T24" fmla="*/ 375 w 1265"/>
                <a:gd name="T25" fmla="*/ 1667 h 1998"/>
                <a:gd name="T26" fmla="*/ 405 w 1265"/>
                <a:gd name="T27" fmla="*/ 1739 h 1998"/>
                <a:gd name="T28" fmla="*/ 435 w 1265"/>
                <a:gd name="T29" fmla="*/ 1803 h 1998"/>
                <a:gd name="T30" fmla="*/ 465 w 1265"/>
                <a:gd name="T31" fmla="*/ 1858 h 1998"/>
                <a:gd name="T32" fmla="*/ 495 w 1265"/>
                <a:gd name="T33" fmla="*/ 1903 h 1998"/>
                <a:gd name="T34" fmla="*/ 525 w 1265"/>
                <a:gd name="T35" fmla="*/ 1940 h 1998"/>
                <a:gd name="T36" fmla="*/ 555 w 1265"/>
                <a:gd name="T37" fmla="*/ 1967 h 1998"/>
                <a:gd name="T38" fmla="*/ 585 w 1265"/>
                <a:gd name="T39" fmla="*/ 1986 h 1998"/>
                <a:gd name="T40" fmla="*/ 615 w 1265"/>
                <a:gd name="T41" fmla="*/ 1996 h 1998"/>
                <a:gd name="T42" fmla="*/ 645 w 1265"/>
                <a:gd name="T43" fmla="*/ 1996 h 1998"/>
                <a:gd name="T44" fmla="*/ 675 w 1265"/>
                <a:gd name="T45" fmla="*/ 1988 h 1998"/>
                <a:gd name="T46" fmla="*/ 705 w 1265"/>
                <a:gd name="T47" fmla="*/ 1970 h 1998"/>
                <a:gd name="T48" fmla="*/ 735 w 1265"/>
                <a:gd name="T49" fmla="*/ 1944 h 1998"/>
                <a:gd name="T50" fmla="*/ 765 w 1265"/>
                <a:gd name="T51" fmla="*/ 1909 h 1998"/>
                <a:gd name="T52" fmla="*/ 795 w 1265"/>
                <a:gd name="T53" fmla="*/ 1864 h 1998"/>
                <a:gd name="T54" fmla="*/ 825 w 1265"/>
                <a:gd name="T55" fmla="*/ 1811 h 1998"/>
                <a:gd name="T56" fmla="*/ 855 w 1265"/>
                <a:gd name="T57" fmla="*/ 1748 h 1998"/>
                <a:gd name="T58" fmla="*/ 885 w 1265"/>
                <a:gd name="T59" fmla="*/ 1677 h 1998"/>
                <a:gd name="T60" fmla="*/ 915 w 1265"/>
                <a:gd name="T61" fmla="*/ 1597 h 1998"/>
                <a:gd name="T62" fmla="*/ 945 w 1265"/>
                <a:gd name="T63" fmla="*/ 1507 h 1998"/>
                <a:gd name="T64" fmla="*/ 975 w 1265"/>
                <a:gd name="T65" fmla="*/ 1409 h 1998"/>
                <a:gd name="T66" fmla="*/ 1005 w 1265"/>
                <a:gd name="T67" fmla="*/ 1301 h 1998"/>
                <a:gd name="T68" fmla="*/ 1035 w 1265"/>
                <a:gd name="T69" fmla="*/ 1185 h 1998"/>
                <a:gd name="T70" fmla="*/ 1065 w 1265"/>
                <a:gd name="T71" fmla="*/ 1060 h 1998"/>
                <a:gd name="T72" fmla="*/ 1095 w 1265"/>
                <a:gd name="T73" fmla="*/ 925 h 1998"/>
                <a:gd name="T74" fmla="*/ 1125 w 1265"/>
                <a:gd name="T75" fmla="*/ 782 h 1998"/>
                <a:gd name="T76" fmla="*/ 1155 w 1265"/>
                <a:gd name="T77" fmla="*/ 629 h 1998"/>
                <a:gd name="T78" fmla="*/ 1185 w 1265"/>
                <a:gd name="T79" fmla="*/ 468 h 1998"/>
                <a:gd name="T80" fmla="*/ 1215 w 1265"/>
                <a:gd name="T81" fmla="*/ 298 h 1998"/>
                <a:gd name="T82" fmla="*/ 1245 w 1265"/>
                <a:gd name="T83" fmla="*/ 118 h 1998"/>
                <a:gd name="T84" fmla="*/ 1264 w 1265"/>
                <a:gd name="T85" fmla="*/ 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5" h="1998">
                  <a:moveTo>
                    <a:pt x="0" y="0"/>
                  </a:moveTo>
                  <a:cubicBezTo>
                    <a:pt x="5" y="31"/>
                    <a:pt x="10" y="63"/>
                    <a:pt x="15" y="94"/>
                  </a:cubicBezTo>
                  <a:cubicBezTo>
                    <a:pt x="20" y="124"/>
                    <a:pt x="25" y="155"/>
                    <a:pt x="30" y="185"/>
                  </a:cubicBezTo>
                  <a:cubicBezTo>
                    <a:pt x="35" y="215"/>
                    <a:pt x="40" y="245"/>
                    <a:pt x="45" y="274"/>
                  </a:cubicBezTo>
                  <a:cubicBezTo>
                    <a:pt x="50" y="303"/>
                    <a:pt x="55" y="332"/>
                    <a:pt x="60" y="361"/>
                  </a:cubicBezTo>
                  <a:cubicBezTo>
                    <a:pt x="65" y="390"/>
                    <a:pt x="70" y="418"/>
                    <a:pt x="75" y="446"/>
                  </a:cubicBezTo>
                  <a:cubicBezTo>
                    <a:pt x="80" y="473"/>
                    <a:pt x="85" y="501"/>
                    <a:pt x="90" y="528"/>
                  </a:cubicBezTo>
                  <a:cubicBezTo>
                    <a:pt x="95" y="555"/>
                    <a:pt x="100" y="582"/>
                    <a:pt x="105" y="608"/>
                  </a:cubicBezTo>
                  <a:cubicBezTo>
                    <a:pt x="110" y="635"/>
                    <a:pt x="115" y="661"/>
                    <a:pt x="120" y="686"/>
                  </a:cubicBezTo>
                  <a:cubicBezTo>
                    <a:pt x="125" y="712"/>
                    <a:pt x="130" y="737"/>
                    <a:pt x="135" y="762"/>
                  </a:cubicBezTo>
                  <a:cubicBezTo>
                    <a:pt x="140" y="787"/>
                    <a:pt x="145" y="811"/>
                    <a:pt x="150" y="835"/>
                  </a:cubicBezTo>
                  <a:cubicBezTo>
                    <a:pt x="155" y="859"/>
                    <a:pt x="160" y="883"/>
                    <a:pt x="165" y="907"/>
                  </a:cubicBezTo>
                  <a:cubicBezTo>
                    <a:pt x="170" y="930"/>
                    <a:pt x="175" y="953"/>
                    <a:pt x="180" y="975"/>
                  </a:cubicBezTo>
                  <a:cubicBezTo>
                    <a:pt x="185" y="998"/>
                    <a:pt x="190" y="1020"/>
                    <a:pt x="195" y="1042"/>
                  </a:cubicBezTo>
                  <a:cubicBezTo>
                    <a:pt x="200" y="1064"/>
                    <a:pt x="205" y="1085"/>
                    <a:pt x="210" y="1107"/>
                  </a:cubicBezTo>
                  <a:cubicBezTo>
                    <a:pt x="215" y="1128"/>
                    <a:pt x="220" y="1148"/>
                    <a:pt x="225" y="1169"/>
                  </a:cubicBezTo>
                  <a:cubicBezTo>
                    <a:pt x="230" y="1189"/>
                    <a:pt x="235" y="1209"/>
                    <a:pt x="240" y="1229"/>
                  </a:cubicBezTo>
                  <a:cubicBezTo>
                    <a:pt x="245" y="1248"/>
                    <a:pt x="250" y="1267"/>
                    <a:pt x="255" y="1286"/>
                  </a:cubicBezTo>
                  <a:cubicBezTo>
                    <a:pt x="260" y="1305"/>
                    <a:pt x="265" y="1324"/>
                    <a:pt x="270" y="1342"/>
                  </a:cubicBezTo>
                  <a:cubicBezTo>
                    <a:pt x="275" y="1360"/>
                    <a:pt x="280" y="1377"/>
                    <a:pt x="285" y="1395"/>
                  </a:cubicBezTo>
                  <a:cubicBezTo>
                    <a:pt x="290" y="1412"/>
                    <a:pt x="295" y="1429"/>
                    <a:pt x="300" y="1446"/>
                  </a:cubicBezTo>
                  <a:cubicBezTo>
                    <a:pt x="305" y="1462"/>
                    <a:pt x="310" y="1479"/>
                    <a:pt x="315" y="1495"/>
                  </a:cubicBezTo>
                  <a:cubicBezTo>
                    <a:pt x="320" y="1510"/>
                    <a:pt x="325" y="1526"/>
                    <a:pt x="330" y="1541"/>
                  </a:cubicBezTo>
                  <a:cubicBezTo>
                    <a:pt x="335" y="1556"/>
                    <a:pt x="340" y="1571"/>
                    <a:pt x="345" y="1585"/>
                  </a:cubicBezTo>
                  <a:cubicBezTo>
                    <a:pt x="350" y="1599"/>
                    <a:pt x="355" y="1613"/>
                    <a:pt x="360" y="1627"/>
                  </a:cubicBezTo>
                  <a:cubicBezTo>
                    <a:pt x="365" y="1641"/>
                    <a:pt x="370" y="1654"/>
                    <a:pt x="375" y="1667"/>
                  </a:cubicBezTo>
                  <a:cubicBezTo>
                    <a:pt x="380" y="1679"/>
                    <a:pt x="385" y="1692"/>
                    <a:pt x="390" y="1704"/>
                  </a:cubicBezTo>
                  <a:cubicBezTo>
                    <a:pt x="395" y="1716"/>
                    <a:pt x="400" y="1728"/>
                    <a:pt x="405" y="1739"/>
                  </a:cubicBezTo>
                  <a:cubicBezTo>
                    <a:pt x="410" y="1751"/>
                    <a:pt x="415" y="1762"/>
                    <a:pt x="420" y="1772"/>
                  </a:cubicBezTo>
                  <a:cubicBezTo>
                    <a:pt x="425" y="1783"/>
                    <a:pt x="430" y="1793"/>
                    <a:pt x="435" y="1803"/>
                  </a:cubicBezTo>
                  <a:cubicBezTo>
                    <a:pt x="440" y="1813"/>
                    <a:pt x="445" y="1822"/>
                    <a:pt x="450" y="1831"/>
                  </a:cubicBezTo>
                  <a:cubicBezTo>
                    <a:pt x="455" y="1840"/>
                    <a:pt x="460" y="1849"/>
                    <a:pt x="465" y="1858"/>
                  </a:cubicBezTo>
                  <a:cubicBezTo>
                    <a:pt x="470" y="1866"/>
                    <a:pt x="475" y="1874"/>
                    <a:pt x="480" y="1881"/>
                  </a:cubicBezTo>
                  <a:cubicBezTo>
                    <a:pt x="485" y="1889"/>
                    <a:pt x="490" y="1896"/>
                    <a:pt x="495" y="1903"/>
                  </a:cubicBezTo>
                  <a:cubicBezTo>
                    <a:pt x="500" y="1910"/>
                    <a:pt x="505" y="1916"/>
                    <a:pt x="510" y="1923"/>
                  </a:cubicBezTo>
                  <a:cubicBezTo>
                    <a:pt x="515" y="1929"/>
                    <a:pt x="520" y="1934"/>
                    <a:pt x="525" y="1940"/>
                  </a:cubicBezTo>
                  <a:cubicBezTo>
                    <a:pt x="530" y="1945"/>
                    <a:pt x="535" y="1950"/>
                    <a:pt x="540" y="1955"/>
                  </a:cubicBezTo>
                  <a:cubicBezTo>
                    <a:pt x="545" y="1959"/>
                    <a:pt x="550" y="1963"/>
                    <a:pt x="555" y="1967"/>
                  </a:cubicBezTo>
                  <a:cubicBezTo>
                    <a:pt x="560" y="1971"/>
                    <a:pt x="565" y="1975"/>
                    <a:pt x="570" y="1978"/>
                  </a:cubicBezTo>
                  <a:cubicBezTo>
                    <a:pt x="575" y="1981"/>
                    <a:pt x="580" y="1983"/>
                    <a:pt x="585" y="1986"/>
                  </a:cubicBezTo>
                  <a:cubicBezTo>
                    <a:pt x="590" y="1988"/>
                    <a:pt x="595" y="1990"/>
                    <a:pt x="600" y="1992"/>
                  </a:cubicBezTo>
                  <a:cubicBezTo>
                    <a:pt x="605" y="1993"/>
                    <a:pt x="610" y="1995"/>
                    <a:pt x="615" y="1996"/>
                  </a:cubicBezTo>
                  <a:cubicBezTo>
                    <a:pt x="620" y="1996"/>
                    <a:pt x="625" y="1997"/>
                    <a:pt x="630" y="1997"/>
                  </a:cubicBezTo>
                  <a:cubicBezTo>
                    <a:pt x="635" y="1997"/>
                    <a:pt x="640" y="1997"/>
                    <a:pt x="645" y="1996"/>
                  </a:cubicBezTo>
                  <a:cubicBezTo>
                    <a:pt x="650" y="1995"/>
                    <a:pt x="655" y="1994"/>
                    <a:pt x="660" y="1993"/>
                  </a:cubicBezTo>
                  <a:cubicBezTo>
                    <a:pt x="665" y="1992"/>
                    <a:pt x="670" y="1990"/>
                    <a:pt x="675" y="1988"/>
                  </a:cubicBezTo>
                  <a:cubicBezTo>
                    <a:pt x="680" y="1985"/>
                    <a:pt x="685" y="1983"/>
                    <a:pt x="690" y="1980"/>
                  </a:cubicBezTo>
                  <a:cubicBezTo>
                    <a:pt x="695" y="1977"/>
                    <a:pt x="700" y="1974"/>
                    <a:pt x="705" y="1970"/>
                  </a:cubicBezTo>
                  <a:cubicBezTo>
                    <a:pt x="710" y="1967"/>
                    <a:pt x="715" y="1963"/>
                    <a:pt x="720" y="1958"/>
                  </a:cubicBezTo>
                  <a:cubicBezTo>
                    <a:pt x="725" y="1954"/>
                    <a:pt x="730" y="1949"/>
                    <a:pt x="735" y="1944"/>
                  </a:cubicBezTo>
                  <a:cubicBezTo>
                    <a:pt x="740" y="1939"/>
                    <a:pt x="745" y="1933"/>
                    <a:pt x="750" y="1927"/>
                  </a:cubicBezTo>
                  <a:cubicBezTo>
                    <a:pt x="755" y="1921"/>
                    <a:pt x="760" y="1915"/>
                    <a:pt x="765" y="1909"/>
                  </a:cubicBezTo>
                  <a:cubicBezTo>
                    <a:pt x="770" y="1902"/>
                    <a:pt x="775" y="1895"/>
                    <a:pt x="780" y="1887"/>
                  </a:cubicBezTo>
                  <a:cubicBezTo>
                    <a:pt x="785" y="1880"/>
                    <a:pt x="790" y="1872"/>
                    <a:pt x="795" y="1864"/>
                  </a:cubicBezTo>
                  <a:cubicBezTo>
                    <a:pt x="800" y="1856"/>
                    <a:pt x="805" y="1847"/>
                    <a:pt x="810" y="1839"/>
                  </a:cubicBezTo>
                  <a:cubicBezTo>
                    <a:pt x="815" y="1830"/>
                    <a:pt x="820" y="1820"/>
                    <a:pt x="825" y="1811"/>
                  </a:cubicBezTo>
                  <a:cubicBezTo>
                    <a:pt x="830" y="1801"/>
                    <a:pt x="835" y="1791"/>
                    <a:pt x="840" y="1781"/>
                  </a:cubicBezTo>
                  <a:cubicBezTo>
                    <a:pt x="845" y="1770"/>
                    <a:pt x="850" y="1759"/>
                    <a:pt x="855" y="1748"/>
                  </a:cubicBezTo>
                  <a:cubicBezTo>
                    <a:pt x="860" y="1737"/>
                    <a:pt x="865" y="1726"/>
                    <a:pt x="870" y="1714"/>
                  </a:cubicBezTo>
                  <a:cubicBezTo>
                    <a:pt x="875" y="1702"/>
                    <a:pt x="880" y="1689"/>
                    <a:pt x="885" y="1677"/>
                  </a:cubicBezTo>
                  <a:cubicBezTo>
                    <a:pt x="890" y="1664"/>
                    <a:pt x="895" y="1651"/>
                    <a:pt x="900" y="1638"/>
                  </a:cubicBezTo>
                  <a:cubicBezTo>
                    <a:pt x="905" y="1624"/>
                    <a:pt x="910" y="1611"/>
                    <a:pt x="915" y="1597"/>
                  </a:cubicBezTo>
                  <a:cubicBezTo>
                    <a:pt x="920" y="1582"/>
                    <a:pt x="925" y="1568"/>
                    <a:pt x="930" y="1553"/>
                  </a:cubicBezTo>
                  <a:cubicBezTo>
                    <a:pt x="935" y="1538"/>
                    <a:pt x="940" y="1523"/>
                    <a:pt x="945" y="1507"/>
                  </a:cubicBezTo>
                  <a:cubicBezTo>
                    <a:pt x="950" y="1491"/>
                    <a:pt x="955" y="1475"/>
                    <a:pt x="960" y="1459"/>
                  </a:cubicBezTo>
                  <a:cubicBezTo>
                    <a:pt x="965" y="1443"/>
                    <a:pt x="970" y="1426"/>
                    <a:pt x="975" y="1409"/>
                  </a:cubicBezTo>
                  <a:cubicBezTo>
                    <a:pt x="980" y="1391"/>
                    <a:pt x="985" y="1374"/>
                    <a:pt x="990" y="1356"/>
                  </a:cubicBezTo>
                  <a:cubicBezTo>
                    <a:pt x="995" y="1338"/>
                    <a:pt x="1000" y="1320"/>
                    <a:pt x="1005" y="1301"/>
                  </a:cubicBezTo>
                  <a:cubicBezTo>
                    <a:pt x="1010" y="1283"/>
                    <a:pt x="1015" y="1264"/>
                    <a:pt x="1020" y="1244"/>
                  </a:cubicBezTo>
                  <a:cubicBezTo>
                    <a:pt x="1025" y="1225"/>
                    <a:pt x="1030" y="1205"/>
                    <a:pt x="1035" y="1185"/>
                  </a:cubicBezTo>
                  <a:cubicBezTo>
                    <a:pt x="1040" y="1165"/>
                    <a:pt x="1045" y="1144"/>
                    <a:pt x="1050" y="1123"/>
                  </a:cubicBezTo>
                  <a:cubicBezTo>
                    <a:pt x="1055" y="1102"/>
                    <a:pt x="1060" y="1081"/>
                    <a:pt x="1065" y="1060"/>
                  </a:cubicBezTo>
                  <a:cubicBezTo>
                    <a:pt x="1070" y="1038"/>
                    <a:pt x="1075" y="1016"/>
                    <a:pt x="1080" y="993"/>
                  </a:cubicBezTo>
                  <a:cubicBezTo>
                    <a:pt x="1085" y="971"/>
                    <a:pt x="1090" y="948"/>
                    <a:pt x="1095" y="925"/>
                  </a:cubicBezTo>
                  <a:cubicBezTo>
                    <a:pt x="1100" y="902"/>
                    <a:pt x="1105" y="878"/>
                    <a:pt x="1110" y="855"/>
                  </a:cubicBezTo>
                  <a:cubicBezTo>
                    <a:pt x="1115" y="831"/>
                    <a:pt x="1120" y="806"/>
                    <a:pt x="1125" y="782"/>
                  </a:cubicBezTo>
                  <a:cubicBezTo>
                    <a:pt x="1130" y="757"/>
                    <a:pt x="1135" y="732"/>
                    <a:pt x="1140" y="707"/>
                  </a:cubicBezTo>
                  <a:cubicBezTo>
                    <a:pt x="1145" y="681"/>
                    <a:pt x="1150" y="655"/>
                    <a:pt x="1155" y="629"/>
                  </a:cubicBezTo>
                  <a:cubicBezTo>
                    <a:pt x="1160" y="603"/>
                    <a:pt x="1165" y="577"/>
                    <a:pt x="1170" y="550"/>
                  </a:cubicBezTo>
                  <a:cubicBezTo>
                    <a:pt x="1175" y="523"/>
                    <a:pt x="1180" y="495"/>
                    <a:pt x="1185" y="468"/>
                  </a:cubicBezTo>
                  <a:cubicBezTo>
                    <a:pt x="1190" y="440"/>
                    <a:pt x="1195" y="412"/>
                    <a:pt x="1200" y="384"/>
                  </a:cubicBezTo>
                  <a:cubicBezTo>
                    <a:pt x="1205" y="355"/>
                    <a:pt x="1210" y="327"/>
                    <a:pt x="1215" y="298"/>
                  </a:cubicBezTo>
                  <a:cubicBezTo>
                    <a:pt x="1220" y="268"/>
                    <a:pt x="1225" y="239"/>
                    <a:pt x="1230" y="209"/>
                  </a:cubicBezTo>
                  <a:cubicBezTo>
                    <a:pt x="1235" y="179"/>
                    <a:pt x="1240" y="149"/>
                    <a:pt x="1245" y="118"/>
                  </a:cubicBezTo>
                  <a:cubicBezTo>
                    <a:pt x="1250" y="87"/>
                    <a:pt x="1255" y="56"/>
                    <a:pt x="1260" y="25"/>
                  </a:cubicBezTo>
                  <a:cubicBezTo>
                    <a:pt x="1264" y="0"/>
                    <a:pt x="1264" y="0"/>
                    <a:pt x="1264" y="0"/>
                  </a:cubicBezTo>
                </a:path>
              </a:pathLst>
            </a:custGeom>
            <a:noFill/>
            <a:ln w="28575" cmpd="sng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1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1" name="Text Box 37"/>
          <p:cNvSpPr txBox="1">
            <a:spLocks noChangeArrowheads="1"/>
          </p:cNvSpPr>
          <p:nvPr/>
        </p:nvSpPr>
        <p:spPr bwMode="auto">
          <a:xfrm>
            <a:off x="8737230" y="3072684"/>
            <a:ext cx="19565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/>
            <a:r>
              <a:rPr lang="zh-CN" altLang="zh-CN" b="1" dirty="0">
                <a:solidFill>
                  <a:prstClr val="black"/>
                </a:solidFill>
                <a:cs typeface="+mn-ea"/>
                <a:sym typeface="+mn-lt"/>
              </a:rPr>
              <a:t>有</a:t>
            </a:r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两个不同</a:t>
            </a:r>
            <a:r>
              <a:rPr lang="zh-CN" altLang="zh-CN" b="1" dirty="0">
                <a:solidFill>
                  <a:prstClr val="black"/>
                </a:solidFill>
                <a:cs typeface="+mn-ea"/>
                <a:sym typeface="+mn-lt"/>
              </a:rPr>
              <a:t>的解</a:t>
            </a:r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x=x</a:t>
            </a:r>
            <a:r>
              <a:rPr lang="zh-CN" altLang="zh-CN" b="1" baseline="-25000" dirty="0">
                <a:solidFill>
                  <a:srgbClr val="FF0000"/>
                </a:solidFill>
                <a:cs typeface="+mn-ea"/>
                <a:sym typeface="+mn-lt"/>
              </a:rPr>
              <a:t>1，</a:t>
            </a:r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x=x</a:t>
            </a:r>
            <a:r>
              <a:rPr lang="zh-CN" altLang="zh-CN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zh-CN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 Box 48"/>
              <p:cNvSpPr txBox="1">
                <a:spLocks noChangeArrowheads="1"/>
              </p:cNvSpPr>
              <p:nvPr/>
            </p:nvSpPr>
            <p:spPr bwMode="auto">
              <a:xfrm>
                <a:off x="8737230" y="4060058"/>
                <a:ext cx="1956572" cy="773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有</a:t>
                </a:r>
                <a:r>
                  <a:rPr lang="zh-CN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两个相等</a:t>
                </a:r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的解x</a:t>
                </a:r>
                <a:r>
                  <a:rPr lang="zh-CN" altLang="zh-CN" b="1" baseline="-250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=x</a:t>
                </a:r>
                <a:r>
                  <a:rPr lang="zh-CN" altLang="zh-CN" b="1" baseline="-25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en-US" altLang="zh-C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endParaRPr lang="zh-CN" altLang="zh-CN" b="1" baseline="-25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2" name="Text 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37230" y="4060058"/>
                <a:ext cx="1956572" cy="773673"/>
              </a:xfrm>
              <a:prstGeom prst="rect">
                <a:avLst/>
              </a:prstGeom>
              <a:blipFill rotWithShape="1">
                <a:blip r:embed="rId4"/>
                <a:stretch>
                  <a:fillRect l="-14" t="-65" r="21" b="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 Box 59"/>
          <p:cNvSpPr txBox="1">
            <a:spLocks noChangeArrowheads="1"/>
          </p:cNvSpPr>
          <p:nvPr/>
        </p:nvSpPr>
        <p:spPr bwMode="auto">
          <a:xfrm>
            <a:off x="9065250" y="5272542"/>
            <a:ext cx="1956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/>
            <a:r>
              <a:rPr lang="zh-CN" altLang="zh-CN" b="1" dirty="0">
                <a:solidFill>
                  <a:srgbClr val="FF0000"/>
                </a:solidFill>
                <a:cs typeface="+mn-ea"/>
                <a:sym typeface="+mn-lt"/>
              </a:rPr>
              <a:t>没有</a:t>
            </a:r>
            <a:r>
              <a:rPr lang="zh-CN" altLang="zh-CN" b="1" dirty="0">
                <a:solidFill>
                  <a:prstClr val="black"/>
                </a:solidFill>
                <a:cs typeface="+mn-ea"/>
                <a:sym typeface="+mn-lt"/>
              </a:rPr>
              <a:t>实数根</a:t>
            </a:r>
          </a:p>
        </p:txBody>
      </p:sp>
      <p:sp>
        <p:nvSpPr>
          <p:cNvPr id="36" name="TextBox 6"/>
          <p:cNvSpPr txBox="1"/>
          <p:nvPr/>
        </p:nvSpPr>
        <p:spPr>
          <a:xfrm>
            <a:off x="1120845" y="502151"/>
            <a:ext cx="2391612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  <p:bldP spid="35" grpId="0" autoUpdateAnimBg="0"/>
      <p:bldP spid="37" grpId="0" autoUpdateAnimBg="0"/>
      <p:bldP spid="101" grpId="0" autoUpdateAnimBg="0"/>
      <p:bldP spid="102" grpId="0" autoUpdateAnimBg="0"/>
      <p:bldP spid="1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699396"/>
          <p:cNvSpPr>
            <a:spLocks noGrp="1" noChangeArrowheads="1"/>
          </p:cNvSpPr>
          <p:nvPr/>
        </p:nvSpPr>
        <p:spPr bwMode="auto">
          <a:xfrm>
            <a:off x="923718" y="1314067"/>
            <a:ext cx="4895657" cy="172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  <a:buClr>
                <a:srgbClr val="004646"/>
              </a:buClr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    由上面的结论，我们可以利用二次函数的图象求一元二次方程的根。由于作图或观察可能存在误差，由图象求得的根，一般是近似的。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699396"/>
              <p:cNvSpPr>
                <a:spLocks noGrp="1" noChangeArrowheads="1"/>
              </p:cNvSpPr>
              <p:nvPr/>
            </p:nvSpPr>
            <p:spPr bwMode="auto">
              <a:xfrm>
                <a:off x="923718" y="3107206"/>
                <a:ext cx="4778582" cy="1117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50000"/>
                  </a:lnSpc>
                  <a:buClr>
                    <a:srgbClr val="004646"/>
                  </a:buClr>
                </a:pP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例：利用函数图象求方程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−2</m:t>
                    </m:r>
                    <m:r>
                      <a:rPr lang="zh-CN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−2=</m:t>
                    </m:r>
                    <m:r>
                      <a:rPr lang="en-US" altLang="zh-CN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的实数根（结果保留小数后一位）。</a:t>
                </a:r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6993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3718" y="3107206"/>
                <a:ext cx="4778582" cy="1117543"/>
              </a:xfrm>
              <a:prstGeom prst="rect">
                <a:avLst/>
              </a:prstGeom>
              <a:blipFill rotWithShape="1">
                <a:blip r:embed="rId3"/>
                <a:stretch>
                  <a:fillRect l="-9" t="-14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组合 3"/>
          <p:cNvGrpSpPr/>
          <p:nvPr/>
        </p:nvGrpSpPr>
        <p:grpSpPr>
          <a:xfrm>
            <a:off x="6372627" y="1693645"/>
            <a:ext cx="4576639" cy="4586113"/>
            <a:chOff x="6096000" y="1124745"/>
            <a:chExt cx="5706939" cy="571875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1124745"/>
              <a:ext cx="5706939" cy="5718753"/>
            </a:xfrm>
            <a:prstGeom prst="rect">
              <a:avLst/>
            </a:prstGeom>
          </p:spPr>
        </p:pic>
        <p:sp>
          <p:nvSpPr>
            <p:cNvPr id="9" name="椭圆 8"/>
            <p:cNvSpPr/>
            <p:nvPr/>
          </p:nvSpPr>
          <p:spPr>
            <a:xfrm>
              <a:off x="8370476" y="4603092"/>
              <a:ext cx="122945" cy="1844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0335884" y="4587235"/>
              <a:ext cx="122945" cy="1844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699396"/>
              <p:cNvSpPr>
                <a:spLocks noGrp="1" noChangeArrowheads="1"/>
              </p:cNvSpPr>
              <p:nvPr/>
            </p:nvSpPr>
            <p:spPr bwMode="auto">
              <a:xfrm>
                <a:off x="893266" y="4058185"/>
                <a:ext cx="4809034" cy="2297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200000"/>
                  </a:lnSpc>
                  <a:buClr>
                    <a:srgbClr val="004646"/>
                  </a:buClr>
                </a:pP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解：如右图它与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轴的公共点的横坐标大致为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-0.7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</a:t>
                </a:r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2.7</a:t>
                </a: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。</a:t>
                </a:r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  <a:buClr>
                    <a:srgbClr val="004646"/>
                  </a:buClr>
                </a:pPr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所以方程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−2</m:t>
                    </m:r>
                    <m:r>
                      <a:rPr lang="zh-CN" alt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−2=</m:t>
                    </m:r>
                    <m:r>
                      <a:rPr lang="en-US" altLang="zh-CN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的实数根为：</a:t>
                </a:r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  <a:buClr>
                    <a:srgbClr val="004646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≈</m:t>
                    </m:r>
                    <m:r>
                      <a:rPr lang="en-US" altLang="zh-CN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−0.7,</m:t>
                    </m:r>
                  </m:oMath>
                </a14:m>
                <a:r>
                  <a:rPr lang="en-US" altLang="zh-CN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sub>
                    </m:sSub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≈</m:t>
                    </m:r>
                    <m:r>
                      <a:rPr lang="en-US" altLang="zh-CN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𝟐</m:t>
                    </m:r>
                    <m:r>
                      <a:rPr lang="en-US" altLang="zh-CN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.7</m:t>
                    </m:r>
                  </m:oMath>
                </a14:m>
                <a:endParaRPr lang="en-US" altLang="zh-CN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6993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3266" y="4058185"/>
                <a:ext cx="4809034" cy="2297664"/>
              </a:xfrm>
              <a:prstGeom prst="rect">
                <a:avLst/>
              </a:prstGeom>
              <a:blipFill rotWithShape="1">
                <a:blip r:embed="rId5"/>
                <a:stretch>
                  <a:fillRect l="-9" t="-23" b="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8338036" y="488992"/>
                <a:ext cx="3615669" cy="679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3735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y</m:t>
                      </m:r>
                      <m:r>
                        <a:rPr lang="zh-CN" altLang="en-US" sz="3735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735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3735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zh-CN" altLang="en-US" sz="3735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3735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</m:oMath>
                  </m:oMathPara>
                </a14:m>
                <a:endParaRPr lang="zh-CN" altLang="en-US" sz="373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036" y="488992"/>
                <a:ext cx="3615669" cy="679994"/>
              </a:xfrm>
              <a:prstGeom prst="rect">
                <a:avLst/>
              </a:prstGeom>
              <a:blipFill rotWithShape="1">
                <a:blip r:embed="rId6"/>
                <a:stretch>
                  <a:fillRect l="-13" t="-6" r="13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6"/>
          <p:cNvSpPr txBox="1"/>
          <p:nvPr/>
        </p:nvSpPr>
        <p:spPr>
          <a:xfrm>
            <a:off x="1120845" y="502151"/>
            <a:ext cx="9886118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利用函数图象求一元二次方程的实数根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5700115" y="1281706"/>
                <a:ext cx="6096000" cy="2981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观察</m:t>
                      </m:r>
                      <m:r>
                        <m:rPr>
                          <m:sty m:val="p"/>
                        </m:rPr>
                        <a:rPr lang="en-US" altLang="zh-CN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y</m:t>
                      </m:r>
                      <m:r>
                        <a:rPr lang="zh-CN" alt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的图象</m:t>
                      </m:r>
                    </m:oMath>
                  </m:oMathPara>
                </a14:m>
                <a:endParaRPr lang="en-US" altLang="zh-CN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当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x=2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y=-2(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点</a:t>
                </a:r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(2,-2)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轴下方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）；</a:t>
                </a:r>
                <a:endParaRPr lang="en-US" altLang="zh-CN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当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x=3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y= 1(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点</a:t>
                </a:r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(3, 1)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dirty="0">
                    <a:solidFill>
                      <a:srgbClr val="FF0000"/>
                    </a:solidFill>
                    <a:cs typeface="+mn-ea"/>
                    <a:sym typeface="+mn-lt"/>
                  </a:rPr>
                  <a:t>轴上方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) 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；</a:t>
                </a:r>
                <a:endParaRPr lang="en-US" altLang="zh-CN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而二次函数是一条连续不断的曲线，</a:t>
                </a:r>
                <a:endParaRPr lang="en-US" altLang="zh-CN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所以二次函数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a:rPr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</m:oMath>
                </a14:m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2&lt;x&lt;3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这一段经过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轴，即当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取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到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之间的某个值时，函数值为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0.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即方程在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  <m:r>
                      <a:rPr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</m:oMath>
                </a14:m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2&lt;x&lt;3</a:t>
                </a: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之间有根。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115" y="1281706"/>
                <a:ext cx="6096000" cy="2981457"/>
              </a:xfrm>
              <a:prstGeom prst="rect">
                <a:avLst/>
              </a:prstGeom>
              <a:blipFill rotWithShape="1">
                <a:blip r:embed="rId3"/>
                <a:stretch>
                  <a:fillRect l="-6" t="-9" r="6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组合 3"/>
          <p:cNvGrpSpPr/>
          <p:nvPr/>
        </p:nvGrpSpPr>
        <p:grpSpPr>
          <a:xfrm>
            <a:off x="821485" y="1828225"/>
            <a:ext cx="4469844" cy="4388749"/>
            <a:chOff x="165824" y="1082996"/>
            <a:chExt cx="5824424" cy="571875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824" y="1082996"/>
              <a:ext cx="5706939" cy="571875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/>
                <p:cNvSpPr/>
                <p:nvPr/>
              </p:nvSpPr>
              <p:spPr>
                <a:xfrm>
                  <a:off x="643757" y="1308621"/>
                  <a:ext cx="3615669" cy="67999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3735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y</m:t>
                        </m:r>
                        <m:r>
                          <a:rPr lang="zh-CN" altLang="en-US" sz="3735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sSup>
                          <m:sSupPr>
                            <m:ctrlPr>
                              <a:rPr lang="zh-CN" altLang="en-US" sz="3735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735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735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3735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  <m:r>
                          <a:rPr lang="zh-CN" altLang="en-US" sz="3735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3735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oMath>
                    </m:oMathPara>
                  </a14:m>
                  <a:endParaRPr lang="zh-CN" altLang="en-US" sz="3735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757" y="1308621"/>
                  <a:ext cx="3615669" cy="679994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椭圆 7"/>
            <p:cNvSpPr/>
            <p:nvPr/>
          </p:nvSpPr>
          <p:spPr>
            <a:xfrm>
              <a:off x="3988529" y="5733256"/>
              <a:ext cx="130112" cy="1022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4540072" y="4051305"/>
              <a:ext cx="130112" cy="1022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118641" y="5549379"/>
              <a:ext cx="1320064" cy="502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665" dirty="0">
                  <a:solidFill>
                    <a:srgbClr val="FF0000"/>
                  </a:solidFill>
                  <a:cs typeface="+mn-ea"/>
                  <a:sym typeface="+mn-lt"/>
                </a:rPr>
                <a:t>P(2,-2</a:t>
              </a:r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)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670184" y="3707728"/>
              <a:ext cx="1320064" cy="502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665" dirty="0">
                  <a:solidFill>
                    <a:srgbClr val="FF0000"/>
                  </a:solidFill>
                  <a:cs typeface="+mn-ea"/>
                  <a:sym typeface="+mn-lt"/>
                </a:rPr>
                <a:t>P’(3,1</a:t>
              </a:r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)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cxnSp>
          <p:nvCxnSpPr>
            <p:cNvPr id="13" name="直接连接符 12"/>
            <p:cNvCxnSpPr>
              <a:endCxn id="8" idx="7"/>
            </p:cNvCxnSpPr>
            <p:nvPr/>
          </p:nvCxnSpPr>
          <p:spPr>
            <a:xfrm flipH="1">
              <a:off x="4099587" y="4201736"/>
              <a:ext cx="505541" cy="154649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乘号 13"/>
            <p:cNvSpPr/>
            <p:nvPr/>
          </p:nvSpPr>
          <p:spPr>
            <a:xfrm>
              <a:off x="4293269" y="4497148"/>
              <a:ext cx="320113" cy="323145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835701" y="4356343"/>
            <a:ext cx="5748627" cy="8784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重复上述过程，不断缩小根的范围，根所在两端的值就越来越接近根的值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因而可以作为根的近似值。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6263354" y="5396979"/>
                <a:ext cx="4743609" cy="1025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尝试求出方程</a:t>
                </a:r>
                <a:endParaRPr lang="en-US" altLang="zh-CN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y</m:t>
                      </m:r>
                      <m:r>
                        <a:rPr lang="zh-CN" altLang="en-US" sz="2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2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zh-CN" alt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zh-CN" altLang="en-US" sz="2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</m:oMath>
                  </m:oMathPara>
                </a14:m>
                <a:endParaRPr lang="en-US" altLang="zh-CN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algn="ctr"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两个根的近似值？</m:t>
                      </m:r>
                    </m:oMath>
                  </m:oMathPara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354" y="5396979"/>
                <a:ext cx="4743609" cy="1025152"/>
              </a:xfrm>
              <a:prstGeom prst="rect">
                <a:avLst/>
              </a:prstGeom>
              <a:blipFill rotWithShape="1">
                <a:blip r:embed="rId6"/>
                <a:stretch>
                  <a:fillRect l="-7" t="-11" r="11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6"/>
          <p:cNvSpPr txBox="1"/>
          <p:nvPr/>
        </p:nvSpPr>
        <p:spPr>
          <a:xfrm>
            <a:off x="1120845" y="502151"/>
            <a:ext cx="9886118" cy="5847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通过不断缩小根所在的范围估计一元二次方程的根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对象 575618"/>
              <p:cNvSpPr txBox="1"/>
              <p:nvPr/>
            </p:nvSpPr>
            <p:spPr bwMode="auto">
              <a:xfrm>
                <a:off x="1247775" y="1265238"/>
                <a:ext cx="9172575" cy="43275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抛物线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与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轴的交点个数有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　　　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</m:oMath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.0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个　　　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.1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个　　　Ｃ．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个　　　Ｄ．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个</m:t>
                      </m:r>
                    </m:oMath>
                  </m:oMathPara>
                </a14:m>
                <a:r>
                  <a:rPr lang="zh-CN" altLang="en-US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zh-CN" altLang="en-US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r>
                  <a:rPr lang="zh-CN" altLang="en-US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zh-CN" altLang="en-US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关于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的一元二次方程</m:t>
                      </m:r>
                      <m:sSup>
                        <m:s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没有实数根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则抛物线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的顶点在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　　　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</m:oMath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第一象限　　　　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第二象限</m:t>
                      </m:r>
                    </m:oMath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第三象限　　　　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第四象限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对象 5756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7775" y="1265238"/>
                <a:ext cx="9172575" cy="4327525"/>
              </a:xfrm>
              <a:prstGeom prst="rect">
                <a:avLst/>
              </a:prstGeom>
              <a:blipFill rotWithShape="1">
                <a:blip r:embed="rId3"/>
                <a:stretch>
                  <a:fillRect t="-7" b="-3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笑脸 3"/>
          <p:cNvSpPr/>
          <p:nvPr/>
        </p:nvSpPr>
        <p:spPr>
          <a:xfrm>
            <a:off x="4577563" y="2017805"/>
            <a:ext cx="526664" cy="55325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笑脸 20"/>
          <p:cNvSpPr/>
          <p:nvPr/>
        </p:nvSpPr>
        <p:spPr>
          <a:xfrm>
            <a:off x="1120845" y="4325577"/>
            <a:ext cx="526664" cy="55325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4216384" y="317525"/>
                <a:ext cx="6330896" cy="102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>
                  <a:lnSpc>
                    <a:spcPct val="150000"/>
                  </a:lnSpc>
                </a:pP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【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分析</a:t>
                </a: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】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解二次函数</a:t>
                </a:r>
                <a14:m>
                  <m:oMath xmlns:m="http://schemas.openxmlformats.org/officeDocument/2006/math"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135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得</m:t>
                    </m:r>
                    <m:sSub>
                      <m:sSubPr>
                        <m:ctrlPr>
                          <a:rPr lang="en-US" altLang="zh-CN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135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b>
                        <m:r>
                          <a:rPr lang="en-US" altLang="zh-CN" sz="2135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a:rPr lang="en-US" altLang="zh-CN" sz="2135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,</m:t>
                    </m:r>
                    <m:r>
                      <m:rPr>
                        <m:nor/>
                      </m:rPr>
                      <a:rPr lang="en-US" altLang="zh-CN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sSub>
                      <m:sSubPr>
                        <m:ctrlPr>
                          <a:rPr lang="en-US" altLang="zh-CN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2135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b>
                    </m:sSub>
                    <m:r>
                      <a:rPr lang="en-US" altLang="zh-CN" sz="2135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135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</m:t>
                    </m:r>
                    <m:r>
                      <a:rPr lang="zh-CN" altLang="en-US" sz="2135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，所以其与二次函数有两个交点。</m:t>
                    </m:r>
                  </m:oMath>
                </a14:m>
                <a:endParaRPr lang="zh-CN" altLang="en-US" sz="21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84" y="317525"/>
                <a:ext cx="6330896" cy="1029193"/>
              </a:xfrm>
              <a:prstGeom prst="rect">
                <a:avLst/>
              </a:prstGeom>
              <a:blipFill rotWithShape="1">
                <a:blip r:embed="rId4"/>
                <a:stretch>
                  <a:fillRect l="-10" t="-2" r="9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918347" y="5745061"/>
                <a:ext cx="10436895" cy="899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【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分析</a:t>
                </a: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】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135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135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135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中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r>
                      <a:rPr lang="en-US" altLang="zh-CN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zh-CN" altLang="en-US" sz="213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，说明开口向上，</m:t>
                    </m:r>
                  </m:oMath>
                </a14:m>
                <a:endParaRPr lang="en-US" altLang="zh-CN" sz="2135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/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而对称轴</a:t>
                </a: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x=</a:t>
                </a:r>
                <a:r>
                  <a:rPr lang="en-US" altLang="zh-CN" sz="2135" b="1" dirty="0">
                    <a:solidFill>
                      <a:schemeClr val="tx1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35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5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num>
                      <m:den>
                        <m:r>
                          <a:rPr lang="en-US" altLang="zh-CN" sz="2135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en-US" altLang="zh-CN" sz="2135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&gt;0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，说明对称轴在</a:t>
                </a: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轴右侧，且方程与</a:t>
                </a: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轴无交点，所以选择</a:t>
                </a:r>
                <a:r>
                  <a:rPr lang="en-US" altLang="zh-CN" sz="2135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endParaRPr lang="zh-CN" altLang="en-US" sz="21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47" y="5745061"/>
                <a:ext cx="10436895" cy="899926"/>
              </a:xfrm>
              <a:prstGeom prst="rect">
                <a:avLst/>
              </a:prstGeom>
              <a:blipFill rotWithShape="1">
                <a:blip r:embed="rId5"/>
                <a:stretch>
                  <a:fillRect l="-1" t="-24" r="2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/>
          <p:cNvSpPr txBox="1"/>
          <p:nvPr/>
        </p:nvSpPr>
        <p:spPr>
          <a:xfrm>
            <a:off x="1120845" y="502151"/>
            <a:ext cx="2420641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5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 txBox="1">
            <a:spLocks noChangeArrowheads="1"/>
          </p:cNvSpPr>
          <p:nvPr/>
        </p:nvSpPr>
        <p:spPr bwMode="auto">
          <a:xfrm>
            <a:off x="763904" y="1124745"/>
            <a:ext cx="10745781" cy="443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defTabSz="91440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小兰画了一个函数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ax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的图象如图，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则关于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的方程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ax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的解是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　　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．无解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</a:p>
          <a:p>
            <a:pPr defTabSz="91440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＝－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  </a:t>
            </a:r>
          </a:p>
          <a:p>
            <a:pPr defTabSz="91440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＝－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或</a:t>
            </a:r>
            <a:r>
              <a:rPr lang="en-US" altLang="zh-CN" sz="24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  <a:defRPr/>
            </a:pP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9" name="Picture 17" descr="CD24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511" y="2138956"/>
            <a:ext cx="3216389" cy="304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笑脸 9"/>
          <p:cNvSpPr/>
          <p:nvPr/>
        </p:nvSpPr>
        <p:spPr>
          <a:xfrm>
            <a:off x="729579" y="5003793"/>
            <a:ext cx="526664" cy="55325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3905" y="5730941"/>
            <a:ext cx="10436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分析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r>
              <a:rPr lang="zh-CN" altLang="en-US" sz="2400" dirty="0">
                <a:cs typeface="+mn-ea"/>
                <a:sym typeface="+mn-lt"/>
              </a:rPr>
              <a:t>观察图象，二次函数与方程有两个交点，所以选择</a:t>
            </a:r>
            <a:r>
              <a:rPr lang="en-US" altLang="zh-CN" sz="2400" dirty="0">
                <a:cs typeface="+mn-ea"/>
                <a:sym typeface="+mn-lt"/>
              </a:rPr>
              <a:t>D.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1120845" y="502151"/>
            <a:ext cx="2420641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7"/>
          <p:cNvSpPr txBox="1">
            <a:spLocks noChangeArrowheads="1"/>
          </p:cNvSpPr>
          <p:nvPr/>
        </p:nvSpPr>
        <p:spPr bwMode="auto">
          <a:xfrm>
            <a:off x="1095457" y="1197733"/>
            <a:ext cx="10328140" cy="30433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defTabSz="914400">
              <a:lnSpc>
                <a:spcPct val="250000"/>
              </a:lnSpc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若二次函数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ax</a:t>
            </a:r>
            <a:r>
              <a:rPr lang="en-US" altLang="zh-CN" sz="2000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ax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的图象经过点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0)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，则关于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的方程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ax</a:t>
            </a:r>
            <a:r>
              <a:rPr lang="en-US" altLang="zh-CN" sz="2000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ax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的解为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　　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609600" indent="-609600" defTabSz="914400">
              <a:lnSpc>
                <a:spcPct val="250000"/>
              </a:lnSpc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         B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endParaRPr lang="zh-CN" altLang="zh-CN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609600" indent="-609600" defTabSz="914400">
              <a:lnSpc>
                <a:spcPct val="250000"/>
              </a:lnSpc>
              <a:defRPr/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             D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＝－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-25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zh-CN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877552" y="4518351"/>
                <a:ext cx="10436895" cy="1141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【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分析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】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将点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(-1,0)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带入原方程得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c=-3a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，带入二次函数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得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ax</a:t>
                </a:r>
                <a:r>
                  <a:rPr lang="en-US" altLang="zh-CN" sz="2400" b="1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－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2ax-3a</a:t>
                </a:r>
                <a:r>
                  <a:rPr lang="zh-CN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b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,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sSub>
                      <m:sSub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b>
                    </m:sSub>
                    <m:r>
                      <a:rPr lang="en-US" altLang="zh-CN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，所以选择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C</a:t>
                </a:r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552" y="4518351"/>
                <a:ext cx="10436895" cy="1141916"/>
              </a:xfrm>
              <a:prstGeom prst="rect">
                <a:avLst/>
              </a:prstGeom>
              <a:blipFill rotWithShape="1">
                <a:blip r:embed="rId3"/>
                <a:stretch>
                  <a:fillRect l="-6" t="-2698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/>
          <p:cNvSpPr/>
          <p:nvPr/>
        </p:nvSpPr>
        <p:spPr>
          <a:xfrm>
            <a:off x="1041078" y="3687816"/>
            <a:ext cx="526664" cy="55325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2420641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" b="286"/>
          <a:stretch>
            <a:fillRect/>
          </a:stretch>
        </p:blipFill>
        <p:spPr>
          <a:xfrm>
            <a:off x="6594419" y="2198391"/>
            <a:ext cx="6208422" cy="6172538"/>
          </a:xfrm>
        </p:spPr>
      </p:pic>
      <p:sp>
        <p:nvSpPr>
          <p:cNvPr id="27" name="矩形: 圆角 26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08455" y="2524396"/>
            <a:ext cx="6099038" cy="1226736"/>
            <a:chOff x="1442449" y="2841896"/>
            <a:chExt cx="6099038" cy="1226736"/>
          </a:xfrm>
        </p:grpSpPr>
        <p:sp>
          <p:nvSpPr>
            <p:cNvPr id="33" name="矩形 32"/>
            <p:cNvSpPr/>
            <p:nvPr/>
          </p:nvSpPr>
          <p:spPr bwMode="auto">
            <a:xfrm>
              <a:off x="1442449" y="2841896"/>
              <a:ext cx="60990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感谢各位的聆听与指导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899268" y="1876456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>
                <a:cs typeface="+mn-ea"/>
                <a:sym typeface="+mn-lt"/>
              </a:rPr>
              <a:t>第二十二章 二次函数</a:t>
            </a:r>
            <a:endParaRPr lang="zh-CN" altLang="en-US" sz="2800" b="1" kern="100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330324"/>
            <a:ext cx="10348517" cy="157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二次函数与一元二次方程之间的联系。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二次函数的图象与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轴交点的三种位置关系。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利用二次函数图象求它的实数根。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4104011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让学生理解</a:t>
            </a:r>
            <a:r>
              <a:rPr lang="zh-CN" altLang="zh-CN" sz="2000" dirty="0">
                <a:cs typeface="+mn-ea"/>
                <a:sym typeface="+mn-lt"/>
              </a:rPr>
              <a:t>二次函数</a:t>
            </a:r>
            <a:r>
              <a:rPr lang="zh-CN" altLang="en-US" sz="2000" dirty="0">
                <a:cs typeface="+mn-ea"/>
                <a:sym typeface="+mn-lt"/>
              </a:rPr>
              <a:t>与一元二次方程之间的</a:t>
            </a:r>
            <a:r>
              <a:rPr lang="zh-CN" altLang="zh-CN" sz="2000" dirty="0">
                <a:cs typeface="+mn-ea"/>
                <a:sym typeface="+mn-lt"/>
              </a:rPr>
              <a:t>联系</a:t>
            </a:r>
            <a:r>
              <a:rPr lang="zh-CN" altLang="en-US" sz="2000" dirty="0">
                <a:cs typeface="+mn-ea"/>
                <a:sym typeface="+mn-lt"/>
              </a:rPr>
              <a:t>。</a:t>
            </a:r>
            <a:endParaRPr lang="en-US" altLang="zh-CN" sz="2000" dirty="0">
              <a:cs typeface="+mn-ea"/>
              <a:sym typeface="+mn-lt"/>
            </a:endParaRP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难点：让学生理解函数图象交点问题与对应方程间的相互转化，及用图象求方程解的方法。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5714" y="1270246"/>
            <a:ext cx="11199906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   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40m/s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的速度将小球沿与地面成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°角的方向击出时，球的飞行路线是一条抛物线，如果不考虑空气阻力，球的飞行高度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h (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单位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:m)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与飞行时间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t (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单位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:s)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之间具有关系：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h= 20t–5t</a:t>
            </a:r>
            <a:r>
              <a:rPr lang="en-US" altLang="zh-CN" sz="20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.  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考虑下列问题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）球的飞行高度能否达到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15 m?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若能，需要多少时间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）球的飞行高度能否达到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20 m?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若能，需要多少时间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）球的飞行高度能否达到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20.5 m?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为什么？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）球从飞出到落地要用多少时间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14" name="Freeform 4"/>
          <p:cNvSpPr>
            <a:spLocks noChangeArrowheads="1"/>
          </p:cNvSpPr>
          <p:nvPr/>
        </p:nvSpPr>
        <p:spPr bwMode="auto">
          <a:xfrm>
            <a:off x="5719199" y="4869886"/>
            <a:ext cx="5376333" cy="1056216"/>
          </a:xfrm>
          <a:custGeom>
            <a:avLst/>
            <a:gdLst>
              <a:gd name="T0" fmla="*/ 0 w 726"/>
              <a:gd name="T1" fmla="*/ 2147483647 h 317"/>
              <a:gd name="T2" fmla="*/ 2147483647 w 726"/>
              <a:gd name="T3" fmla="*/ 0 h 317"/>
              <a:gd name="T4" fmla="*/ 2147483647 w 726"/>
              <a:gd name="T5" fmla="*/ 2147483647 h 317"/>
              <a:gd name="T6" fmla="*/ 0 60000 65536"/>
              <a:gd name="T7" fmla="*/ 0 60000 65536"/>
              <a:gd name="T8" fmla="*/ 0 60000 65536"/>
              <a:gd name="T9" fmla="*/ 0 w 726"/>
              <a:gd name="T10" fmla="*/ 0 h 317"/>
              <a:gd name="T11" fmla="*/ 726 w 726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317">
                <a:moveTo>
                  <a:pt x="0" y="317"/>
                </a:moveTo>
                <a:cubicBezTo>
                  <a:pt x="121" y="158"/>
                  <a:pt x="242" y="0"/>
                  <a:pt x="363" y="0"/>
                </a:cubicBezTo>
                <a:cubicBezTo>
                  <a:pt x="484" y="0"/>
                  <a:pt x="665" y="264"/>
                  <a:pt x="726" y="317"/>
                </a:cubicBezTo>
              </a:path>
            </a:pathLst>
          </a:custGeom>
          <a:noFill/>
          <a:ln w="63500">
            <a:solidFill>
              <a:srgbClr val="3366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4375116" y="5943035"/>
            <a:ext cx="7440083" cy="0"/>
          </a:xfrm>
          <a:prstGeom prst="line">
            <a:avLst/>
          </a:prstGeom>
          <a:noFill/>
          <a:ln w="114300">
            <a:solidFill>
              <a:srgbClr val="99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5245065" y="5314386"/>
            <a:ext cx="6096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zh-CN" sz="3735" b="1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12187 -0.08303 C 0.14739 -0.10155 0.18559 -0.11173 0.22552 -0.11173 C 0.271 -0.11173 0.30729 -0.10155 0.33281 -0.08303 L 0.45486 2.96296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3" y="-5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1084703" y="1082995"/>
            <a:ext cx="10625764" cy="142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分析：由于小球的飞行高度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与飞行时间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有函数关系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＝20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－5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，所以可以将问题中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的值代入函数解析式，得到关于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的一元二次方程．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注意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】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根据实际问题，讨论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的取值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10347" y="2653643"/>
            <a:ext cx="9324507" cy="188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）当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h=15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20t-5t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=15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      化简得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-4t+3=0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         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=3.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  当球飞行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1s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3s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时，它的高度为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15m.</a:t>
            </a:r>
          </a:p>
        </p:txBody>
      </p:sp>
      <p:pic>
        <p:nvPicPr>
          <p:cNvPr id="21" name="图片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112" y="3091346"/>
            <a:ext cx="4707541" cy="14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081427" y="4572824"/>
            <a:ext cx="6096000" cy="188917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）当</a:t>
            </a:r>
            <a:r>
              <a:rPr lang="en-US" altLang="zh-CN" sz="2000" b="1" dirty="0">
                <a:cs typeface="+mn-ea"/>
                <a:sym typeface="+mn-lt"/>
              </a:rPr>
              <a:t>h=20</a:t>
            </a:r>
            <a:r>
              <a:rPr lang="zh-CN" altLang="en-US" sz="2000" b="1" dirty="0">
                <a:cs typeface="+mn-ea"/>
                <a:sym typeface="+mn-lt"/>
              </a:rPr>
              <a:t>时，</a:t>
            </a:r>
            <a:r>
              <a:rPr lang="en-US" altLang="zh-CN" sz="2000" b="1" dirty="0">
                <a:cs typeface="+mn-ea"/>
                <a:sym typeface="+mn-lt"/>
              </a:rPr>
              <a:t>20t-5t</a:t>
            </a:r>
            <a:r>
              <a:rPr lang="en-US" altLang="zh-CN" sz="2000" b="1" baseline="30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=20</a:t>
            </a:r>
            <a:r>
              <a:rPr lang="zh-CN" altLang="en-US" sz="2000" b="1" dirty="0">
                <a:cs typeface="+mn-ea"/>
                <a:sym typeface="+mn-lt"/>
              </a:rPr>
              <a:t>， 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  化简得</a:t>
            </a:r>
            <a:r>
              <a:rPr lang="en-US" altLang="zh-CN" sz="2000" b="1" dirty="0">
                <a:cs typeface="+mn-ea"/>
                <a:sym typeface="+mn-lt"/>
              </a:rPr>
              <a:t>t</a:t>
            </a:r>
            <a:r>
              <a:rPr lang="en-US" altLang="zh-CN" sz="2000" b="1" baseline="30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-4t+4=0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       </a:t>
            </a:r>
            <a:r>
              <a:rPr lang="en-US" altLang="zh-CN" sz="2000" b="1" dirty="0">
                <a:cs typeface="+mn-ea"/>
                <a:sym typeface="+mn-lt"/>
              </a:rPr>
              <a:t>t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=t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=2.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当球飞行</a:t>
            </a:r>
            <a:r>
              <a:rPr lang="en-US" altLang="zh-CN" sz="2000" b="1" dirty="0">
                <a:cs typeface="+mn-ea"/>
                <a:sym typeface="+mn-lt"/>
              </a:rPr>
              <a:t>2s</a:t>
            </a:r>
            <a:r>
              <a:rPr lang="zh-CN" altLang="en-US" sz="2000" b="1" dirty="0">
                <a:cs typeface="+mn-ea"/>
                <a:sym typeface="+mn-lt"/>
              </a:rPr>
              <a:t>时，它的高度为</a:t>
            </a:r>
            <a:r>
              <a:rPr lang="en-US" altLang="zh-CN" sz="2000" b="1" dirty="0">
                <a:cs typeface="+mn-ea"/>
                <a:sym typeface="+mn-lt"/>
              </a:rPr>
              <a:t>20m.</a:t>
            </a: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22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530" y="5041779"/>
            <a:ext cx="4820332" cy="164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4840577" y="356665"/>
            <a:ext cx="5980439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135" b="1" dirty="0">
                <a:solidFill>
                  <a:srgbClr val="DA5353"/>
                </a:solidFill>
                <a:cs typeface="+mn-ea"/>
                <a:sym typeface="+mn-lt"/>
              </a:rPr>
              <a:t>思考：结合图形，你知道为什么在</a:t>
            </a:r>
            <a:r>
              <a:rPr lang="en-US" altLang="zh-CN" sz="2135" b="1" dirty="0">
                <a:solidFill>
                  <a:srgbClr val="DA5353"/>
                </a:solidFill>
                <a:cs typeface="+mn-ea"/>
                <a:sym typeface="+mn-lt"/>
              </a:rPr>
              <a:t>1)</a:t>
            </a:r>
            <a:r>
              <a:rPr lang="zh-CN" altLang="en-US" sz="2135" b="1" dirty="0">
                <a:solidFill>
                  <a:srgbClr val="DA5353"/>
                </a:solidFill>
                <a:cs typeface="+mn-ea"/>
                <a:sym typeface="+mn-lt"/>
              </a:rPr>
              <a:t>中有两个点符合题意，而在</a:t>
            </a:r>
            <a:r>
              <a:rPr lang="en-US" altLang="zh-CN" sz="2135" b="1" dirty="0">
                <a:solidFill>
                  <a:srgbClr val="DA5353"/>
                </a:solidFill>
                <a:cs typeface="+mn-ea"/>
                <a:sym typeface="+mn-lt"/>
              </a:rPr>
              <a:t>2</a:t>
            </a:r>
            <a:r>
              <a:rPr lang="zh-CN" altLang="en-US" sz="2135" b="1" dirty="0">
                <a:solidFill>
                  <a:srgbClr val="DA5353"/>
                </a:solidFill>
                <a:cs typeface="+mn-ea"/>
                <a:sym typeface="+mn-lt"/>
              </a:rPr>
              <a:t>）中只有一个点符合题意？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30"/>
          <p:cNvSpPr txBox="1">
            <a:spLocks noChangeArrowheads="1"/>
          </p:cNvSpPr>
          <p:nvPr/>
        </p:nvSpPr>
        <p:spPr bwMode="auto">
          <a:xfrm>
            <a:off x="1084703" y="1295598"/>
            <a:ext cx="10625764" cy="142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分析：由于小球的飞行高度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与飞行时间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有函数关系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＝20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－5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，所以可以</a:t>
            </a:r>
            <a:r>
              <a:rPr lang="zh-CN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将问题中</a:t>
            </a:r>
            <a:r>
              <a:rPr lang="zh-CN" altLang="zh-CN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的值代入函数解析式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，得到关于</a:t>
            </a:r>
            <a:r>
              <a:rPr lang="zh-CN" altLang="zh-CN" sz="2000" b="1" i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的一元二次方程．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注意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】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根据实际问题，讨论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h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的取值</a:t>
            </a:r>
            <a:r>
              <a:rPr lang="zh-CN" altLang="zh-CN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65615" y="2758400"/>
            <a:ext cx="7338483" cy="188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）当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h=20.5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20t-5t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=20.5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-4t+4.1=0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因为（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-4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-4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×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4.1&lt;0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，所以方程无实根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.  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故球的飞行高度达不到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20.5m.</a:t>
            </a:r>
          </a:p>
        </p:txBody>
      </p:sp>
      <p:pic>
        <p:nvPicPr>
          <p:cNvPr id="11" name="图片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656" y="2356958"/>
            <a:ext cx="4187811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65615" y="4668761"/>
            <a:ext cx="7338484" cy="188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）当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h=0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20t-5t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，化简得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-4t=0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        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t</a:t>
            </a:r>
            <a:r>
              <a:rPr lang="en-US" altLang="zh-CN" sz="2000" b="1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=4.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当球飞行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0s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4s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时，它的高度为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0m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即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0s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时，球从地面飞出，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4s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时球落回地面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pic>
        <p:nvPicPr>
          <p:cNvPr id="13" name="图片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656" y="4638116"/>
            <a:ext cx="4187811" cy="191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88432" y="1328157"/>
            <a:ext cx="10821397" cy="455682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355600" defTabSz="1219200" eaLnBrk="1" hangingPunct="1">
              <a:lnSpc>
                <a:spcPct val="250000"/>
              </a:lnSpc>
              <a:defRPr/>
            </a:pP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已知二次函数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的值为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，求相应自变量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的值，就是求相应一元二次方程的解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.</a:t>
            </a:r>
            <a:endParaRPr lang="en-US" altLang="zh-CN" sz="2400" b="1" noProof="1">
              <a:latin typeface="+mn-lt"/>
              <a:ea typeface="+mn-ea"/>
              <a:cs typeface="+mn-ea"/>
              <a:sym typeface="+mn-lt"/>
            </a:endParaRPr>
          </a:p>
          <a:p>
            <a:pPr indent="355600" defTabSz="1219200" eaLnBrk="1" hangingPunct="1">
              <a:lnSpc>
                <a:spcPct val="250000"/>
              </a:lnSpc>
              <a:defRPr/>
            </a:pP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例如：已知二次函数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=-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baseline="30000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+4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的值为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3,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求自变量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 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的值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就是求方程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3=-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baseline="30000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+4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noProof="1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2400" noProof="1">
                <a:latin typeface="+mn-lt"/>
                <a:ea typeface="+mn-ea"/>
                <a:cs typeface="+mn-ea"/>
                <a:sym typeface="+mn-lt"/>
              </a:rPr>
              <a:t>即</a:t>
            </a:r>
            <a:r>
              <a:rPr lang="en-US" altLang="zh-CN" sz="2400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aseline="30000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noProof="1">
                <a:latin typeface="+mn-lt"/>
                <a:ea typeface="+mn-ea"/>
                <a:cs typeface="+mn-ea"/>
                <a:sym typeface="+mn-lt"/>
              </a:rPr>
              <a:t>-4x+3=0)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的解。反过来，解方程</a:t>
            </a:r>
            <a:endParaRPr lang="en-US" altLang="zh-CN" sz="2400" b="1" noProof="1">
              <a:latin typeface="+mn-lt"/>
              <a:ea typeface="+mn-ea"/>
              <a:cs typeface="+mn-ea"/>
              <a:sym typeface="+mn-lt"/>
            </a:endParaRPr>
          </a:p>
          <a:p>
            <a:pPr indent="355600" defTabSz="1219200" eaLnBrk="1" hangingPunct="1">
              <a:lnSpc>
                <a:spcPct val="250000"/>
              </a:lnSpc>
              <a:defRPr/>
            </a:pP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baseline="30000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-4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+3=0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，就是已知二次函数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baseline="30000" noProof="1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-4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2400" b="1" noProof="1">
                <a:latin typeface="+mn-lt"/>
                <a:ea typeface="+mn-ea"/>
                <a:cs typeface="+mn-ea"/>
                <a:sym typeface="+mn-lt"/>
              </a:rPr>
              <a:t>+3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的值为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求自变量</a:t>
            </a:r>
            <a:r>
              <a:rPr lang="en-US" altLang="zh-CN" sz="2400" b="1" i="1" noProof="1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b="1" noProof="1">
                <a:latin typeface="+mn-lt"/>
                <a:ea typeface="+mn-ea"/>
                <a:cs typeface="+mn-ea"/>
                <a:sym typeface="+mn-lt"/>
              </a:rPr>
              <a:t>的值</a:t>
            </a:r>
            <a:r>
              <a:rPr lang="zh-CN" altLang="zh-CN" sz="2400" b="1" noProof="1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20845" y="502151"/>
            <a:ext cx="11317898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二次函数与一元二次方程之间的联系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698372"/>
          <p:cNvSpPr txBox="1">
            <a:spLocks noChangeArrowheads="1"/>
          </p:cNvSpPr>
          <p:nvPr/>
        </p:nvSpPr>
        <p:spPr bwMode="auto">
          <a:xfrm>
            <a:off x="974169" y="1534961"/>
            <a:ext cx="11217831" cy="455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画出下列二次函数图象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(1)y=x</a:t>
            </a:r>
            <a:r>
              <a:rPr lang="en-US" altLang="zh-CN" sz="24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+x-2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(2)y=x</a:t>
            </a:r>
            <a:r>
              <a:rPr lang="en-US" altLang="zh-CN" sz="24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-6x+9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(3)y=x</a:t>
            </a:r>
            <a:r>
              <a:rPr lang="en-US" altLang="zh-CN" sz="24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-x+1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观察其图象与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轴有公共点吗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如果有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公共点横坐标是多少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取公共点的横坐标时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函数的值是多少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你得出相应的一元二次方程的解吗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20845" y="502151"/>
            <a:ext cx="2391612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5950192" y="3000200"/>
          <a:ext cx="5937250" cy="2488833"/>
        </p:xfrm>
        <a:graphic>
          <a:graphicData uri="http://schemas.openxmlformats.org/drawingml/2006/table">
            <a:tbl>
              <a:tblPr/>
              <a:tblGrid>
                <a:gridCol w="1563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二次函数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</a:t>
                      </a: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</a:t>
                      </a: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kumimoji="0" lang="en-US" altLang="zh-CN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</a:t>
                      </a:r>
                      <a:r>
                        <a:rPr kumimoji="0" lang="en-US" altLang="zh-CN" sz="1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1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en-US" altLang="zh-CN" sz="1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kumimoji="0" lang="en-US" altLang="zh-CN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r>
                        <a:rPr kumimoji="0" lang="en-US" altLang="zh-CN" sz="19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+9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</a:t>
                      </a: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en-US" altLang="zh-CN" sz="2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+1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轴交点坐标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(-2,0)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，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(1,0)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(3,0)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无交点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相应方程的根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</a:t>
                      </a:r>
                      <a:r>
                        <a:rPr kumimoji="0" lang="en-US" altLang="zh-CN" sz="2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，</a:t>
                      </a: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=1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</a:t>
                      </a:r>
                      <a:r>
                        <a:rPr kumimoji="0" lang="en-US" altLang="zh-CN" sz="2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kumimoji="0" lang="en-US" altLang="zh-CN" sz="21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=3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无实根</a:t>
                      </a:r>
                    </a:p>
                  </a:txBody>
                  <a:tcPr marL="121917" marR="121917" marT="60889" marB="60889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58749" y="1332455"/>
            <a:ext cx="6591411" cy="5831085"/>
            <a:chOff x="4231" y="746134"/>
            <a:chExt cx="8725546" cy="7700897"/>
          </a:xfrm>
        </p:grpSpPr>
        <p:graphicFrame>
          <p:nvGraphicFramePr>
            <p:cNvPr id="34" name="表格 33"/>
            <p:cNvGraphicFramePr/>
            <p:nvPr>
              <p:custDataLst>
                <p:tags r:id="rId2"/>
              </p:custDataLst>
            </p:nvPr>
          </p:nvGraphicFramePr>
          <p:xfrm>
            <a:off x="220132" y="1288001"/>
            <a:ext cx="8509645" cy="7159030"/>
          </p:xfrm>
          <a:graphic>
            <a:graphicData uri="http://schemas.openxmlformats.org/drawingml/2006/table">
              <a:tbl>
                <a:tblPr/>
                <a:tblGrid>
                  <a:gridCol w="508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56303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45296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620184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53340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537633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546100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524933">
                    <a:extLst>
                      <a:ext uri="{9D8B030D-6E8A-4147-A177-3AD203B41FA5}">
                        <a16:colId xmlns:a16="http://schemas.microsoft.com/office/drawing/2014/main" val="20007"/>
                      </a:ext>
                    </a:extLst>
                  </a:gridCol>
                  <a:gridCol w="535516">
                    <a:extLst>
                      <a:ext uri="{9D8B030D-6E8A-4147-A177-3AD203B41FA5}">
                        <a16:colId xmlns:a16="http://schemas.microsoft.com/office/drawing/2014/main" val="20008"/>
                      </a:ext>
                    </a:extLst>
                  </a:gridCol>
                  <a:gridCol w="535517">
                    <a:extLst>
                      <a:ext uri="{9D8B030D-6E8A-4147-A177-3AD203B41FA5}">
                        <a16:colId xmlns:a16="http://schemas.microsoft.com/office/drawing/2014/main" val="20009"/>
                      </a:ext>
                    </a:extLst>
                  </a:gridCol>
                  <a:gridCol w="535516">
                    <a:extLst>
                      <a:ext uri="{9D8B030D-6E8A-4147-A177-3AD203B41FA5}">
                        <a16:colId xmlns:a16="http://schemas.microsoft.com/office/drawing/2014/main" val="20010"/>
                      </a:ext>
                    </a:extLst>
                  </a:gridCol>
                  <a:gridCol w="535517">
                    <a:extLst>
                      <a:ext uri="{9D8B030D-6E8A-4147-A177-3AD203B41FA5}">
                        <a16:colId xmlns:a16="http://schemas.microsoft.com/office/drawing/2014/main" val="20011"/>
                      </a:ext>
                    </a:extLst>
                  </a:gridCol>
                </a:tblGrid>
                <a:tr h="493184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93183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93184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91067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493183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493184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493183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491067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493184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  <a:tr h="493183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9"/>
                    </a:ext>
                  </a:extLst>
                </a:tr>
                <a:tr h="493184"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342900" lvl="0" indent="-342900" algn="l" defTabSz="91440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800" b="0" i="0" u="none" kern="1200" baseline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lvl="1" indent="-285750">
                          <a:defRPr sz="2400" kern="1200"/>
                        </a:lvl2pPr>
                        <a:lvl3pPr marL="1143000" lvl="2" indent="-228600">
                          <a:defRPr sz="2000" kern="1200"/>
                        </a:lvl3pPr>
                        <a:lvl4pPr marL="1600200" lvl="3" indent="-228600">
                          <a:defRPr sz="1800" kern="1200"/>
                        </a:lvl4pPr>
                        <a:lvl5pPr marL="2057400" lvl="4" indent="-228600">
                          <a:defRPr sz="1800" kern="1200"/>
                        </a:lvl5pPr>
                      </a:lstStyle>
                      <a:p>
                        <a:pPr marL="0" lvl="0" indent="0">
                          <a:buNone/>
                        </a:pPr>
                        <a:endPara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endParaRPr>
                      </a:p>
                    </a:txBody>
                    <a:tcPr marL="121920" marR="121920" marT="60960" marB="60960">
                      <a:lnL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L>
                      <a:lnR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R>
                      <a:lnT w="12700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T>
                      <a:lnB w="12700" cap="flat" cmpd="sng">
                        <a:solidFill>
                          <a:schemeClr val="bg1"/>
                        </a:solidFill>
                        <a:prstDash val="dash"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10"/>
                    </a:ext>
                  </a:extLst>
                </a:tr>
              </a:tbl>
            </a:graphicData>
          </a:graphic>
        </p:graphicFrame>
        <p:sp>
          <p:nvSpPr>
            <p:cNvPr id="35" name="矩形 698538"/>
            <p:cNvSpPr>
              <a:spLocks noChangeArrowheads="1"/>
            </p:cNvSpPr>
            <p:nvPr/>
          </p:nvSpPr>
          <p:spPr bwMode="auto">
            <a:xfrm>
              <a:off x="2338916" y="1491200"/>
              <a:ext cx="914400" cy="4658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6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5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4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3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2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1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-1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-2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-3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-4</a:t>
              </a:r>
            </a:p>
          </p:txBody>
        </p:sp>
        <p:grpSp>
          <p:nvGrpSpPr>
            <p:cNvPr id="36" name="组合 698568"/>
            <p:cNvGrpSpPr/>
            <p:nvPr/>
          </p:nvGrpSpPr>
          <p:grpSpPr bwMode="auto">
            <a:xfrm>
              <a:off x="383117" y="4132801"/>
              <a:ext cx="6434667" cy="977900"/>
              <a:chOff x="221" y="2016"/>
              <a:chExt cx="3040" cy="462"/>
            </a:xfrm>
          </p:grpSpPr>
          <p:sp>
            <p:nvSpPr>
              <p:cNvPr id="37" name="矩形 698541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237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r>
                  <a:rPr lang="en-US" altLang="zh-CN" sz="2000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n-US" altLang="zh-CN" sz="20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</a:p>
            </p:txBody>
          </p:sp>
          <p:sp>
            <p:nvSpPr>
              <p:cNvPr id="38" name="直接连接符 698542"/>
              <p:cNvSpPr>
                <a:spLocks noChangeShapeType="1"/>
              </p:cNvSpPr>
              <p:nvPr/>
            </p:nvSpPr>
            <p:spPr bwMode="auto">
              <a:xfrm>
                <a:off x="221" y="2299"/>
                <a:ext cx="294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矩形 698543"/>
              <p:cNvSpPr>
                <a:spLocks noChangeArrowheads="1"/>
              </p:cNvSpPr>
              <p:nvPr/>
            </p:nvSpPr>
            <p:spPr bwMode="auto">
              <a:xfrm>
                <a:off x="1204" y="2233"/>
                <a:ext cx="336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10000"/>
                  </a:lnSpc>
                  <a:spcBef>
                    <a:spcPct val="20000"/>
                  </a:spcBef>
                </a:pPr>
                <a:r>
                  <a:rPr lang="en-US" altLang="zh-CN" sz="2000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  <a:endParaRPr lang="en-US" altLang="zh-CN" sz="20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矩形 698544"/>
              <p:cNvSpPr>
                <a:spLocks noChangeArrowheads="1"/>
              </p:cNvSpPr>
              <p:nvPr/>
            </p:nvSpPr>
            <p:spPr bwMode="auto">
              <a:xfrm>
                <a:off x="336" y="2256"/>
                <a:ext cx="2805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10000"/>
                  </a:lnSpc>
                  <a:spcBef>
                    <a:spcPct val="20000"/>
                  </a:spcBef>
                </a:pPr>
                <a:r>
                  <a:rPr lang="en-US" altLang="zh-CN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-4  -3   -2   -1          1     2    3    4    5    6</a:t>
                </a:r>
              </a:p>
            </p:txBody>
          </p:sp>
          <p:sp>
            <p:nvSpPr>
              <p:cNvPr id="41" name="椭圆 698545"/>
              <p:cNvSpPr>
                <a:spLocks noChangeAspect="1" noChangeArrowheads="1"/>
              </p:cNvSpPr>
              <p:nvPr/>
            </p:nvSpPr>
            <p:spPr bwMode="auto">
              <a:xfrm>
                <a:off x="1387" y="226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aphicFrame>
          <p:nvGraphicFramePr>
            <p:cNvPr id="42" name="对象 41"/>
            <p:cNvGraphicFramePr/>
            <p:nvPr/>
          </p:nvGraphicFramePr>
          <p:xfrm>
            <a:off x="3776132" y="5047200"/>
            <a:ext cx="260773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1" r:id="rId5" imgW="1308100" imgH="304800" progId="Equation.3">
                    <p:embed/>
                  </p:oleObj>
                </mc:Choice>
                <mc:Fallback>
                  <p:oleObj r:id="rId5" imgW="1308100" imgH="304800" progId="Equation.3">
                    <p:embed/>
                    <p:pic>
                      <p:nvPicPr>
                        <p:cNvPr id="0" name="对象 4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6132" y="5047200"/>
                          <a:ext cx="260773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任意多边形 698617"/>
            <p:cNvSpPr>
              <a:spLocks noChangeArrowheads="1"/>
            </p:cNvSpPr>
            <p:nvPr/>
          </p:nvSpPr>
          <p:spPr bwMode="auto">
            <a:xfrm>
              <a:off x="3086099" y="1685933"/>
              <a:ext cx="2755900" cy="3056467"/>
            </a:xfrm>
            <a:custGeom>
              <a:avLst/>
              <a:gdLst>
                <a:gd name="T0" fmla="*/ 0 w 1302"/>
                <a:gd name="T1" fmla="*/ 0 h 1444"/>
                <a:gd name="T2" fmla="*/ 168 w 1302"/>
                <a:gd name="T3" fmla="*/ 505 h 1444"/>
                <a:gd name="T4" fmla="*/ 429 w 1302"/>
                <a:gd name="T5" fmla="*/ 1216 h 1444"/>
                <a:gd name="T6" fmla="*/ 699 w 1302"/>
                <a:gd name="T7" fmla="*/ 1444 h 1444"/>
                <a:gd name="T8" fmla="*/ 934 w 1302"/>
                <a:gd name="T9" fmla="*/ 1216 h 1444"/>
                <a:gd name="T10" fmla="*/ 1169 w 1302"/>
                <a:gd name="T11" fmla="*/ 505 h 1444"/>
                <a:gd name="T12" fmla="*/ 1302 w 1302"/>
                <a:gd name="T13" fmla="*/ 35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" h="1444">
                  <a:moveTo>
                    <a:pt x="0" y="0"/>
                  </a:moveTo>
                  <a:cubicBezTo>
                    <a:pt x="28" y="84"/>
                    <a:pt x="97" y="302"/>
                    <a:pt x="168" y="505"/>
                  </a:cubicBezTo>
                  <a:cubicBezTo>
                    <a:pt x="239" y="708"/>
                    <a:pt x="341" y="1060"/>
                    <a:pt x="429" y="1216"/>
                  </a:cubicBezTo>
                  <a:cubicBezTo>
                    <a:pt x="517" y="1372"/>
                    <a:pt x="615" y="1444"/>
                    <a:pt x="699" y="1444"/>
                  </a:cubicBezTo>
                  <a:cubicBezTo>
                    <a:pt x="783" y="1444"/>
                    <a:pt x="856" y="1372"/>
                    <a:pt x="934" y="1216"/>
                  </a:cubicBezTo>
                  <a:cubicBezTo>
                    <a:pt x="1012" y="1060"/>
                    <a:pt x="1108" y="702"/>
                    <a:pt x="1169" y="505"/>
                  </a:cubicBezTo>
                  <a:cubicBezTo>
                    <a:pt x="1230" y="308"/>
                    <a:pt x="1274" y="133"/>
                    <a:pt x="1302" y="35"/>
                  </a:cubicBezTo>
                </a:path>
              </a:pathLst>
            </a:custGeom>
            <a:noFill/>
            <a:ln w="254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1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任意多边形 698621"/>
            <p:cNvSpPr>
              <a:spLocks noChangeArrowheads="1"/>
            </p:cNvSpPr>
            <p:nvPr/>
          </p:nvSpPr>
          <p:spPr bwMode="auto">
            <a:xfrm>
              <a:off x="1805517" y="1353618"/>
              <a:ext cx="2662767" cy="2982383"/>
            </a:xfrm>
            <a:custGeom>
              <a:avLst/>
              <a:gdLst>
                <a:gd name="T0" fmla="*/ 0 w 1258"/>
                <a:gd name="T1" fmla="*/ 0 h 1409"/>
                <a:gd name="T2" fmla="*/ 124 w 1258"/>
                <a:gd name="T3" fmla="*/ 470 h 1409"/>
                <a:gd name="T4" fmla="*/ 385 w 1258"/>
                <a:gd name="T5" fmla="*/ 1181 h 1409"/>
                <a:gd name="T6" fmla="*/ 655 w 1258"/>
                <a:gd name="T7" fmla="*/ 1409 h 1409"/>
                <a:gd name="T8" fmla="*/ 890 w 1258"/>
                <a:gd name="T9" fmla="*/ 1181 h 1409"/>
                <a:gd name="T10" fmla="*/ 1151 w 1258"/>
                <a:gd name="T11" fmla="*/ 470 h 1409"/>
                <a:gd name="T12" fmla="*/ 1258 w 1258"/>
                <a:gd name="T13" fmla="*/ 0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8" h="1409">
                  <a:moveTo>
                    <a:pt x="0" y="0"/>
                  </a:moveTo>
                  <a:cubicBezTo>
                    <a:pt x="21" y="77"/>
                    <a:pt x="60" y="273"/>
                    <a:pt x="124" y="470"/>
                  </a:cubicBezTo>
                  <a:cubicBezTo>
                    <a:pt x="188" y="667"/>
                    <a:pt x="297" y="1025"/>
                    <a:pt x="385" y="1181"/>
                  </a:cubicBezTo>
                  <a:cubicBezTo>
                    <a:pt x="473" y="1337"/>
                    <a:pt x="571" y="1409"/>
                    <a:pt x="655" y="1409"/>
                  </a:cubicBezTo>
                  <a:cubicBezTo>
                    <a:pt x="739" y="1409"/>
                    <a:pt x="807" y="1337"/>
                    <a:pt x="890" y="1181"/>
                  </a:cubicBezTo>
                  <a:cubicBezTo>
                    <a:pt x="973" y="1025"/>
                    <a:pt x="1090" y="667"/>
                    <a:pt x="1151" y="470"/>
                  </a:cubicBezTo>
                  <a:cubicBezTo>
                    <a:pt x="1212" y="273"/>
                    <a:pt x="1236" y="98"/>
                    <a:pt x="1258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1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任意多边形 698623"/>
            <p:cNvSpPr>
              <a:spLocks noChangeArrowheads="1"/>
            </p:cNvSpPr>
            <p:nvPr/>
          </p:nvSpPr>
          <p:spPr bwMode="auto">
            <a:xfrm>
              <a:off x="1284816" y="2754852"/>
              <a:ext cx="2681816" cy="3117849"/>
            </a:xfrm>
            <a:custGeom>
              <a:avLst/>
              <a:gdLst>
                <a:gd name="T0" fmla="*/ 0 w 1267"/>
                <a:gd name="T1" fmla="*/ 0 h 1473"/>
                <a:gd name="T2" fmla="*/ 106 w 1267"/>
                <a:gd name="T3" fmla="*/ 585 h 1473"/>
                <a:gd name="T4" fmla="*/ 337 w 1267"/>
                <a:gd name="T5" fmla="*/ 1205 h 1473"/>
                <a:gd name="T6" fmla="*/ 628 w 1267"/>
                <a:gd name="T7" fmla="*/ 1467 h 1473"/>
                <a:gd name="T8" fmla="*/ 863 w 1267"/>
                <a:gd name="T9" fmla="*/ 1239 h 1473"/>
                <a:gd name="T10" fmla="*/ 1134 w 1267"/>
                <a:gd name="T11" fmla="*/ 602 h 1473"/>
                <a:gd name="T12" fmla="*/ 1267 w 1267"/>
                <a:gd name="T13" fmla="*/ 0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7" h="1473">
                  <a:moveTo>
                    <a:pt x="0" y="0"/>
                  </a:moveTo>
                  <a:cubicBezTo>
                    <a:pt x="18" y="97"/>
                    <a:pt x="50" y="384"/>
                    <a:pt x="106" y="585"/>
                  </a:cubicBezTo>
                  <a:cubicBezTo>
                    <a:pt x="162" y="786"/>
                    <a:pt x="250" y="1058"/>
                    <a:pt x="337" y="1205"/>
                  </a:cubicBezTo>
                  <a:cubicBezTo>
                    <a:pt x="424" y="1352"/>
                    <a:pt x="540" y="1461"/>
                    <a:pt x="628" y="1467"/>
                  </a:cubicBezTo>
                  <a:cubicBezTo>
                    <a:pt x="716" y="1473"/>
                    <a:pt x="779" y="1383"/>
                    <a:pt x="863" y="1239"/>
                  </a:cubicBezTo>
                  <a:cubicBezTo>
                    <a:pt x="947" y="1095"/>
                    <a:pt x="1067" y="808"/>
                    <a:pt x="1134" y="602"/>
                  </a:cubicBezTo>
                  <a:cubicBezTo>
                    <a:pt x="1201" y="396"/>
                    <a:pt x="1239" y="125"/>
                    <a:pt x="1267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 sz="1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矩形 698538"/>
            <p:cNvSpPr>
              <a:spLocks noChangeArrowheads="1"/>
            </p:cNvSpPr>
            <p:nvPr/>
          </p:nvSpPr>
          <p:spPr bwMode="auto">
            <a:xfrm>
              <a:off x="2338916" y="1491200"/>
              <a:ext cx="914400" cy="4658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6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5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4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3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2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1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-1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-2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-3</a:t>
              </a:r>
            </a:p>
            <a:p>
              <a:pPr defTabSz="914400">
                <a:lnSpc>
                  <a:spcPct val="110000"/>
                </a:lnSpc>
                <a:spcBef>
                  <a:spcPct val="10000"/>
                </a:spcBef>
              </a:pPr>
              <a:r>
                <a:rPr lang="en-US" altLang="zh-CN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-4</a:t>
              </a:r>
            </a:p>
          </p:txBody>
        </p:sp>
        <p:sp>
          <p:nvSpPr>
            <p:cNvPr id="47" name="直接连接符 698539"/>
            <p:cNvSpPr>
              <a:spLocks noChangeShapeType="1"/>
            </p:cNvSpPr>
            <p:nvPr/>
          </p:nvSpPr>
          <p:spPr bwMode="auto">
            <a:xfrm rot="16200000">
              <a:off x="33866" y="4098933"/>
              <a:ext cx="57573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2"/>
            <p:cNvSpPr>
              <a:spLocks noChangeArrowheads="1"/>
            </p:cNvSpPr>
            <p:nvPr/>
          </p:nvSpPr>
          <p:spPr bwMode="auto">
            <a:xfrm>
              <a:off x="2825750" y="3489589"/>
              <a:ext cx="895170" cy="504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0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解：</a:t>
              </a:r>
              <a:endParaRPr lang="zh-CN" altLang="en-US" sz="1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aphicFrame>
          <p:nvGraphicFramePr>
            <p:cNvPr id="51" name="对象 50"/>
            <p:cNvGraphicFramePr/>
            <p:nvPr/>
          </p:nvGraphicFramePr>
          <p:xfrm>
            <a:off x="4222751" y="746134"/>
            <a:ext cx="2404533" cy="607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2" r:id="rId7" imgW="1206500" imgH="304800" progId="Equation.3">
                    <p:embed/>
                  </p:oleObj>
                </mc:Choice>
                <mc:Fallback>
                  <p:oleObj r:id="rId7" imgW="1206500" imgH="304800" progId="Equation.3">
                    <p:embed/>
                    <p:pic>
                      <p:nvPicPr>
                        <p:cNvPr id="0" name="对象 5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2751" y="746134"/>
                          <a:ext cx="2404533" cy="607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对象 52"/>
            <p:cNvGraphicFramePr/>
            <p:nvPr/>
          </p:nvGraphicFramePr>
          <p:xfrm>
            <a:off x="4231" y="2195976"/>
            <a:ext cx="2434167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3" r:id="rId9" imgW="914400" imgH="228600" progId="Equation.3">
                    <p:embed/>
                  </p:oleObj>
                </mc:Choice>
                <mc:Fallback>
                  <p:oleObj r:id="rId9" imgW="914400" imgH="228600" progId="Equation.3">
                    <p:embed/>
                    <p:pic>
                      <p:nvPicPr>
                        <p:cNvPr id="0" name="对象 5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1" y="2195976"/>
                          <a:ext cx="2434167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6"/>
          <p:cNvSpPr txBox="1"/>
          <p:nvPr/>
        </p:nvSpPr>
        <p:spPr>
          <a:xfrm>
            <a:off x="1120845" y="502151"/>
            <a:ext cx="2391612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解答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699396"/>
          <p:cNvSpPr>
            <a:spLocks noGrp="1" noChangeArrowheads="1"/>
          </p:cNvSpPr>
          <p:nvPr/>
        </p:nvSpPr>
        <p:spPr bwMode="auto">
          <a:xfrm>
            <a:off x="923718" y="1295085"/>
            <a:ext cx="10344564" cy="100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buClr>
                <a:srgbClr val="004646"/>
              </a:buClr>
            </a:pP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    二次函数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y=ax</a:t>
            </a:r>
            <a:r>
              <a:rPr lang="en-US" altLang="zh-CN" sz="2000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+bx+c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的图象和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轴交点的横坐标与一元二次方程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ax</a:t>
            </a:r>
            <a:r>
              <a:rPr lang="en-US" altLang="zh-CN" sz="2000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+bx+c=0</a:t>
            </a: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的根有什么关系</a:t>
            </a:r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graphicFrame>
        <p:nvGraphicFramePr>
          <p:cNvPr id="21" name="表格 20"/>
          <p:cNvGraphicFramePr/>
          <p:nvPr/>
        </p:nvGraphicFramePr>
        <p:xfrm>
          <a:off x="923718" y="2511017"/>
          <a:ext cx="10515600" cy="35994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6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0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206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lnSpc>
                          <a:spcPct val="150000"/>
                        </a:lnSpc>
                        <a:buNone/>
                      </a:pPr>
                      <a:endParaRPr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抛物线</a:t>
                      </a:r>
                      <a:r>
                        <a:rPr lang="en-US" altLang="zh-CN" sz="2400" dirty="0">
                          <a:sym typeface="+mn-lt"/>
                        </a:rPr>
                        <a:t>y=</a:t>
                      </a:r>
                      <a:r>
                        <a:rPr lang="en-US" altLang="zh-CN" sz="2400" kern="1200" dirty="0">
                          <a:sym typeface="+mn-lt"/>
                        </a:rPr>
                        <a:t>ax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+</a:t>
                      </a:r>
                      <a:r>
                        <a:rPr lang="en-US" altLang="zh-CN" sz="2400" kern="1200" dirty="0">
                          <a:sym typeface="+mn-lt"/>
                        </a:rPr>
                        <a:t>bx</a:t>
                      </a:r>
                      <a:r>
                        <a:rPr lang="en-US" altLang="zh-CN" sz="2400" dirty="0">
                          <a:sym typeface="+mn-lt"/>
                        </a:rPr>
                        <a:t>+</a:t>
                      </a:r>
                      <a:r>
                        <a:rPr lang="en-US" altLang="zh-CN" sz="2400" kern="1200" dirty="0">
                          <a:sym typeface="+mn-lt"/>
                        </a:rPr>
                        <a:t>c</a:t>
                      </a:r>
                      <a:r>
                        <a:rPr lang="en-US" altLang="zh-CN" sz="2400" dirty="0">
                          <a:sym typeface="+mn-lt"/>
                        </a:rPr>
                        <a:t>(</a:t>
                      </a:r>
                      <a:r>
                        <a:rPr lang="en-US" altLang="zh-CN" sz="2400" kern="1200" dirty="0">
                          <a:sym typeface="+mn-lt"/>
                        </a:rPr>
                        <a:t>a</a:t>
                      </a:r>
                      <a:r>
                        <a:rPr lang="en-US" altLang="zh-CN" sz="2400" dirty="0">
                          <a:sym typeface="+mn-lt"/>
                        </a:rPr>
                        <a:t>≠0)</a:t>
                      </a:r>
                    </a:p>
                    <a:p>
                      <a:pPr lvl="0" algn="ctr" eaLnBrk="0" hangingPunct="0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与</a:t>
                      </a:r>
                      <a:r>
                        <a:rPr lang="en-US" altLang="zh-CN" sz="2400" kern="1200" dirty="0"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sym typeface="+mn-lt"/>
                        </a:rPr>
                        <a:t>轴的公共点的个数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一元二次方程</a:t>
                      </a:r>
                      <a:r>
                        <a:rPr lang="en-US" altLang="zh-CN" sz="2400" kern="1200" dirty="0">
                          <a:sym typeface="+mn-lt"/>
                        </a:rPr>
                        <a:t>ax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+</a:t>
                      </a:r>
                      <a:r>
                        <a:rPr lang="en-US" altLang="zh-CN" sz="2400" kern="1200" dirty="0">
                          <a:sym typeface="+mn-lt"/>
                        </a:rPr>
                        <a:t>bx</a:t>
                      </a:r>
                      <a:r>
                        <a:rPr lang="en-US" altLang="zh-CN" sz="2400" dirty="0">
                          <a:sym typeface="+mn-lt"/>
                        </a:rPr>
                        <a:t>+</a:t>
                      </a:r>
                      <a:r>
                        <a:rPr lang="en-US" altLang="zh-CN" sz="2400" kern="1200" dirty="0">
                          <a:sym typeface="+mn-lt"/>
                        </a:rPr>
                        <a:t>c</a:t>
                      </a:r>
                      <a:r>
                        <a:rPr lang="en-US" altLang="zh-CN" sz="2400" dirty="0">
                          <a:sym typeface="+mn-lt"/>
                        </a:rPr>
                        <a:t>=0</a:t>
                      </a:r>
                    </a:p>
                    <a:p>
                      <a:pPr lvl="0" algn="ctr" eaLnBrk="0" hangingPunc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dirty="0">
                          <a:sym typeface="+mn-lt"/>
                        </a:rPr>
                        <a:t>(</a:t>
                      </a:r>
                      <a:r>
                        <a:rPr lang="en-US" altLang="zh-CN" sz="2400" kern="1200" dirty="0">
                          <a:sym typeface="+mn-lt"/>
                        </a:rPr>
                        <a:t>a</a:t>
                      </a:r>
                      <a:r>
                        <a:rPr lang="en-US" altLang="zh-CN" sz="2400" dirty="0">
                          <a:sym typeface="+mn-lt"/>
                        </a:rPr>
                        <a:t>≠0)</a:t>
                      </a:r>
                      <a:r>
                        <a:rPr lang="zh-CN" altLang="en-US" sz="2400" dirty="0">
                          <a:sym typeface="+mn-lt"/>
                        </a:rPr>
                        <a:t>的根的情况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812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kern="1200" dirty="0">
                          <a:sym typeface="+mn-lt"/>
                        </a:rPr>
                        <a:t>b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-4</a:t>
                      </a:r>
                      <a:r>
                        <a:rPr lang="en-US" altLang="zh-CN" sz="2400" kern="1200" dirty="0">
                          <a:sym typeface="+mn-lt"/>
                        </a:rPr>
                        <a:t>ac</a:t>
                      </a:r>
                      <a:r>
                        <a:rPr lang="en-US" altLang="zh-CN" sz="2400" dirty="0">
                          <a:sym typeface="+mn-lt"/>
                        </a:rPr>
                        <a:t>&gt;0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有两个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有两个不相等的实数根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812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kern="1200" dirty="0">
                          <a:sym typeface="+mn-lt"/>
                        </a:rPr>
                        <a:t>b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-4</a:t>
                      </a:r>
                      <a:r>
                        <a:rPr lang="en-US" altLang="zh-CN" sz="2400" kern="1200" dirty="0">
                          <a:sym typeface="+mn-lt"/>
                        </a:rPr>
                        <a:t>ac</a:t>
                      </a:r>
                      <a:r>
                        <a:rPr lang="en-US" altLang="zh-CN" sz="2400" dirty="0">
                          <a:sym typeface="+mn-lt"/>
                        </a:rPr>
                        <a:t>=0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有一个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有两个相等的实数根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12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kern="1200" dirty="0">
                          <a:sym typeface="+mn-lt"/>
                        </a:rPr>
                        <a:t>b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-4</a:t>
                      </a:r>
                      <a:r>
                        <a:rPr lang="en-US" altLang="zh-CN" sz="2400" kern="1200" dirty="0">
                          <a:sym typeface="+mn-lt"/>
                        </a:rPr>
                        <a:t>ac</a:t>
                      </a:r>
                      <a:r>
                        <a:rPr lang="en-US" altLang="zh-CN" sz="2400" dirty="0">
                          <a:sym typeface="+mn-lt"/>
                        </a:rPr>
                        <a:t>&lt;0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没有公共点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没有实数根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7" marR="121927" marT="60939" marB="6093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0845" y="502151"/>
            <a:ext cx="2391612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820b11c-af93-4b2f-a855-9070f30a6f56}"/>
</p:tagLst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vtgrdyl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1590</Words>
  <Application>Microsoft Office PowerPoint</Application>
  <PresentationFormat>宽屏</PresentationFormat>
  <Paragraphs>202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思源黑体 CN Regular</vt:lpstr>
      <vt:lpstr>宋体</vt:lpstr>
      <vt:lpstr>Arial</vt:lpstr>
      <vt:lpstr>Calibri</vt:lpstr>
      <vt:lpstr>Cambria Math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dcterms:created xsi:type="dcterms:W3CDTF">2020-04-09T07:09:00Z</dcterms:created>
  <dcterms:modified xsi:type="dcterms:W3CDTF">2023-01-17T02:24:31Z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199A2CC7801C4AC2BCBA8F2356EB9411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