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8" r:id="rId2"/>
    <p:sldId id="363" r:id="rId3"/>
    <p:sldId id="300" r:id="rId4"/>
    <p:sldId id="381" r:id="rId5"/>
    <p:sldId id="301" r:id="rId6"/>
    <p:sldId id="316" r:id="rId7"/>
    <p:sldId id="369" r:id="rId8"/>
    <p:sldId id="387" r:id="rId9"/>
    <p:sldId id="376" r:id="rId10"/>
    <p:sldId id="377" r:id="rId11"/>
    <p:sldId id="379" r:id="rId12"/>
    <p:sldId id="382" r:id="rId13"/>
    <p:sldId id="389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0389-8F5A-4410-8365-E81A55787E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39CCC-EB75-4CF8-87F5-03F73F6F53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9CCC-EB75-4CF8-87F5-03F73F6F534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任意多边形 4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6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椭圆 25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1" y="3336037"/>
            <a:ext cx="4309110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DFBF2FDD-AE46-49F0-9AF0-CCA7D1C3D3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1740C-F174-4DF2-B773-C89C9920F8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71487"/>
            <a:ext cx="7886700" cy="41290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212DF7C-2A18-41DC-97E2-293FAC45FADA}" type="datetime1">
              <a:rPr lang="zh-CN" altLang="en-US"/>
              <a:t>2023-01-17</a:t>
            </a:fld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CC8A8F2-C985-4B22-9742-19A7A5102FAD}" type="slidenum">
              <a:rPr lang="zh-CN" altLang="en-US"/>
              <a:t>‹#›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33D920C-F544-4A82-A86B-394AB3B923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7B26-E124-497B-B43E-54716CC9E3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5"/>
          <p:cNvGrpSpPr/>
          <p:nvPr/>
        </p:nvGrpSpPr>
        <p:grpSpPr bwMode="auto">
          <a:xfrm>
            <a:off x="-119063" y="1738313"/>
            <a:ext cx="4056063" cy="3401616"/>
            <a:chOff x="-119065" y="2317749"/>
            <a:chExt cx="4056065" cy="4535491"/>
          </a:xfrm>
        </p:grpSpPr>
        <p:sp>
          <p:nvSpPr>
            <p:cNvPr id="4" name="Line 29"/>
            <p:cNvSpPr>
              <a:spLocks noChangeShapeType="1"/>
            </p:cNvSpPr>
            <p:nvPr/>
          </p:nvSpPr>
          <p:spPr bwMode="auto">
            <a:xfrm flipH="1">
              <a:off x="-4765" y="6456365"/>
              <a:ext cx="2479677" cy="20002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5" name="Line 30"/>
            <p:cNvSpPr>
              <a:spLocks noChangeShapeType="1"/>
            </p:cNvSpPr>
            <p:nvPr/>
          </p:nvSpPr>
          <p:spPr bwMode="auto">
            <a:xfrm flipH="1">
              <a:off x="-4765" y="4311650"/>
              <a:ext cx="536576" cy="234474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6" name="AutoShape 31"/>
            <p:cNvSpPr/>
            <p:nvPr/>
          </p:nvSpPr>
          <p:spPr bwMode="auto">
            <a:xfrm>
              <a:off x="1414462" y="3943350"/>
              <a:ext cx="201612" cy="201613"/>
            </a:xfrm>
            <a:custGeom>
              <a:avLst/>
              <a:gdLst>
                <a:gd name="T0" fmla="*/ 0 w 21600"/>
                <a:gd name="T1" fmla="*/ 100807 h 21600"/>
                <a:gd name="T2" fmla="*/ 100806 w 21600"/>
                <a:gd name="T3" fmla="*/ 0 h 21600"/>
                <a:gd name="T4" fmla="*/ 201612 w 21600"/>
                <a:gd name="T5" fmla="*/ 100807 h 21600"/>
                <a:gd name="T6" fmla="*/ 100806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6 w 21600"/>
                <a:gd name="T13" fmla="*/ 151210 h 21600"/>
                <a:gd name="T14" fmla="*/ 151209 w 21600"/>
                <a:gd name="T15" fmla="*/ 100807 h 21600"/>
                <a:gd name="T16" fmla="*/ 100806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7" name="AutoShape 32"/>
            <p:cNvSpPr/>
            <p:nvPr/>
          </p:nvSpPr>
          <p:spPr bwMode="auto">
            <a:xfrm>
              <a:off x="2139949" y="4579938"/>
              <a:ext cx="200025" cy="201612"/>
            </a:xfrm>
            <a:custGeom>
              <a:avLst/>
              <a:gdLst>
                <a:gd name="T0" fmla="*/ 0 w 21600"/>
                <a:gd name="T1" fmla="*/ 100806 h 21600"/>
                <a:gd name="T2" fmla="*/ 100013 w 21600"/>
                <a:gd name="T3" fmla="*/ 0 h 21600"/>
                <a:gd name="T4" fmla="*/ 200025 w 21600"/>
                <a:gd name="T5" fmla="*/ 100806 h 21600"/>
                <a:gd name="T6" fmla="*/ 100013 w 21600"/>
                <a:gd name="T7" fmla="*/ 201612 h 21600"/>
                <a:gd name="T8" fmla="*/ 0 w 21600"/>
                <a:gd name="T9" fmla="*/ 100806 h 21600"/>
                <a:gd name="T10" fmla="*/ 50006 w 21600"/>
                <a:gd name="T11" fmla="*/ 100806 h 21600"/>
                <a:gd name="T12" fmla="*/ 100013 w 21600"/>
                <a:gd name="T13" fmla="*/ 151209 h 21600"/>
                <a:gd name="T14" fmla="*/ 150019 w 21600"/>
                <a:gd name="T15" fmla="*/ 100806 h 21600"/>
                <a:gd name="T16" fmla="*/ 100013 w 21600"/>
                <a:gd name="T17" fmla="*/ 50403 h 21600"/>
                <a:gd name="T18" fmla="*/ 50006 w 21600"/>
                <a:gd name="T19" fmla="*/ 10080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8" name="AutoShape 33"/>
            <p:cNvSpPr/>
            <p:nvPr/>
          </p:nvSpPr>
          <p:spPr bwMode="auto">
            <a:xfrm>
              <a:off x="2552699" y="5514976"/>
              <a:ext cx="201613" cy="201613"/>
            </a:xfrm>
            <a:custGeom>
              <a:avLst/>
              <a:gdLst>
                <a:gd name="T0" fmla="*/ 0 w 21600"/>
                <a:gd name="T1" fmla="*/ 100807 h 21600"/>
                <a:gd name="T2" fmla="*/ 100807 w 21600"/>
                <a:gd name="T3" fmla="*/ 0 h 21600"/>
                <a:gd name="T4" fmla="*/ 201613 w 21600"/>
                <a:gd name="T5" fmla="*/ 100807 h 21600"/>
                <a:gd name="T6" fmla="*/ 100807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7 w 21600"/>
                <a:gd name="T13" fmla="*/ 151210 h 21600"/>
                <a:gd name="T14" fmla="*/ 151210 w 21600"/>
                <a:gd name="T15" fmla="*/ 100807 h 21600"/>
                <a:gd name="T16" fmla="*/ 100807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 flipH="1">
              <a:off x="-4765" y="4125913"/>
              <a:ext cx="1465264" cy="253047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 flipH="1">
              <a:off x="-4765" y="5648326"/>
              <a:ext cx="2546352" cy="1008064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 flipH="1">
              <a:off x="-4765" y="2800349"/>
              <a:ext cx="1641477" cy="385604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 flipH="1">
              <a:off x="-4765" y="3967163"/>
              <a:ext cx="2030414" cy="268922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 flipH="1">
              <a:off x="-4765" y="5081589"/>
              <a:ext cx="2503489" cy="157480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 flipH="1">
              <a:off x="-4765" y="6000751"/>
              <a:ext cx="3400428" cy="655638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5" name="Arc 41@|5FFC:10921638|FBC:16777215|LFC:6902852|LBC:16777215"/>
            <p:cNvSpPr/>
            <p:nvPr/>
          </p:nvSpPr>
          <p:spPr bwMode="auto">
            <a:xfrm>
              <a:off x="-98427" y="4884739"/>
              <a:ext cx="2098676" cy="1968501"/>
            </a:xfrm>
            <a:custGeom>
              <a:avLst/>
              <a:gdLst>
                <a:gd name="T0" fmla="*/ -93 w 21600"/>
                <a:gd name="T1" fmla="*/ 0 h 21600"/>
                <a:gd name="T2" fmla="*/ 2000250 w 21600"/>
                <a:gd name="T3" fmla="*/ 1968500 h 21600"/>
                <a:gd name="T4" fmla="*/ -93 w 21600"/>
                <a:gd name="T5" fmla="*/ 0 h 21600"/>
                <a:gd name="T6" fmla="*/ 2000250 w 21600"/>
                <a:gd name="T7" fmla="*/ 1968500 h 21600"/>
                <a:gd name="T8" fmla="*/ 0 w 21600"/>
                <a:gd name="T9" fmla="*/ 1968500 h 21600"/>
                <a:gd name="T10" fmla="*/ -93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6" name="Line 42@|9FFC:0|FBC:0|LFC:10921638|LBC:16777215"/>
            <p:cNvSpPr>
              <a:spLocks noChangeShapeType="1"/>
            </p:cNvSpPr>
            <p:nvPr/>
          </p:nvSpPr>
          <p:spPr bwMode="auto">
            <a:xfrm flipH="1">
              <a:off x="-31752" y="4724401"/>
              <a:ext cx="2211389" cy="207645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7" name="Arc 44@|5FFC:14657585|FBC:16777215|LFC:6902852|LBC:16777215"/>
            <p:cNvSpPr/>
            <p:nvPr/>
          </p:nvSpPr>
          <p:spPr bwMode="auto">
            <a:xfrm>
              <a:off x="-119065" y="5018089"/>
              <a:ext cx="1989139" cy="1835151"/>
            </a:xfrm>
            <a:custGeom>
              <a:avLst/>
              <a:gdLst>
                <a:gd name="T0" fmla="*/ -87 w 21600"/>
                <a:gd name="T1" fmla="*/ 0 h 21600"/>
                <a:gd name="T2" fmla="*/ 1870075 w 21600"/>
                <a:gd name="T3" fmla="*/ 1835150 h 21600"/>
                <a:gd name="T4" fmla="*/ -87 w 21600"/>
                <a:gd name="T5" fmla="*/ 0 h 21600"/>
                <a:gd name="T6" fmla="*/ 1870075 w 21600"/>
                <a:gd name="T7" fmla="*/ 1835150 h 21600"/>
                <a:gd name="T8" fmla="*/ 0 w 21600"/>
                <a:gd name="T9" fmla="*/ 1835150 h 21600"/>
                <a:gd name="T10" fmla="*/ -87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8" name="AutoShape 50"/>
            <p:cNvSpPr/>
            <p:nvPr/>
          </p:nvSpPr>
          <p:spPr bwMode="auto">
            <a:xfrm>
              <a:off x="3359150" y="5657851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9" name="AutoShape 55"/>
            <p:cNvSpPr/>
            <p:nvPr/>
          </p:nvSpPr>
          <p:spPr bwMode="auto">
            <a:xfrm>
              <a:off x="1485899" y="231774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0" name="AutoShape 56"/>
            <p:cNvSpPr/>
            <p:nvPr/>
          </p:nvSpPr>
          <p:spPr bwMode="auto">
            <a:xfrm>
              <a:off x="1912937" y="3529013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1" name="AutoShape 57"/>
            <p:cNvSpPr/>
            <p:nvPr/>
          </p:nvSpPr>
          <p:spPr bwMode="auto">
            <a:xfrm>
              <a:off x="2436812" y="468153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2" name="AutoShape 58"/>
            <p:cNvSpPr/>
            <p:nvPr/>
          </p:nvSpPr>
          <p:spPr bwMode="auto">
            <a:xfrm>
              <a:off x="454023" y="4110038"/>
              <a:ext cx="200025" cy="200025"/>
            </a:xfrm>
            <a:custGeom>
              <a:avLst/>
              <a:gdLst>
                <a:gd name="T0" fmla="*/ 0 w 21600"/>
                <a:gd name="T1" fmla="*/ 100013 h 21600"/>
                <a:gd name="T2" fmla="*/ 100013 w 21600"/>
                <a:gd name="T3" fmla="*/ 0 h 21600"/>
                <a:gd name="T4" fmla="*/ 200025 w 21600"/>
                <a:gd name="T5" fmla="*/ 100013 h 21600"/>
                <a:gd name="T6" fmla="*/ 100013 w 21600"/>
                <a:gd name="T7" fmla="*/ 200025 h 21600"/>
                <a:gd name="T8" fmla="*/ 0 w 21600"/>
                <a:gd name="T9" fmla="*/ 100013 h 21600"/>
                <a:gd name="T10" fmla="*/ 50006 w 21600"/>
                <a:gd name="T11" fmla="*/ 100013 h 21600"/>
                <a:gd name="T12" fmla="*/ 100013 w 21600"/>
                <a:gd name="T13" fmla="*/ 150019 h 21600"/>
                <a:gd name="T14" fmla="*/ 150019 w 21600"/>
                <a:gd name="T15" fmla="*/ 100013 h 21600"/>
                <a:gd name="T16" fmla="*/ 100013 w 21600"/>
                <a:gd name="T17" fmla="*/ 50006 h 21600"/>
                <a:gd name="T18" fmla="*/ 50006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3" name="AutoShape 59"/>
            <p:cNvSpPr/>
            <p:nvPr/>
          </p:nvSpPr>
          <p:spPr bwMode="auto">
            <a:xfrm>
              <a:off x="2495549" y="6367465"/>
              <a:ext cx="201613" cy="200025"/>
            </a:xfrm>
            <a:custGeom>
              <a:avLst/>
              <a:gdLst>
                <a:gd name="T0" fmla="*/ 0 w 21600"/>
                <a:gd name="T1" fmla="*/ 100013 h 21600"/>
                <a:gd name="T2" fmla="*/ 100807 w 21600"/>
                <a:gd name="T3" fmla="*/ 0 h 21600"/>
                <a:gd name="T4" fmla="*/ 201613 w 21600"/>
                <a:gd name="T5" fmla="*/ 100013 h 21600"/>
                <a:gd name="T6" fmla="*/ 100807 w 21600"/>
                <a:gd name="T7" fmla="*/ 200025 h 21600"/>
                <a:gd name="T8" fmla="*/ 0 w 21600"/>
                <a:gd name="T9" fmla="*/ 100013 h 21600"/>
                <a:gd name="T10" fmla="*/ 50403 w 21600"/>
                <a:gd name="T11" fmla="*/ 100013 h 21600"/>
                <a:gd name="T12" fmla="*/ 100807 w 21600"/>
                <a:gd name="T13" fmla="*/ 150019 h 21600"/>
                <a:gd name="T14" fmla="*/ 151210 w 21600"/>
                <a:gd name="T15" fmla="*/ 100013 h 21600"/>
                <a:gd name="T16" fmla="*/ 100807 w 21600"/>
                <a:gd name="T17" fmla="*/ 50006 h 21600"/>
                <a:gd name="T18" fmla="*/ 50403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</p:grpSp>
      <p:grpSp>
        <p:nvGrpSpPr>
          <p:cNvPr id="24" name="组合 36"/>
          <p:cNvGrpSpPr/>
          <p:nvPr/>
        </p:nvGrpSpPr>
        <p:grpSpPr bwMode="auto">
          <a:xfrm rot="16983916">
            <a:off x="6679606" y="-1219795"/>
            <a:ext cx="2844404" cy="3586163"/>
            <a:chOff x="6561535" y="1931194"/>
            <a:chExt cx="2844403" cy="2689622"/>
          </a:xfrm>
        </p:grpSpPr>
        <p:sp>
          <p:nvSpPr>
            <p:cNvPr id="25" name="椭圆 23"/>
            <p:cNvSpPr>
              <a:spLocks noChangeArrowheads="1"/>
            </p:cNvSpPr>
            <p:nvPr/>
          </p:nvSpPr>
          <p:spPr bwMode="auto">
            <a:xfrm>
              <a:off x="7410451" y="2909888"/>
              <a:ext cx="1012031" cy="10120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椭圆 24"/>
            <p:cNvSpPr>
              <a:spLocks noChangeArrowheads="1"/>
            </p:cNvSpPr>
            <p:nvPr/>
          </p:nvSpPr>
          <p:spPr bwMode="auto">
            <a:xfrm>
              <a:off x="6561535" y="3979069"/>
              <a:ext cx="319088" cy="319088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椭圆 26"/>
            <p:cNvSpPr>
              <a:spLocks noChangeArrowheads="1"/>
            </p:cNvSpPr>
            <p:nvPr/>
          </p:nvSpPr>
          <p:spPr bwMode="auto">
            <a:xfrm>
              <a:off x="7621191" y="1931194"/>
              <a:ext cx="479822" cy="4786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椭圆 27"/>
            <p:cNvSpPr>
              <a:spLocks noChangeArrowheads="1"/>
            </p:cNvSpPr>
            <p:nvPr/>
          </p:nvSpPr>
          <p:spPr bwMode="auto">
            <a:xfrm>
              <a:off x="7924800" y="3138487"/>
              <a:ext cx="1481138" cy="1482329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椭圆 30"/>
            <p:cNvSpPr>
              <a:spLocks noChangeArrowheads="1"/>
            </p:cNvSpPr>
            <p:nvPr/>
          </p:nvSpPr>
          <p:spPr bwMode="auto">
            <a:xfrm>
              <a:off x="7071122" y="2930129"/>
              <a:ext cx="351234" cy="351234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椭圆 31"/>
            <p:cNvSpPr>
              <a:spLocks noChangeArrowheads="1"/>
            </p:cNvSpPr>
            <p:nvPr/>
          </p:nvSpPr>
          <p:spPr bwMode="auto">
            <a:xfrm>
              <a:off x="6850857" y="3506391"/>
              <a:ext cx="594122" cy="595313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椭圆 32"/>
            <p:cNvSpPr>
              <a:spLocks noChangeArrowheads="1"/>
            </p:cNvSpPr>
            <p:nvPr/>
          </p:nvSpPr>
          <p:spPr bwMode="auto">
            <a:xfrm>
              <a:off x="7503319" y="4130278"/>
              <a:ext cx="251222" cy="251222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椭圆 33"/>
            <p:cNvSpPr>
              <a:spLocks noChangeArrowheads="1"/>
            </p:cNvSpPr>
            <p:nvPr/>
          </p:nvSpPr>
          <p:spPr bwMode="auto">
            <a:xfrm>
              <a:off x="8601075" y="2438400"/>
              <a:ext cx="352425" cy="351235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54413" y="2085560"/>
            <a:ext cx="4128752" cy="7451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26312-BBB8-406A-A492-5258642646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AEB9D0A-E7BC-45CD-81E9-BD1C474795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E81DB-F109-44CD-99CE-4D4236F027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FD7168D-8A00-4931-BE48-1AB83DB967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5CDB5-BFB9-4F7E-9B6A-A6C6B49285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任意多边形 5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椭圆 17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1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4" y="3336037"/>
            <a:ext cx="2221219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629995" y="3341533"/>
            <a:ext cx="2087296" cy="385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编辑文本</a:t>
            </a: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6013D-7E0C-4167-B6FC-614AB8B5D9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A2C80E17-F028-4FD2-888B-CB70835242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4124-F3EA-4E2F-B93C-A6C0CCAED3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533400"/>
            <a:ext cx="3196800" cy="120015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4014391" y="550069"/>
            <a:ext cx="4478400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1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593487D-7599-4C33-BD78-93BF40EBF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42F8-54B5-4541-8962-5C13BBD6CC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15200" y="273845"/>
            <a:ext cx="1200150" cy="4358879"/>
          </a:xfrm>
        </p:spPr>
        <p:txBody>
          <a:bodyPr vert="eaVert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6512378" cy="435887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B6C22-17DF-4828-BDB0-5B9B6F236F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  <a:ea typeface="黑体" panose="02010609060101010101" pitchFamily="49" charset="-122"/>
              </a:defRPr>
            </a:lvl1pPr>
          </a:lstStyle>
          <a:p>
            <a:fld id="{98F45D32-8661-44DC-AB27-D635CFFF48C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audio" Target="../media/audio2.wav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audio" Target="../media/audio2.wav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91104" y="1995687"/>
            <a:ext cx="4309110" cy="9448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monkeys </a:t>
            </a:r>
            <a:b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see?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90084" y="1131590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Animals</a:t>
            </a:r>
          </a:p>
        </p:txBody>
      </p:sp>
      <p:sp>
        <p:nvSpPr>
          <p:cNvPr id="5" name="矩形 4"/>
          <p:cNvSpPr/>
          <p:nvPr/>
        </p:nvSpPr>
        <p:spPr>
          <a:xfrm>
            <a:off x="5205313" y="429994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853" y="357187"/>
            <a:ext cx="8208963" cy="4482704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6" y="1491854"/>
            <a:ext cx="8135937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華康娃娃體"/>
                <a:cs typeface="華康娃娃體"/>
              </a:rPr>
              <a:t>Read in roles together.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让我们一起分角色朗读课文吧。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636588" y="951310"/>
            <a:ext cx="1992312" cy="602456"/>
            <a:chOff x="0" y="0"/>
            <a:chExt cx="1255" cy="506"/>
          </a:xfrm>
        </p:grpSpPr>
        <p:pic>
          <p:nvPicPr>
            <p:cNvPr id="21508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09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750888" y="2842024"/>
            <a:ext cx="6773862" cy="1458515"/>
            <a:chOff x="0" y="0"/>
            <a:chExt cx="4267" cy="1225"/>
          </a:xfrm>
        </p:grpSpPr>
        <p:grpSp>
          <p:nvGrpSpPr>
            <p:cNvPr id="21513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1514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5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1516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同学们要读出每个角色的不同语气哦！</a:t>
              </a:r>
              <a:endParaRPr lang="en-US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684213" y="1"/>
            <a:ext cx="1800225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Pratice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951310"/>
            <a:ext cx="565150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900116" y="0"/>
            <a:ext cx="7559675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</a:rPr>
              <a:t>Let’s copy.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91" y="1168005"/>
            <a:ext cx="8651875" cy="259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395536" y="411511"/>
            <a:ext cx="8064574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Homework: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、听本课录音，模仿跟读 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、用英语数数自己的文具、衣服等物品的数量。 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3</a:t>
            </a:r>
            <a:r>
              <a:rPr lang="zh-CN" altLang="en-US" sz="2800" b="1" dirty="0"/>
              <a:t>、与朋友说说自己喜欢的动物，并收集其图片或画下来</a:t>
            </a:r>
            <a:r>
              <a:rPr lang="zh-CN" altLang="en-US" sz="2800" b="1" dirty="0" smtClean="0"/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23853" y="465536"/>
            <a:ext cx="8208963" cy="4266009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40733" y="1419622"/>
            <a:ext cx="79930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．能正确认读和书写字母</a:t>
            </a:r>
            <a:r>
              <a:rPr lang="en-US" altLang="zh-CN" sz="2400" b="1" dirty="0">
                <a:latin typeface="Times New Roman" panose="02020603050405020304" pitchFamily="18" charset="0"/>
              </a:rPr>
              <a:t>R-T</a:t>
            </a:r>
            <a:r>
              <a:rPr lang="zh-CN" altLang="en-US" sz="2400" b="1" dirty="0">
                <a:latin typeface="Times New Roman" panose="02020603050405020304" pitchFamily="18" charset="0"/>
              </a:rPr>
              <a:t>。 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．能能听懂、会说、认读单词</a:t>
            </a:r>
            <a:r>
              <a:rPr lang="en-US" altLang="zh-CN" sz="2400" b="1" dirty="0">
                <a:latin typeface="Times New Roman" panose="02020603050405020304" pitchFamily="18" charset="0"/>
              </a:rPr>
              <a:t>can, see;</a:t>
            </a:r>
            <a:r>
              <a:rPr lang="zh-CN" altLang="en-US" sz="2400" b="1" dirty="0">
                <a:latin typeface="Times New Roman" panose="02020603050405020304" pitchFamily="18" charset="0"/>
              </a:rPr>
              <a:t>认读数字</a:t>
            </a:r>
            <a:r>
              <a:rPr lang="en-US" altLang="zh-CN" sz="2400" b="1" dirty="0">
                <a:latin typeface="Times New Roman" panose="02020603050405020304" pitchFamily="18" charset="0"/>
              </a:rPr>
              <a:t>11</a:t>
            </a:r>
            <a:r>
              <a:rPr lang="zh-CN" altLang="en-US" sz="2400" b="1" dirty="0">
                <a:latin typeface="Times New Roman" panose="02020603050405020304" pitchFamily="18" charset="0"/>
              </a:rPr>
              <a:t>～</a:t>
            </a:r>
            <a:r>
              <a:rPr lang="en-US" altLang="zh-CN" sz="2400" b="1" dirty="0">
                <a:latin typeface="Times New Roman" panose="02020603050405020304" pitchFamily="18" charset="0"/>
              </a:rPr>
              <a:t>20</a:t>
            </a:r>
            <a:r>
              <a:rPr lang="zh-CN" altLang="en-US" sz="2400" b="1" dirty="0">
                <a:latin typeface="Times New Roman" panose="02020603050405020304" pitchFamily="18" charset="0"/>
              </a:rPr>
              <a:t>。 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．能听懂、会说、认读谈论动物的句型</a:t>
            </a:r>
            <a:r>
              <a:rPr lang="en-US" altLang="zh-CN" sz="2400" b="1" dirty="0">
                <a:latin typeface="Times New Roman" panose="02020603050405020304" pitchFamily="18" charset="0"/>
              </a:rPr>
              <a:t>: “How many monkeys can you see?”</a:t>
            </a:r>
            <a:r>
              <a:rPr lang="zh-CN" altLang="en-US" sz="2400" b="1" dirty="0">
                <a:latin typeface="Times New Roman" panose="02020603050405020304" pitchFamily="18" charset="0"/>
              </a:rPr>
              <a:t>，“</a:t>
            </a:r>
            <a:r>
              <a:rPr lang="en-US" altLang="zh-CN" sz="2400" b="1" dirty="0">
                <a:latin typeface="Times New Roman" panose="02020603050405020304" pitchFamily="18" charset="0"/>
              </a:rPr>
              <a:t>Nineteen monkeys.”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 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00116" y="357188"/>
            <a:ext cx="2879725" cy="4107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教学目标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Let’s sing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84216" y="951311"/>
            <a:ext cx="8135937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Let’s all go to the zoo tomorrow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Comic Sans MS" panose="030F0702030302020204" pitchFamily="66" charset="0"/>
              </a:rPr>
              <a:t>Let’s all go to the zoo tomorrow,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Comic Sans MS" panose="030F0702030302020204" pitchFamily="66" charset="0"/>
              </a:rPr>
              <a:t>zoo tomorrow, zoo tomorrow,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Comic Sans MS" panose="030F0702030302020204" pitchFamily="66" charset="0"/>
              </a:rPr>
              <a:t>Let’s all go to see the lions(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elephants</a:t>
            </a:r>
            <a:r>
              <a:rPr lang="en-US" altLang="zh-CN" sz="2800" b="1" dirty="0">
                <a:latin typeface="Comic Sans MS" panose="030F0702030302020204" pitchFamily="66" charset="0"/>
              </a:rPr>
              <a:t>), and see the monkeys(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pandas), </a:t>
            </a:r>
            <a:r>
              <a:rPr lang="en-US" altLang="zh-CN" sz="2800" b="1" dirty="0">
                <a:latin typeface="Comic Sans MS" panose="030F0702030302020204" pitchFamily="66" charset="0"/>
              </a:rPr>
              <a:t>too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530205"/>
            <a:ext cx="2214562" cy="14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5362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</a:rPr>
              <a:t>Look and say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6" y="2301479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6" y="3003948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41" y="2463404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41" y="3003948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6" y="3651648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8" y="1762126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263" y="2518173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263" y="3219451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91" y="2680098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91" y="3219451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6" y="3868342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91" y="1977629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6" y="1762126"/>
            <a:ext cx="13684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8" y="3975498"/>
            <a:ext cx="13700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763713" y="844154"/>
            <a:ext cx="698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7030A0"/>
                </a:solidFill>
                <a:latin typeface="Times New Roman" panose="02020603050405020304" pitchFamily="18" charset="0"/>
              </a:rPr>
              <a:t>How many tigers?</a:t>
            </a:r>
            <a:endParaRPr lang="en-US" altLang="zh-CN" sz="44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6386" name="TextBox 13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Listen and say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08175" y="1815705"/>
            <a:ext cx="6985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Jenny : </a:t>
            </a:r>
            <a:r>
              <a:rPr lang="en-US" altLang="zh-CN" sz="3600" b="1" dirty="0">
                <a:latin typeface="Times New Roman" panose="02020603050405020304" pitchFamily="18" charset="0"/>
              </a:rPr>
              <a:t>Look!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many monkeys   	    can you see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Li Ming: </a:t>
            </a:r>
            <a:r>
              <a:rPr lang="en-US" altLang="zh-CN" sz="3600" b="1" dirty="0">
                <a:latin typeface="Times New Roman" panose="02020603050405020304" pitchFamily="18" charset="0"/>
              </a:rPr>
              <a:t>Let’s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count</a:t>
            </a:r>
            <a:r>
              <a:rPr lang="en-US" altLang="zh-CN" sz="3600" b="1" dirty="0">
                <a:latin typeface="Times New Roman" panose="02020603050405020304" pitchFamily="18" charset="0"/>
              </a:rPr>
              <a:t>! One,  		 two,…,ten,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eleven, twelve, thirteen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91" y="1653780"/>
            <a:ext cx="1277937" cy="73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787253"/>
            <a:ext cx="122396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08178" y="1334692"/>
            <a:ext cx="72358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43C0B"/>
                </a:solidFill>
                <a:latin typeface="Times New Roman" panose="02020603050405020304" pitchFamily="18" charset="0"/>
              </a:rPr>
              <a:t>Jenny : </a:t>
            </a:r>
            <a:r>
              <a:rPr lang="en-US" altLang="zh-CN" sz="3600" b="1">
                <a:latin typeface="Times New Roman" panose="02020603050405020304" pitchFamily="18" charset="0"/>
              </a:rPr>
              <a:t>Fourteen, fifteen, sixteen, 	    seventeen.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43C0B"/>
                </a:solidFill>
                <a:latin typeface="Times New Roman" panose="02020603050405020304" pitchFamily="18" charset="0"/>
              </a:rPr>
              <a:t>Li Ming: </a:t>
            </a:r>
            <a:r>
              <a:rPr lang="en-US" altLang="zh-CN" sz="3600" b="1">
                <a:latin typeface="Times New Roman" panose="02020603050405020304" pitchFamily="18" charset="0"/>
              </a:rPr>
              <a:t>Eighteen, nineteen. 	  	 	      Nineteen monkeys.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3" y="2787253"/>
            <a:ext cx="12239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383507"/>
            <a:ext cx="1277938" cy="73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3350" y="1168005"/>
            <a:ext cx="7740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43C0B"/>
                </a:solidFill>
                <a:latin typeface="Times New Roman" panose="02020603050405020304" pitchFamily="18" charset="0"/>
              </a:rPr>
              <a:t>Danny : </a:t>
            </a:r>
            <a:r>
              <a:rPr lang="en-US" altLang="zh-CN" sz="3600" b="1">
                <a:latin typeface="Times New Roman" panose="02020603050405020304" pitchFamily="18" charset="0"/>
              </a:rPr>
              <a:t>No. Twenty monkeys!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843C0B"/>
                </a:solidFill>
                <a:latin typeface="Times New Roman" panose="02020603050405020304" pitchFamily="18" charset="0"/>
              </a:rPr>
              <a:t>Li Ming</a:t>
            </a:r>
            <a:r>
              <a:rPr lang="zh-CN" altLang="en-US" sz="3600" b="1">
                <a:solidFill>
                  <a:srgbClr val="843C0B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600" b="1">
                <a:latin typeface="Times New Roman" panose="02020603050405020304" pitchFamily="18" charset="0"/>
              </a:rPr>
              <a:t>Ha-ha……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8" y="1113235"/>
            <a:ext cx="1204913" cy="6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301480"/>
            <a:ext cx="1225550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9458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</a:rPr>
              <a:t>Look and say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9555" y="843558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zh-CN" altLang="en-US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23931" y="951570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zh-CN" altLang="en-US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3611" y="2301720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zh-CN" altLang="en-US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9915" y="3489852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zh-CN" altLang="en-US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60235" y="1221600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zh-CN" altLang="en-US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15619" y="3489852"/>
            <a:ext cx="1744773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zh-CN" alt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75857" y="2247714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zh-CN" alt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56179" y="2301720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zh-CN" alt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6" y="3597864"/>
            <a:ext cx="182614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1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zh-CN" alt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1491854"/>
            <a:ext cx="8135938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華康娃娃體"/>
                <a:cs typeface="華康娃娃體"/>
              </a:rPr>
              <a:t>Try to act.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让我们一起表演对话吧。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708028" y="951310"/>
            <a:ext cx="1992313" cy="602456"/>
            <a:chOff x="0" y="0"/>
            <a:chExt cx="1255" cy="506"/>
          </a:xfrm>
        </p:grpSpPr>
        <p:pic>
          <p:nvPicPr>
            <p:cNvPr id="20484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5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822328" y="2842024"/>
            <a:ext cx="6773863" cy="1458515"/>
            <a:chOff x="0" y="0"/>
            <a:chExt cx="4267" cy="1225"/>
          </a:xfrm>
        </p:grpSpPr>
        <p:grpSp>
          <p:nvGrpSpPr>
            <p:cNvPr id="20489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0490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491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0492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看看哪位同学演的发音又准、演的又棒！</a:t>
              </a:r>
              <a:endParaRPr lang="en-US" altLang="zh-CN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173</Words>
  <Application>Microsoft Office PowerPoint</Application>
  <PresentationFormat>全屏显示(16:9)</PresentationFormat>
  <Paragraphs>48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黑体</vt:lpstr>
      <vt:lpstr>華康娃娃體</vt:lpstr>
      <vt:lpstr>楷体_GB2312</vt:lpstr>
      <vt:lpstr>迷你简细珊瑚</vt:lpstr>
      <vt:lpstr>宋体</vt:lpstr>
      <vt:lpstr>微软雅黑</vt:lpstr>
      <vt:lpstr>叶根友毛笔行书2.0版</vt:lpstr>
      <vt:lpstr>Arial</vt:lpstr>
      <vt:lpstr>Calibri</vt:lpstr>
      <vt:lpstr>Calibri Light</vt:lpstr>
      <vt:lpstr>Comic Sans MS</vt:lpstr>
      <vt:lpstr>Times New Roman</vt:lpstr>
      <vt:lpstr>WWW.2PPT.COM
</vt:lpstr>
      <vt:lpstr>How many monkeys  can you see?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2012-07-05T09:14:00Z</dcterms:created>
  <dcterms:modified xsi:type="dcterms:W3CDTF">2023-01-17T02:24:57Z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436274B3E6FB4DC388A64618141D2261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