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6" r:id="rId4"/>
    <p:sldId id="259" r:id="rId5"/>
    <p:sldId id="303" r:id="rId6"/>
    <p:sldId id="313" r:id="rId7"/>
    <p:sldId id="314" r:id="rId8"/>
    <p:sldId id="298" r:id="rId9"/>
    <p:sldId id="301" r:id="rId10"/>
    <p:sldId id="264" r:id="rId11"/>
    <p:sldId id="278" r:id="rId12"/>
    <p:sldId id="279" r:id="rId13"/>
    <p:sldId id="266" r:id="rId14"/>
    <p:sldId id="274" r:id="rId15"/>
    <p:sldId id="277" r:id="rId1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26" autoAdjust="0"/>
    <p:restoredTop sz="94660" autoAdjust="0"/>
  </p:normalViewPr>
  <p:slideViewPr>
    <p:cSldViewPr>
      <p:cViewPr>
        <p:scale>
          <a:sx n="100" d="100"/>
          <a:sy n="100" d="100"/>
        </p:scale>
        <p:origin x="-552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AEF3A01-D1A7-43EB-A8F9-00C0E331A2C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fld id="{2B020ED9-B3AA-4775-B094-72E3F329D0F5}" type="slidenum">
              <a:rPr lang="zh-CN" altLang="en-US">
                <a:latin typeface="Calibri" panose="020F0502020204030204" pitchFamily="34" charset="0"/>
              </a:rPr>
              <a:t>1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F3A01-D1A7-43EB-A8F9-00C0E331A2C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E0793C8-32E0-4C1D-A525-96C31FD337B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6" y="204790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C31E565-ACE3-4A1F-AB14-98660139E2D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3"/>
            <a:ext cx="5486400" cy="42505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4C02E71-F32E-4385-ADDF-D8E6F6A425E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2FAA43C2-E91A-458B-B6BC-97992BC3E10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5975"/>
            <a:ext cx="2057400" cy="3317081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5975"/>
            <a:ext cx="6019800" cy="331708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10ED85E-ABB1-47BE-91B7-85DBA167696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09"/>
            <a:ext cx="8229600" cy="856725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4" name="矩形 3"/>
          <p:cNvSpPr/>
          <p:nvPr userDrawn="1"/>
        </p:nvSpPr>
        <p:spPr>
          <a:xfrm>
            <a:off x="502574" y="20692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B0A5682-8D22-4887-8542-4862548EEF0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9D503ED-7A57-41C6-895C-5659A2E945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7259"/>
            <a:ext cx="4038600" cy="256579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7259"/>
            <a:ext cx="4038600" cy="256579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2CFDA040-A695-4655-8D23-430E918898C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1" y="1631157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D895E74-9549-4AEF-8A81-83787A050BB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7362D1F2-52EB-48CF-A933-BE3757E7FDE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 rot="2700000">
            <a:off x="198598" y="118814"/>
            <a:ext cx="394702" cy="394702"/>
          </a:xfrm>
          <a:prstGeom prst="rect">
            <a:avLst/>
          </a:prstGeom>
          <a:solidFill>
            <a:srgbClr val="26A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2043" y="4989447"/>
            <a:ext cx="9144000" cy="154057"/>
          </a:xfrm>
          <a:prstGeom prst="rect">
            <a:avLst/>
          </a:prstGeom>
          <a:solidFill>
            <a:srgbClr val="0DA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 rot="2700000">
            <a:off x="107665" y="357807"/>
            <a:ext cx="372658" cy="372658"/>
          </a:xfrm>
          <a:prstGeom prst="rect">
            <a:avLst/>
          </a:prstGeom>
          <a:solidFill>
            <a:srgbClr val="FFC0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 rot="2700000">
            <a:off x="8459784" y="4657769"/>
            <a:ext cx="372658" cy="37265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7.png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16.bin"/><Relationship Id="rId5" Type="http://schemas.openxmlformats.org/officeDocument/2006/relationships/image" Target="../media/image29.wmf"/><Relationship Id="rId10" Type="http://schemas.openxmlformats.org/officeDocument/2006/relationships/image" Target="../media/image25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NULL" TargetMode="External"/><Relationship Id="rId3" Type="http://schemas.openxmlformats.org/officeDocument/2006/relationships/image" Target="../media/image35.png"/><Relationship Id="rId7" Type="http://schemas.openxmlformats.org/officeDocument/2006/relationships/image" Target="../media/image32.wmf"/><Relationship Id="rId12" Type="http://schemas.openxmlformats.org/officeDocument/2006/relationships/image" Target="../media/image36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7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18" Type="http://schemas.openxmlformats.org/officeDocument/2006/relationships/image" Target="../media/image11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NULL" TargetMode="External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9.bin"/><Relationship Id="rId7" Type="http://schemas.openxmlformats.org/officeDocument/2006/relationships/image" Target="../media/image21.jpeg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8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 noChangeArrowheads="1"/>
          </p:cNvSpPr>
          <p:nvPr/>
        </p:nvSpPr>
        <p:spPr>
          <a:xfrm>
            <a:off x="1043608" y="420956"/>
            <a:ext cx="1922463" cy="38269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zh-CN" altLang="en-US" sz="2000" b="1" dirty="0">
                <a:ea typeface="微软雅黑" panose="020B0503020204020204" pitchFamily="34" charset="-122"/>
                <a:cs typeface="+mj-cs"/>
              </a:rPr>
              <a:t>七年级下册</a:t>
            </a:r>
          </a:p>
        </p:txBody>
      </p:sp>
      <p:sp>
        <p:nvSpPr>
          <p:cNvPr id="14338" name="副标题 2"/>
          <p:cNvSpPr txBox="1">
            <a:spLocks noChangeArrowheads="1"/>
          </p:cNvSpPr>
          <p:nvPr/>
        </p:nvSpPr>
        <p:spPr bwMode="auto">
          <a:xfrm>
            <a:off x="0" y="1563638"/>
            <a:ext cx="9144000" cy="929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zh-CN" altLang="en-US" sz="4400" b="1" dirty="0" smtClean="0">
                <a:ea typeface="微软雅黑" panose="020B0503020204020204" pitchFamily="34" charset="-122"/>
              </a:rPr>
              <a:t>完</a:t>
            </a:r>
            <a:r>
              <a:rPr lang="zh-CN" altLang="en-US" sz="4400" b="1" dirty="0">
                <a:ea typeface="微软雅黑" panose="020B0503020204020204" pitchFamily="34" charset="-122"/>
              </a:rPr>
              <a:t>全平方公式</a:t>
            </a:r>
            <a:endParaRPr lang="zh-CN" altLang="zh-CN" sz="5400" dirty="0"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13370" y="4155927"/>
            <a:ext cx="915737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pic>
        <p:nvPicPr>
          <p:cNvPr id="24578" name="图片 3" descr="20080328122618768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15130" y="2926095"/>
            <a:ext cx="2847975" cy="2055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流程图: 可选过程 29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835150" y="1785895"/>
            <a:ext cx="51117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000" dirty="0">
                <a:ea typeface="微软雅黑" panose="020B0503020204020204" pitchFamily="34" charset="-122"/>
              </a:rPr>
              <a:t>解：</a:t>
            </a:r>
            <a:r>
              <a:rPr lang="zh-CN" altLang="zh-CN" sz="2000" dirty="0">
                <a:ea typeface="微软雅黑" panose="020B0503020204020204" pitchFamily="34" charset="-122"/>
              </a:rPr>
              <a:t>＝</a:t>
            </a:r>
            <a:r>
              <a:rPr lang="en-US" altLang="zh-CN" sz="2000" dirty="0">
                <a:ea typeface="微软雅黑" panose="020B0503020204020204" pitchFamily="34" charset="-122"/>
              </a:rPr>
              <a:t>a</a:t>
            </a:r>
            <a:r>
              <a:rPr lang="en-US" altLang="zh-CN" sz="2000" baseline="30000" dirty="0">
                <a:ea typeface="微软雅黑" panose="020B0503020204020204" pitchFamily="34" charset="-122"/>
              </a:rPr>
              <a:t>2 </a:t>
            </a:r>
            <a:r>
              <a:rPr lang="en-US" altLang="zh-CN" sz="2000" b="1" dirty="0">
                <a:ea typeface="微软雅黑" panose="020B0503020204020204" pitchFamily="34" charset="-122"/>
              </a:rPr>
              <a:t>+6ab+</a:t>
            </a:r>
            <a:r>
              <a:rPr lang="en-US" altLang="zh-CN" sz="2000" baseline="30000" dirty="0">
                <a:ea typeface="微软雅黑" panose="020B0503020204020204" pitchFamily="34" charset="-122"/>
              </a:rPr>
              <a:t> </a:t>
            </a:r>
            <a:r>
              <a:rPr lang="en-US" altLang="zh-CN" sz="2000" dirty="0">
                <a:ea typeface="微软雅黑" panose="020B0503020204020204" pitchFamily="34" charset="-122"/>
              </a:rPr>
              <a:t>9b</a:t>
            </a:r>
            <a:r>
              <a:rPr lang="en-US" altLang="zh-CN" sz="2000" baseline="30000" dirty="0">
                <a:ea typeface="微软雅黑" panose="020B0503020204020204" pitchFamily="34" charset="-122"/>
              </a:rPr>
              <a:t>2</a:t>
            </a:r>
            <a:r>
              <a:rPr lang="en-US" altLang="zh-CN" sz="2000" dirty="0">
                <a:ea typeface="微软雅黑" panose="020B0503020204020204" pitchFamily="34" charset="-122"/>
              </a:rPr>
              <a:t>-(9a</a:t>
            </a:r>
            <a:r>
              <a:rPr lang="en-US" altLang="zh-CN" sz="2000" baseline="30000" dirty="0">
                <a:ea typeface="微软雅黑" panose="020B0503020204020204" pitchFamily="34" charset="-122"/>
              </a:rPr>
              <a:t>2 </a:t>
            </a:r>
            <a:r>
              <a:rPr lang="en-US" altLang="zh-CN" sz="2000" b="1" dirty="0">
                <a:ea typeface="微软雅黑" panose="020B0503020204020204" pitchFamily="34" charset="-122"/>
              </a:rPr>
              <a:t>+6ab+</a:t>
            </a:r>
            <a:r>
              <a:rPr lang="en-US" altLang="zh-CN" sz="2000" baseline="30000" dirty="0">
                <a:ea typeface="微软雅黑" panose="020B0503020204020204" pitchFamily="34" charset="-122"/>
              </a:rPr>
              <a:t> </a:t>
            </a:r>
            <a:r>
              <a:rPr lang="en-US" altLang="zh-CN" sz="2000" dirty="0">
                <a:ea typeface="微软雅黑" panose="020B0503020204020204" pitchFamily="34" charset="-122"/>
              </a:rPr>
              <a:t>b</a:t>
            </a:r>
            <a:r>
              <a:rPr lang="en-US" altLang="zh-CN" sz="2000" baseline="30000" dirty="0">
                <a:ea typeface="微软雅黑" panose="020B0503020204020204" pitchFamily="34" charset="-122"/>
              </a:rPr>
              <a:t>2</a:t>
            </a:r>
            <a:r>
              <a:rPr lang="zh-CN" altLang="en-US" sz="2000" b="1" dirty="0">
                <a:ea typeface="微软雅黑" panose="020B0503020204020204" pitchFamily="34" charset="-122"/>
              </a:rPr>
              <a:t> ）</a:t>
            </a:r>
            <a:endParaRPr lang="en-US" altLang="zh-CN" sz="2000" dirty="0"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000" dirty="0">
                <a:ea typeface="微软雅黑" panose="020B0503020204020204" pitchFamily="34" charset="-122"/>
              </a:rPr>
              <a:t>       </a:t>
            </a:r>
            <a:r>
              <a:rPr lang="zh-CN" altLang="zh-CN" sz="2000" dirty="0">
                <a:ea typeface="微软雅黑" panose="020B0503020204020204" pitchFamily="34" charset="-122"/>
              </a:rPr>
              <a:t>＝</a:t>
            </a:r>
            <a:r>
              <a:rPr lang="en-US" altLang="zh-CN" sz="2000" dirty="0">
                <a:ea typeface="微软雅黑" panose="020B0503020204020204" pitchFamily="34" charset="-122"/>
              </a:rPr>
              <a:t> a</a:t>
            </a:r>
            <a:r>
              <a:rPr lang="en-US" altLang="zh-CN" sz="2000" baseline="30000" dirty="0">
                <a:ea typeface="微软雅黑" panose="020B0503020204020204" pitchFamily="34" charset="-122"/>
              </a:rPr>
              <a:t>2 </a:t>
            </a:r>
            <a:r>
              <a:rPr lang="en-US" altLang="zh-CN" sz="2000" b="1" dirty="0">
                <a:ea typeface="微软雅黑" panose="020B0503020204020204" pitchFamily="34" charset="-122"/>
              </a:rPr>
              <a:t>+6ab+</a:t>
            </a:r>
            <a:r>
              <a:rPr lang="en-US" altLang="zh-CN" sz="2000" baseline="30000" dirty="0">
                <a:ea typeface="微软雅黑" panose="020B0503020204020204" pitchFamily="34" charset="-122"/>
              </a:rPr>
              <a:t> </a:t>
            </a:r>
            <a:r>
              <a:rPr lang="en-US" altLang="zh-CN" sz="2000" dirty="0">
                <a:ea typeface="微软雅黑" panose="020B0503020204020204" pitchFamily="34" charset="-122"/>
              </a:rPr>
              <a:t>9b</a:t>
            </a:r>
            <a:r>
              <a:rPr lang="en-US" altLang="zh-CN" sz="2000" baseline="30000" dirty="0">
                <a:ea typeface="微软雅黑" panose="020B0503020204020204" pitchFamily="34" charset="-122"/>
              </a:rPr>
              <a:t>2</a:t>
            </a:r>
            <a:r>
              <a:rPr lang="en-US" altLang="zh-CN" sz="2000" dirty="0">
                <a:ea typeface="微软雅黑" panose="020B0503020204020204" pitchFamily="34" charset="-122"/>
              </a:rPr>
              <a:t>-9a</a:t>
            </a:r>
            <a:r>
              <a:rPr lang="en-US" altLang="zh-CN" sz="2000" baseline="30000" dirty="0">
                <a:ea typeface="微软雅黑" panose="020B0503020204020204" pitchFamily="34" charset="-122"/>
              </a:rPr>
              <a:t>2 </a:t>
            </a:r>
            <a:r>
              <a:rPr lang="en-US" altLang="zh-CN" sz="2000" b="1" dirty="0">
                <a:ea typeface="微软雅黑" panose="020B0503020204020204" pitchFamily="34" charset="-122"/>
              </a:rPr>
              <a:t>-6ab-</a:t>
            </a:r>
            <a:r>
              <a:rPr lang="en-US" altLang="zh-CN" sz="2000" baseline="30000" dirty="0">
                <a:ea typeface="微软雅黑" panose="020B0503020204020204" pitchFamily="34" charset="-122"/>
              </a:rPr>
              <a:t> </a:t>
            </a:r>
            <a:r>
              <a:rPr lang="en-US" altLang="zh-CN" sz="2000" dirty="0">
                <a:ea typeface="微软雅黑" panose="020B0503020204020204" pitchFamily="34" charset="-122"/>
              </a:rPr>
              <a:t>b</a:t>
            </a:r>
            <a:r>
              <a:rPr lang="en-US" altLang="zh-CN" sz="2000" baseline="30000" dirty="0">
                <a:ea typeface="微软雅黑" panose="020B0503020204020204" pitchFamily="34" charset="-122"/>
              </a:rPr>
              <a:t>2</a:t>
            </a:r>
            <a:endParaRPr lang="en-US" altLang="zh-CN" sz="2000" dirty="0"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000" dirty="0">
                <a:ea typeface="微软雅黑" panose="020B0503020204020204" pitchFamily="34" charset="-122"/>
              </a:rPr>
              <a:t>       </a:t>
            </a:r>
            <a:r>
              <a:rPr lang="zh-CN" altLang="zh-CN" sz="2000" dirty="0">
                <a:ea typeface="微软雅黑" panose="020B0503020204020204" pitchFamily="34" charset="-122"/>
              </a:rPr>
              <a:t>＝</a:t>
            </a:r>
            <a:r>
              <a:rPr lang="en-US" altLang="zh-CN" sz="2000" dirty="0">
                <a:ea typeface="微软雅黑" panose="020B0503020204020204" pitchFamily="34" charset="-122"/>
              </a:rPr>
              <a:t> -8a</a:t>
            </a:r>
            <a:r>
              <a:rPr lang="en-US" altLang="zh-CN" sz="2000" baseline="30000" dirty="0">
                <a:ea typeface="微软雅黑" panose="020B0503020204020204" pitchFamily="34" charset="-122"/>
              </a:rPr>
              <a:t>2 </a:t>
            </a:r>
            <a:r>
              <a:rPr lang="en-US" altLang="zh-CN" sz="2000" b="1" dirty="0">
                <a:ea typeface="微软雅黑" panose="020B0503020204020204" pitchFamily="34" charset="-122"/>
              </a:rPr>
              <a:t>+</a:t>
            </a:r>
            <a:r>
              <a:rPr lang="en-US" altLang="zh-CN" sz="2000" dirty="0">
                <a:ea typeface="微软雅黑" panose="020B0503020204020204" pitchFamily="34" charset="-122"/>
              </a:rPr>
              <a:t>8b</a:t>
            </a:r>
            <a:r>
              <a:rPr lang="en-US" altLang="zh-CN" sz="2000" baseline="30000" dirty="0">
                <a:ea typeface="微软雅黑" panose="020B0503020204020204" pitchFamily="34" charset="-122"/>
              </a:rPr>
              <a:t>2 </a:t>
            </a:r>
            <a:endParaRPr lang="zh-CN" altLang="en-US" sz="2000" b="1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24581" name="TextBox 10"/>
          <p:cNvSpPr txBox="1">
            <a:spLocks noChangeArrowheads="1"/>
          </p:cNvSpPr>
          <p:nvPr/>
        </p:nvSpPr>
        <p:spPr bwMode="auto">
          <a:xfrm>
            <a:off x="1547818" y="785856"/>
            <a:ext cx="21605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 dirty="0">
                <a:ea typeface="微软雅黑" panose="020B0503020204020204" pitchFamily="34" charset="-122"/>
              </a:rPr>
              <a:t>例一、计算</a:t>
            </a:r>
          </a:p>
        </p:txBody>
      </p:sp>
      <p:sp>
        <p:nvSpPr>
          <p:cNvPr id="24582" name="Rectangle 10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83" name="TextBox 11"/>
          <p:cNvSpPr txBox="1">
            <a:spLocks noChangeArrowheads="1"/>
          </p:cNvSpPr>
          <p:nvPr/>
        </p:nvSpPr>
        <p:spPr bwMode="auto">
          <a:xfrm>
            <a:off x="1547818" y="1286663"/>
            <a:ext cx="691197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ea typeface="微软雅黑" panose="020B0503020204020204" pitchFamily="34" charset="-122"/>
              </a:rPr>
              <a:t>   </a:t>
            </a:r>
            <a:r>
              <a:rPr lang="en-US" altLang="zh-CN" sz="2000" dirty="0">
                <a:ea typeface="微软雅黑" panose="020B0503020204020204" pitchFamily="34" charset="-122"/>
              </a:rPr>
              <a:t>(1)</a:t>
            </a:r>
            <a:r>
              <a:rPr lang="zh-CN" altLang="en-US" sz="2000" dirty="0">
                <a:ea typeface="微软雅黑" panose="020B0503020204020204" pitchFamily="34" charset="-122"/>
              </a:rPr>
              <a:t> </a:t>
            </a:r>
            <a:r>
              <a:rPr lang="zh-CN" altLang="zh-CN" sz="2000" b="1" dirty="0">
                <a:ea typeface="微软雅黑" panose="020B0503020204020204" pitchFamily="34" charset="-122"/>
              </a:rPr>
              <a:t>（</a:t>
            </a:r>
            <a:r>
              <a:rPr lang="en-US" altLang="zh-CN" sz="2000" b="1" dirty="0">
                <a:ea typeface="微软雅黑" panose="020B0503020204020204" pitchFamily="34" charset="-122"/>
              </a:rPr>
              <a:t>a+3b</a:t>
            </a:r>
            <a:r>
              <a:rPr lang="zh-CN" altLang="en-US" sz="2000" b="1" dirty="0">
                <a:ea typeface="微软雅黑" panose="020B0503020204020204" pitchFamily="34" charset="-122"/>
              </a:rPr>
              <a:t>）</a:t>
            </a:r>
            <a:r>
              <a:rPr lang="en-US" altLang="zh-CN" sz="2000" b="1" baseline="30000" dirty="0">
                <a:ea typeface="微软雅黑" panose="020B0503020204020204" pitchFamily="34" charset="-122"/>
              </a:rPr>
              <a:t>2</a:t>
            </a:r>
            <a:r>
              <a:rPr lang="en-US" altLang="zh-CN" sz="2000" b="1" dirty="0">
                <a:ea typeface="微软雅黑" panose="020B0503020204020204" pitchFamily="34" charset="-122"/>
              </a:rPr>
              <a:t>-(3a+b)</a:t>
            </a:r>
            <a:r>
              <a:rPr lang="en-US" altLang="zh-CN" sz="2000" b="1" baseline="30000" dirty="0">
                <a:ea typeface="微软雅黑" panose="020B0503020204020204" pitchFamily="34" charset="-122"/>
              </a:rPr>
              <a:t>2</a:t>
            </a:r>
            <a:endParaRPr lang="en-US" altLang="zh-CN" sz="2000" dirty="0">
              <a:ea typeface="微软雅黑" panose="020B0503020204020204" pitchFamily="34" charset="-122"/>
            </a:endParaRPr>
          </a:p>
          <a:p>
            <a:r>
              <a:rPr lang="en-US" altLang="zh-CN" dirty="0"/>
              <a:t> 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5"/>
          <p:cNvSpPr>
            <a:spLocks noChangeArrowheads="1"/>
          </p:cNvSpPr>
          <p:nvPr/>
        </p:nvSpPr>
        <p:spPr bwMode="auto">
          <a:xfrm>
            <a:off x="4" y="219337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5602" name="Rectangle 1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5603" name="Rectangle 23"/>
          <p:cNvSpPr>
            <a:spLocks noChangeArrowheads="1"/>
          </p:cNvSpPr>
          <p:nvPr/>
        </p:nvSpPr>
        <p:spPr bwMode="auto">
          <a:xfrm>
            <a:off x="4" y="26889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25604" name="Rectangle 47"/>
          <p:cNvSpPr>
            <a:spLocks noChangeArrowheads="1"/>
          </p:cNvSpPr>
          <p:nvPr/>
        </p:nvSpPr>
        <p:spPr bwMode="auto">
          <a:xfrm>
            <a:off x="4" y="141224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5605" name="Rectangle 48"/>
          <p:cNvSpPr>
            <a:spLocks noChangeArrowheads="1"/>
          </p:cNvSpPr>
          <p:nvPr/>
        </p:nvSpPr>
        <p:spPr bwMode="auto">
          <a:xfrm>
            <a:off x="4" y="162957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54" name="流程图: 可选过程 53"/>
          <p:cNvSpPr/>
          <p:nvPr/>
        </p:nvSpPr>
        <p:spPr>
          <a:xfrm>
            <a:off x="395540" y="214402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pic>
        <p:nvPicPr>
          <p:cNvPr id="25607" name="Picture 21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53561"/>
            <a:ext cx="19050" cy="28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8" name="Rectangle 29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5609" name="Rectangle 3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5610" name="Rectangle 43"/>
          <p:cNvSpPr>
            <a:spLocks noChangeArrowheads="1"/>
          </p:cNvSpPr>
          <p:nvPr/>
        </p:nvSpPr>
        <p:spPr bwMode="auto">
          <a:xfrm>
            <a:off x="3" y="412792"/>
            <a:ext cx="70403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133350" eaLnBrk="0" hangingPunct="0"/>
            <a:endParaRPr lang="es-ES" altLang="zh-CN" sz="1000"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indent="133350" eaLnBrk="0" hangingPunct="0"/>
            <a:r>
              <a:rPr lang="es-ES" altLang="zh-CN" sz="1000">
                <a:latin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s-ES" sz="1000">
                <a:latin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endParaRPr lang="zh-CN" altLang="es-ES" sz="900"/>
          </a:p>
          <a:p>
            <a:pPr indent="133350" eaLnBrk="0" hangingPunct="0"/>
            <a:r>
              <a:rPr lang="zh-CN" altLang="es-ES" sz="1000"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es-ES" altLang="zh-CN"/>
          </a:p>
        </p:txBody>
      </p:sp>
      <p:sp>
        <p:nvSpPr>
          <p:cNvPr id="25611" name="Rectangle 5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5612" name="Rectangle 32"/>
          <p:cNvSpPr>
            <a:spLocks noChangeArrowheads="1"/>
          </p:cNvSpPr>
          <p:nvPr/>
        </p:nvSpPr>
        <p:spPr bwMode="auto">
          <a:xfrm>
            <a:off x="1403355" y="986679"/>
            <a:ext cx="7127875" cy="3370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ea typeface="微软雅黑" panose="020B0503020204020204" pitchFamily="34" charset="-122"/>
              </a:rPr>
              <a:t>1</a:t>
            </a:r>
            <a:r>
              <a:rPr lang="zh-CN" altLang="zh-CN" b="1" dirty="0">
                <a:ea typeface="微软雅黑" panose="020B0503020204020204" pitchFamily="34" charset="-122"/>
              </a:rPr>
              <a:t>．</a:t>
            </a:r>
            <a:r>
              <a:rPr lang="zh-CN" altLang="zh-CN" dirty="0">
                <a:ea typeface="微软雅黑" panose="020B0503020204020204" pitchFamily="34" charset="-122"/>
              </a:rPr>
              <a:t>下列运算正确的是</a:t>
            </a:r>
            <a:r>
              <a:rPr lang="en-US" altLang="zh-CN" dirty="0">
                <a:ea typeface="微软雅黑" panose="020B0503020204020204" pitchFamily="34" charset="-122"/>
              </a:rPr>
              <a:t>    (    )</a:t>
            </a:r>
            <a:endParaRPr lang="zh-CN" altLang="zh-CN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pt-BR" altLang="zh-CN" dirty="0">
                <a:ea typeface="微软雅黑" panose="020B0503020204020204" pitchFamily="34" charset="-122"/>
              </a:rPr>
              <a:t>A</a:t>
            </a:r>
            <a:r>
              <a:rPr lang="zh-CN" altLang="zh-CN" dirty="0">
                <a:ea typeface="微软雅黑" panose="020B0503020204020204" pitchFamily="34" charset="-122"/>
              </a:rPr>
              <a:t>．</a:t>
            </a:r>
            <a:r>
              <a:rPr lang="pt-BR" altLang="zh-CN" dirty="0">
                <a:ea typeface="微软雅黑" panose="020B0503020204020204" pitchFamily="34" charset="-122"/>
              </a:rPr>
              <a:t>a</a:t>
            </a:r>
            <a:r>
              <a:rPr lang="pt-BR" altLang="zh-CN" baseline="30000" dirty="0">
                <a:ea typeface="微软雅黑" panose="020B0503020204020204" pitchFamily="34" charset="-122"/>
              </a:rPr>
              <a:t>3</a:t>
            </a:r>
            <a:r>
              <a:rPr lang="pt-BR" altLang="zh-CN" dirty="0">
                <a:ea typeface="微软雅黑" panose="020B0503020204020204" pitchFamily="34" charset="-122"/>
              </a:rPr>
              <a:t>+ a</a:t>
            </a:r>
            <a:r>
              <a:rPr lang="pt-BR" altLang="zh-CN" baseline="30000" dirty="0">
                <a:ea typeface="微软雅黑" panose="020B0503020204020204" pitchFamily="34" charset="-122"/>
              </a:rPr>
              <a:t>2</a:t>
            </a:r>
            <a:r>
              <a:rPr lang="zh-CN" altLang="zh-CN" dirty="0">
                <a:ea typeface="微软雅黑" panose="020B0503020204020204" pitchFamily="34" charset="-122"/>
              </a:rPr>
              <a:t>＝</a:t>
            </a:r>
            <a:r>
              <a:rPr lang="pt-BR" altLang="zh-CN" dirty="0">
                <a:ea typeface="微软雅黑" panose="020B0503020204020204" pitchFamily="34" charset="-122"/>
              </a:rPr>
              <a:t>2 a</a:t>
            </a:r>
            <a:r>
              <a:rPr lang="pt-BR" altLang="zh-CN" baseline="30000" dirty="0">
                <a:ea typeface="微软雅黑" panose="020B0503020204020204" pitchFamily="34" charset="-122"/>
              </a:rPr>
              <a:t>5</a:t>
            </a:r>
            <a:r>
              <a:rPr lang="pt-BR" altLang="zh-CN" dirty="0">
                <a:ea typeface="微软雅黑" panose="020B0503020204020204" pitchFamily="34" charset="-122"/>
              </a:rPr>
              <a:t>                            B</a:t>
            </a:r>
            <a:r>
              <a:rPr lang="zh-CN" altLang="zh-CN" dirty="0">
                <a:ea typeface="微软雅黑" panose="020B0503020204020204" pitchFamily="34" charset="-122"/>
              </a:rPr>
              <a:t>．</a:t>
            </a:r>
            <a:r>
              <a:rPr lang="pt-BR" altLang="zh-CN" dirty="0">
                <a:ea typeface="微软雅黑" panose="020B0503020204020204" pitchFamily="34" charset="-122"/>
              </a:rPr>
              <a:t>(-2 a</a:t>
            </a:r>
            <a:r>
              <a:rPr lang="pt-BR" altLang="zh-CN" baseline="30000" dirty="0">
                <a:ea typeface="微软雅黑" panose="020B0503020204020204" pitchFamily="34" charset="-122"/>
              </a:rPr>
              <a:t>3</a:t>
            </a:r>
            <a:r>
              <a:rPr lang="pt-BR" altLang="zh-CN" dirty="0">
                <a:ea typeface="微软雅黑" panose="020B0503020204020204" pitchFamily="34" charset="-122"/>
              </a:rPr>
              <a:t>)</a:t>
            </a:r>
            <a:r>
              <a:rPr lang="pt-BR" altLang="zh-CN" baseline="30000" dirty="0">
                <a:ea typeface="微软雅黑" panose="020B0503020204020204" pitchFamily="34" charset="-122"/>
              </a:rPr>
              <a:t>2</a:t>
            </a:r>
            <a:r>
              <a:rPr lang="zh-CN" altLang="zh-CN" dirty="0">
                <a:ea typeface="微软雅黑" panose="020B0503020204020204" pitchFamily="34" charset="-122"/>
              </a:rPr>
              <a:t>＝</a:t>
            </a:r>
            <a:r>
              <a:rPr lang="pt-BR" altLang="zh-CN" dirty="0">
                <a:ea typeface="微软雅黑" panose="020B0503020204020204" pitchFamily="34" charset="-122"/>
              </a:rPr>
              <a:t>4 a</a:t>
            </a:r>
            <a:r>
              <a:rPr lang="pt-BR" altLang="zh-CN" baseline="30000" dirty="0">
                <a:ea typeface="微软雅黑" panose="020B0503020204020204" pitchFamily="34" charset="-122"/>
              </a:rPr>
              <a:t>6</a:t>
            </a:r>
            <a:endParaRPr lang="zh-CN" altLang="zh-CN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pt-BR" altLang="zh-CN" dirty="0">
                <a:ea typeface="微软雅黑" panose="020B0503020204020204" pitchFamily="34" charset="-122"/>
              </a:rPr>
              <a:t>C</a:t>
            </a:r>
            <a:r>
              <a:rPr lang="zh-CN" altLang="zh-CN" dirty="0">
                <a:ea typeface="微软雅黑" panose="020B0503020204020204" pitchFamily="34" charset="-122"/>
              </a:rPr>
              <a:t>．</a:t>
            </a:r>
            <a:r>
              <a:rPr lang="pt-BR" altLang="zh-CN" dirty="0">
                <a:ea typeface="微软雅黑" panose="020B0503020204020204" pitchFamily="34" charset="-122"/>
              </a:rPr>
              <a:t> (a+b)</a:t>
            </a:r>
            <a:r>
              <a:rPr lang="pt-BR" altLang="zh-CN" baseline="30000" dirty="0">
                <a:ea typeface="微软雅黑" panose="020B0503020204020204" pitchFamily="34" charset="-122"/>
              </a:rPr>
              <a:t>2</a:t>
            </a:r>
            <a:r>
              <a:rPr lang="zh-CN" altLang="zh-CN" dirty="0">
                <a:ea typeface="微软雅黑" panose="020B0503020204020204" pitchFamily="34" charset="-122"/>
              </a:rPr>
              <a:t>＝</a:t>
            </a:r>
            <a:r>
              <a:rPr lang="pt-BR" altLang="zh-CN" dirty="0">
                <a:ea typeface="微软雅黑" panose="020B0503020204020204" pitchFamily="34" charset="-122"/>
              </a:rPr>
              <a:t>a</a:t>
            </a:r>
            <a:r>
              <a:rPr lang="pt-BR" altLang="zh-CN" baseline="30000" dirty="0">
                <a:ea typeface="微软雅黑" panose="020B0503020204020204" pitchFamily="34" charset="-122"/>
              </a:rPr>
              <a:t>2</a:t>
            </a:r>
            <a:r>
              <a:rPr lang="pt-BR" altLang="zh-CN" dirty="0">
                <a:ea typeface="微软雅黑" panose="020B0503020204020204" pitchFamily="34" charset="-122"/>
              </a:rPr>
              <a:t>+b</a:t>
            </a:r>
            <a:r>
              <a:rPr lang="pt-BR" altLang="zh-CN" baseline="30000" dirty="0">
                <a:ea typeface="微软雅黑" panose="020B0503020204020204" pitchFamily="34" charset="-122"/>
              </a:rPr>
              <a:t>2</a:t>
            </a:r>
            <a:r>
              <a:rPr lang="pt-BR" altLang="zh-CN" dirty="0">
                <a:ea typeface="微软雅黑" panose="020B0503020204020204" pitchFamily="34" charset="-122"/>
              </a:rPr>
              <a:t>                        D</a:t>
            </a:r>
            <a:r>
              <a:rPr lang="zh-CN" altLang="zh-CN" dirty="0">
                <a:ea typeface="微软雅黑" panose="020B0503020204020204" pitchFamily="34" charset="-122"/>
              </a:rPr>
              <a:t>．</a:t>
            </a:r>
            <a:r>
              <a:rPr lang="pt-BR" altLang="zh-CN" dirty="0">
                <a:ea typeface="微软雅黑" panose="020B0503020204020204" pitchFamily="34" charset="-122"/>
              </a:rPr>
              <a:t>a</a:t>
            </a:r>
            <a:r>
              <a:rPr lang="pt-BR" altLang="zh-CN" baseline="30000" dirty="0">
                <a:ea typeface="微软雅黑" panose="020B0503020204020204" pitchFamily="34" charset="-122"/>
              </a:rPr>
              <a:t>6</a:t>
            </a:r>
            <a:r>
              <a:rPr lang="zh-CN" altLang="zh-CN" dirty="0">
                <a:ea typeface="微软雅黑" panose="020B0503020204020204" pitchFamily="34" charset="-122"/>
              </a:rPr>
              <a:t>÷</a:t>
            </a:r>
            <a:r>
              <a:rPr lang="pt-BR" altLang="zh-CN" dirty="0">
                <a:ea typeface="微软雅黑" panose="020B0503020204020204" pitchFamily="34" charset="-122"/>
              </a:rPr>
              <a:t>a</a:t>
            </a:r>
            <a:r>
              <a:rPr lang="pt-BR" altLang="zh-CN" baseline="30000" dirty="0">
                <a:ea typeface="微软雅黑" panose="020B0503020204020204" pitchFamily="34" charset="-122"/>
              </a:rPr>
              <a:t>2 </a:t>
            </a:r>
            <a:r>
              <a:rPr lang="zh-CN" altLang="zh-CN" dirty="0">
                <a:ea typeface="微软雅黑" panose="020B0503020204020204" pitchFamily="34" charset="-122"/>
              </a:rPr>
              <a:t>＝</a:t>
            </a:r>
            <a:r>
              <a:rPr lang="pt-BR" altLang="zh-CN" dirty="0">
                <a:ea typeface="微软雅黑" panose="020B0503020204020204" pitchFamily="34" charset="-122"/>
              </a:rPr>
              <a:t>a</a:t>
            </a:r>
            <a:r>
              <a:rPr lang="pt-BR" altLang="zh-CN" baseline="30000" dirty="0">
                <a:ea typeface="微软雅黑" panose="020B0503020204020204" pitchFamily="34" charset="-122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US" altLang="zh-CN" b="1" dirty="0"/>
              <a:t>2.</a:t>
            </a:r>
            <a:r>
              <a:rPr lang="en-US" altLang="zh-CN" dirty="0"/>
              <a:t> </a:t>
            </a:r>
            <a:r>
              <a:rPr lang="zh-CN" altLang="zh-CN" dirty="0">
                <a:ea typeface="微软雅黑" panose="020B0503020204020204" pitchFamily="34" charset="-122"/>
              </a:rPr>
              <a:t>指出下列各式中的错误，并加以改正：</a:t>
            </a:r>
            <a:r>
              <a:rPr lang="en-US" altLang="zh-CN" dirty="0">
                <a:ea typeface="微软雅黑" panose="020B0503020204020204" pitchFamily="34" charset="-122"/>
              </a:rPr>
              <a:t> </a:t>
            </a:r>
            <a:endParaRPr lang="zh-CN" altLang="zh-CN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dirty="0"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ea typeface="微软雅黑" panose="020B0503020204020204" pitchFamily="34" charset="-122"/>
              </a:rPr>
              <a:t>1</a:t>
            </a:r>
            <a:r>
              <a:rPr lang="zh-CN" altLang="zh-CN" dirty="0">
                <a:ea typeface="微软雅黑" panose="020B0503020204020204" pitchFamily="34" charset="-122"/>
              </a:rPr>
              <a:t>）</a:t>
            </a:r>
            <a:r>
              <a:rPr lang="en-US" altLang="zh-CN" dirty="0">
                <a:ea typeface="微软雅黑" panose="020B0503020204020204" pitchFamily="34" charset="-122"/>
              </a:rPr>
              <a:t>                                            </a:t>
            </a:r>
          </a:p>
          <a:p>
            <a:pPr>
              <a:lnSpc>
                <a:spcPct val="150000"/>
              </a:lnSpc>
            </a:pPr>
            <a:r>
              <a:rPr lang="zh-CN" altLang="zh-CN" dirty="0"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ea typeface="微软雅黑" panose="020B0503020204020204" pitchFamily="34" charset="-122"/>
              </a:rPr>
              <a:t>2</a:t>
            </a:r>
            <a:r>
              <a:rPr lang="zh-CN" altLang="zh-CN" dirty="0">
                <a:ea typeface="微软雅黑" panose="020B0503020204020204" pitchFamily="34" charset="-122"/>
              </a:rPr>
              <a:t>）</a:t>
            </a:r>
            <a:r>
              <a:rPr lang="en-US" altLang="zh-CN" dirty="0">
                <a:ea typeface="微软雅黑" panose="020B0503020204020204" pitchFamily="34" charset="-122"/>
              </a:rPr>
              <a:t>     </a:t>
            </a:r>
          </a:p>
          <a:p>
            <a:pPr>
              <a:lnSpc>
                <a:spcPct val="150000"/>
              </a:lnSpc>
            </a:pPr>
            <a:r>
              <a:rPr lang="zh-CN" altLang="zh-CN" dirty="0"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ea typeface="微软雅黑" panose="020B0503020204020204" pitchFamily="34" charset="-122"/>
              </a:rPr>
              <a:t>3</a:t>
            </a:r>
            <a:r>
              <a:rPr lang="zh-CN" altLang="zh-CN" dirty="0">
                <a:ea typeface="微软雅黑" panose="020B0503020204020204" pitchFamily="34" charset="-122"/>
              </a:rPr>
              <a:t>）</a:t>
            </a:r>
            <a:endParaRPr lang="zh-CN" altLang="zh-CN" b="1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zh-CN" dirty="0"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3995738" y="1070908"/>
            <a:ext cx="3289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zh-CN">
                <a:solidFill>
                  <a:srgbClr val="FF0000"/>
                </a:solidFill>
                <a:ea typeface="微软雅黑" panose="020B0503020204020204" pitchFamily="34" charset="-122"/>
              </a:rPr>
              <a:t>B</a:t>
            </a:r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25614" name="图片 12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24080" y="2785934"/>
            <a:ext cx="2219325" cy="357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5" name="图片 13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24075" y="3143427"/>
            <a:ext cx="1835150" cy="37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6" name="图片 14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124075" y="3571789"/>
            <a:ext cx="2235200" cy="35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694" name="Object 22"/>
          <p:cNvGraphicFramePr>
            <a:graphicFrameLocks noChangeAspect="1"/>
          </p:cNvGraphicFramePr>
          <p:nvPr/>
        </p:nvGraphicFramePr>
        <p:xfrm>
          <a:off x="4859343" y="2715064"/>
          <a:ext cx="3025775" cy="357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" r:id="rId7" imgW="1689100" imgH="228600" progId="Equation.3">
                  <p:embed/>
                </p:oleObj>
              </mc:Choice>
              <mc:Fallback>
                <p:oleObj r:id="rId7" imgW="1689100" imgH="2286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43" y="2715064"/>
                        <a:ext cx="3025775" cy="3574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5" name="Object 23"/>
          <p:cNvGraphicFramePr>
            <a:graphicFrameLocks noChangeAspect="1"/>
          </p:cNvGraphicFramePr>
          <p:nvPr/>
        </p:nvGraphicFramePr>
        <p:xfrm>
          <a:off x="4859343" y="3214296"/>
          <a:ext cx="2681287" cy="357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2" r:id="rId9" imgW="1701800" imgH="228600" progId="Equation.3">
                  <p:embed/>
                </p:oleObj>
              </mc:Choice>
              <mc:Fallback>
                <p:oleObj r:id="rId9" imgW="1701800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43" y="3214296"/>
                        <a:ext cx="2681287" cy="3574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6" name="Object 24"/>
          <p:cNvGraphicFramePr>
            <a:graphicFrameLocks noChangeAspect="1"/>
          </p:cNvGraphicFramePr>
          <p:nvPr/>
        </p:nvGraphicFramePr>
        <p:xfrm>
          <a:off x="4859338" y="3715101"/>
          <a:ext cx="2808287" cy="388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3" r:id="rId11" imgW="1638300" imgH="228600" progId="Equation.3">
                  <p:embed/>
                </p:oleObj>
              </mc:Choice>
              <mc:Fallback>
                <p:oleObj r:id="rId11" imgW="1638300" imgH="2286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3715101"/>
                        <a:ext cx="2808287" cy="3889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9"/>
          <p:cNvSpPr>
            <a:spLocks noChangeArrowheads="1"/>
          </p:cNvSpPr>
          <p:nvPr/>
        </p:nvSpPr>
        <p:spPr bwMode="auto">
          <a:xfrm>
            <a:off x="4" y="219337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6626" name="Rectangle 11"/>
          <p:cNvSpPr>
            <a:spLocks noChangeArrowheads="1"/>
          </p:cNvSpPr>
          <p:nvPr/>
        </p:nvSpPr>
        <p:spPr bwMode="auto">
          <a:xfrm>
            <a:off x="4" y="219337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pic>
        <p:nvPicPr>
          <p:cNvPr id="26627" name="Picture 17" descr="2008032812262054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78688" y="3500921"/>
            <a:ext cx="1865312" cy="134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流程图: 可选过程 9"/>
          <p:cNvSpPr/>
          <p:nvPr/>
        </p:nvSpPr>
        <p:spPr>
          <a:xfrm>
            <a:off x="467548" y="214402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6629" name="Rectangle 23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6630" name="Rectangle 16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6631" name="Rectangle 18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6632" name="Rectangle 20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6633" name="Rectangle 22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6634" name="Rectangle 2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6635" name="Rectangle 26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6636" name="Rectangle 3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6637" name="Rectangle 32"/>
          <p:cNvSpPr>
            <a:spLocks noChangeArrowheads="1"/>
          </p:cNvSpPr>
          <p:nvPr/>
        </p:nvSpPr>
        <p:spPr bwMode="auto">
          <a:xfrm>
            <a:off x="2" y="73568"/>
            <a:ext cx="21833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900"/>
              <a:t> </a:t>
            </a:r>
            <a:endParaRPr lang="zh-CN" altLang="en-US"/>
          </a:p>
        </p:txBody>
      </p:sp>
      <p:sp>
        <p:nvSpPr>
          <p:cNvPr id="26638" name="Rectangle 38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6639" name="Rectangle 40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684218" y="842420"/>
            <a:ext cx="8459787" cy="36933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dirty="0"/>
              <a:t>  </a:t>
            </a:r>
            <a:r>
              <a:rPr lang="en-US" altLang="zh-CN" dirty="0">
                <a:ea typeface="微软雅黑" panose="020B0503020204020204" pitchFamily="34" charset="-122"/>
              </a:rPr>
              <a:t>3.</a:t>
            </a:r>
            <a:r>
              <a:rPr lang="zh-CN" altLang="zh-CN" dirty="0">
                <a:ea typeface="微软雅黑" panose="020B0503020204020204" pitchFamily="34" charset="-122"/>
              </a:rPr>
              <a:t>用完全平方公式计算：</a:t>
            </a:r>
          </a:p>
          <a:p>
            <a:pPr>
              <a:lnSpc>
                <a:spcPct val="150000"/>
              </a:lnSpc>
              <a:defRPr/>
            </a:pPr>
            <a:r>
              <a:rPr lang="zh-CN" altLang="zh-CN" dirty="0"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ea typeface="微软雅黑" panose="020B0503020204020204" pitchFamily="34" charset="-122"/>
              </a:rPr>
              <a:t>1</a:t>
            </a:r>
            <a:r>
              <a:rPr lang="zh-CN" altLang="zh-CN" dirty="0">
                <a:ea typeface="微软雅黑" panose="020B0503020204020204" pitchFamily="34" charset="-122"/>
              </a:rPr>
              <a:t>）</a:t>
            </a:r>
            <a:r>
              <a:rPr lang="en-US" altLang="zh-CN" dirty="0">
                <a:ea typeface="微软雅黑" panose="020B0503020204020204" pitchFamily="34" charset="-122"/>
              </a:rPr>
              <a:t>(2x</a:t>
            </a:r>
            <a:r>
              <a:rPr lang="zh-CN" altLang="zh-CN" dirty="0">
                <a:ea typeface="微软雅黑" panose="020B0503020204020204" pitchFamily="34" charset="-122"/>
              </a:rPr>
              <a:t>＋</a:t>
            </a:r>
            <a:r>
              <a:rPr lang="en-US" altLang="zh-CN" dirty="0">
                <a:ea typeface="微软雅黑" panose="020B0503020204020204" pitchFamily="34" charset="-122"/>
              </a:rPr>
              <a:t>3)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                 </a:t>
            </a:r>
            <a:r>
              <a:rPr lang="zh-CN" altLang="zh-CN" dirty="0"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ea typeface="微软雅黑" panose="020B0503020204020204" pitchFamily="34" charset="-122"/>
              </a:rPr>
              <a:t>2</a:t>
            </a:r>
            <a:r>
              <a:rPr lang="zh-CN" altLang="zh-CN" dirty="0">
                <a:ea typeface="微软雅黑" panose="020B0503020204020204" pitchFamily="34" charset="-122"/>
              </a:rPr>
              <a:t>）</a:t>
            </a:r>
            <a:r>
              <a:rPr lang="en-US" altLang="zh-CN" dirty="0">
                <a:ea typeface="微软雅黑" panose="020B0503020204020204" pitchFamily="34" charset="-122"/>
              </a:rPr>
              <a:t>(4x</a:t>
            </a:r>
            <a:r>
              <a:rPr lang="zh-CN" altLang="zh-CN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5y)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              </a:t>
            </a:r>
            <a:r>
              <a:rPr lang="zh-CN" altLang="zh-CN" dirty="0"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ea typeface="微软雅黑" panose="020B0503020204020204" pitchFamily="34" charset="-122"/>
              </a:rPr>
              <a:t>3</a:t>
            </a:r>
            <a:r>
              <a:rPr lang="zh-CN" altLang="zh-CN" dirty="0">
                <a:ea typeface="微软雅黑" panose="020B0503020204020204" pitchFamily="34" charset="-122"/>
              </a:rPr>
              <a:t>）</a:t>
            </a:r>
            <a:r>
              <a:rPr lang="en-US" altLang="zh-CN" dirty="0">
                <a:ea typeface="微软雅黑" panose="020B0503020204020204" pitchFamily="34" charset="-122"/>
              </a:rPr>
              <a:t> </a:t>
            </a:r>
            <a:endParaRPr lang="zh-CN" altLang="zh-CN" dirty="0">
              <a:ea typeface="微软雅黑" panose="020B0503020204020204" pitchFamily="34" charset="-122"/>
            </a:endParaRPr>
          </a:p>
          <a:p>
            <a:pPr indent="66675" eaLnBrk="0" hangingPunct="0">
              <a:lnSpc>
                <a:spcPct val="150000"/>
              </a:lnSpc>
              <a:defRPr/>
            </a:pPr>
            <a:endParaRPr lang="pt-BR" altLang="zh-CN" sz="2000" dirty="0">
              <a:ea typeface="微软雅黑" panose="020B0503020204020204" pitchFamily="34" charset="-122"/>
            </a:endParaRPr>
          </a:p>
          <a:p>
            <a:pPr indent="66675" eaLnBrk="0" hangingPunct="0">
              <a:lnSpc>
                <a:spcPct val="150000"/>
              </a:lnSpc>
              <a:defRPr/>
            </a:pPr>
            <a:endParaRPr lang="en-US" altLang="zh-CN" sz="2000" dirty="0">
              <a:ea typeface="微软雅黑" panose="020B0503020204020204" pitchFamily="34" charset="-122"/>
            </a:endParaRPr>
          </a:p>
          <a:p>
            <a:pPr indent="66675" eaLnBrk="0" hangingPunct="0">
              <a:lnSpc>
                <a:spcPct val="150000"/>
              </a:lnSpc>
              <a:defRPr/>
            </a:pPr>
            <a:r>
              <a:rPr lang="en-US" altLang="zh-CN" sz="2000" dirty="0">
                <a:ea typeface="微软雅黑" panose="020B0503020204020204" pitchFamily="34" charset="-122"/>
              </a:rPr>
              <a:t>4.</a:t>
            </a:r>
            <a:r>
              <a:rPr lang="zh-CN" altLang="zh-CN" sz="2000" dirty="0"/>
              <a:t>若</a:t>
            </a:r>
            <a:r>
              <a:rPr lang="en-US" altLang="zh-CN" sz="2000" dirty="0"/>
              <a:t>                 </a:t>
            </a:r>
            <a:r>
              <a:rPr lang="zh-CN" altLang="zh-CN" sz="2000" dirty="0"/>
              <a:t>是一个完全平方式，则</a:t>
            </a:r>
            <a:r>
              <a:rPr lang="en-US" altLang="zh-CN" sz="2000" dirty="0"/>
              <a:t>m</a:t>
            </a:r>
            <a:r>
              <a:rPr lang="zh-CN" altLang="zh-CN" sz="2000" dirty="0"/>
              <a:t>的值是</a:t>
            </a:r>
            <a:r>
              <a:rPr lang="en-US" altLang="zh-CN" sz="2000" dirty="0"/>
              <a:t>_____</a:t>
            </a:r>
          </a:p>
          <a:p>
            <a:pPr indent="66675" eaLnBrk="0" hangingPunct="0">
              <a:lnSpc>
                <a:spcPct val="150000"/>
              </a:lnSpc>
              <a:defRPr/>
            </a:pPr>
            <a:endParaRPr lang="en-US" altLang="zh-CN" sz="2000" dirty="0"/>
          </a:p>
          <a:p>
            <a:pPr indent="66675" eaLnBrk="0" hangingPunct="0">
              <a:lnSpc>
                <a:spcPct val="150000"/>
              </a:lnSpc>
              <a:defRPr/>
            </a:pPr>
            <a:r>
              <a:rPr lang="en-US" altLang="zh-CN" sz="2000" dirty="0"/>
              <a:t>A</a:t>
            </a:r>
            <a:r>
              <a:rPr lang="zh-CN" altLang="zh-CN" sz="2000" dirty="0"/>
              <a:t>、</a:t>
            </a:r>
            <a:r>
              <a:rPr lang="en-US" altLang="zh-CN" sz="2000" dirty="0"/>
              <a:t>12    B</a:t>
            </a:r>
            <a:r>
              <a:rPr lang="zh-CN" altLang="zh-CN" sz="2000" dirty="0"/>
              <a:t>、﹣</a:t>
            </a:r>
            <a:r>
              <a:rPr lang="en-US" altLang="zh-CN" sz="2000" dirty="0"/>
              <a:t>12    C</a:t>
            </a:r>
            <a:r>
              <a:rPr lang="zh-CN" altLang="zh-CN" sz="2000" dirty="0"/>
              <a:t>、±</a:t>
            </a:r>
            <a:r>
              <a:rPr lang="en-US" altLang="zh-CN" sz="2000" dirty="0"/>
              <a:t>12    D</a:t>
            </a:r>
            <a:r>
              <a:rPr lang="zh-CN" altLang="zh-CN" sz="2000" dirty="0"/>
              <a:t>、±</a:t>
            </a:r>
            <a:r>
              <a:rPr lang="en-US" altLang="zh-CN" sz="2000" dirty="0"/>
              <a:t>6</a:t>
            </a:r>
            <a:endParaRPr lang="zh-CN" altLang="zh-CN" sz="2000" dirty="0"/>
          </a:p>
          <a:p>
            <a:pPr indent="66675" eaLnBrk="0" hangingPunct="0">
              <a:lnSpc>
                <a:spcPct val="150000"/>
              </a:lnSpc>
              <a:defRPr/>
            </a:pPr>
            <a:endParaRPr lang="zh-CN" altLang="zh-CN" sz="2000" b="1" dirty="0">
              <a:ea typeface="微软雅黑" panose="020B0503020204020204" pitchFamily="34" charset="-122"/>
            </a:endParaRPr>
          </a:p>
        </p:txBody>
      </p:sp>
      <p:sp>
        <p:nvSpPr>
          <p:cNvPr id="26641" name="Rectangle 2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262" name="Object 22"/>
          <p:cNvGraphicFramePr>
            <a:graphicFrameLocks noChangeAspect="1"/>
          </p:cNvGraphicFramePr>
          <p:nvPr/>
        </p:nvGraphicFramePr>
        <p:xfrm>
          <a:off x="1187455" y="1929207"/>
          <a:ext cx="1566863" cy="395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3" r:id="rId4" imgW="951865" imgH="203200" progId="Equation.3">
                  <p:embed/>
                </p:oleObj>
              </mc:Choice>
              <mc:Fallback>
                <p:oleObj r:id="rId4" imgW="951865" imgH="2032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5" y="1929207"/>
                        <a:ext cx="1566863" cy="3952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3" name="Object 23"/>
          <p:cNvGraphicFramePr>
            <a:graphicFrameLocks noChangeAspect="1"/>
          </p:cNvGraphicFramePr>
          <p:nvPr/>
        </p:nvGraphicFramePr>
        <p:xfrm>
          <a:off x="3779838" y="1929209"/>
          <a:ext cx="1871662" cy="357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4" r:id="rId6" imgW="1333500" imgH="228600" progId="Equation.3">
                  <p:embed/>
                </p:oleObj>
              </mc:Choice>
              <mc:Fallback>
                <p:oleObj r:id="rId6" imgW="1333500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1929209"/>
                        <a:ext cx="1871662" cy="3574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4" name="Rectangle 2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6645" name="Object 23"/>
          <p:cNvGraphicFramePr>
            <a:graphicFrameLocks noChangeAspect="1"/>
          </p:cNvGraphicFramePr>
          <p:nvPr/>
        </p:nvGraphicFramePr>
        <p:xfrm>
          <a:off x="6588130" y="1428403"/>
          <a:ext cx="1152525" cy="28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5" r:id="rId8" imgW="723900" imgH="228600" progId="Equation.3">
                  <p:embed/>
                </p:oleObj>
              </mc:Choice>
              <mc:Fallback>
                <p:oleObj r:id="rId8" imgW="723900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0" y="1428403"/>
                        <a:ext cx="1152525" cy="28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5" name="Object 25"/>
          <p:cNvGraphicFramePr>
            <a:graphicFrameLocks noChangeAspect="1"/>
          </p:cNvGraphicFramePr>
          <p:nvPr/>
        </p:nvGraphicFramePr>
        <p:xfrm>
          <a:off x="6443663" y="2000077"/>
          <a:ext cx="2049462" cy="307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6" r:id="rId10" imgW="1777365" imgH="203200" progId="Equation.3">
                  <p:embed/>
                </p:oleObj>
              </mc:Choice>
              <mc:Fallback>
                <p:oleObj r:id="rId10" imgW="1777365" imgH="2032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2000077"/>
                        <a:ext cx="2049462" cy="307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47" name="图片 58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12" r:link="rId13"/>
          <a:srcRect/>
          <a:stretch>
            <a:fillRect/>
          </a:stretch>
        </p:blipFill>
        <p:spPr bwMode="auto">
          <a:xfrm>
            <a:off x="1331913" y="2715065"/>
            <a:ext cx="1223962" cy="297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6227765" y="2642620"/>
            <a:ext cx="407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zh-CN"/>
              <a:t>C 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本课小结</a:t>
            </a:r>
          </a:p>
        </p:txBody>
      </p:sp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7651" name="Rectangle 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7652" name="TextBox 32"/>
          <p:cNvSpPr txBox="1">
            <a:spLocks noChangeArrowheads="1"/>
          </p:cNvSpPr>
          <p:nvPr/>
        </p:nvSpPr>
        <p:spPr bwMode="auto">
          <a:xfrm>
            <a:off x="900113" y="785856"/>
            <a:ext cx="741680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 b="1" dirty="0">
                <a:ea typeface="微软雅黑" panose="020B0503020204020204" pitchFamily="34" charset="-122"/>
              </a:rPr>
              <a:t>完全平方公式的运算法则</a:t>
            </a:r>
            <a:r>
              <a:rPr lang="zh-CN" altLang="en-US" sz="2000" dirty="0">
                <a:ea typeface="微软雅黑" panose="020B0503020204020204" pitchFamily="34" charset="-122"/>
              </a:rPr>
              <a:t>：</a:t>
            </a:r>
            <a:endParaRPr lang="en-US" altLang="zh-CN" sz="2000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2000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000" dirty="0">
                <a:ea typeface="微软雅黑" panose="020B0503020204020204" pitchFamily="34" charset="-122"/>
              </a:rPr>
              <a:t>两数和（或差）的平方，等于这两数的平方和加上（或减去）</a:t>
            </a:r>
            <a:r>
              <a:rPr lang="en-US" altLang="zh-CN" sz="2000" dirty="0">
                <a:ea typeface="微软雅黑" panose="020B0503020204020204" pitchFamily="34" charset="-122"/>
              </a:rPr>
              <a:t> </a:t>
            </a:r>
            <a:r>
              <a:rPr lang="zh-CN" altLang="zh-CN" sz="2000" dirty="0">
                <a:ea typeface="微软雅黑" panose="020B0503020204020204" pitchFamily="34" charset="-122"/>
              </a:rPr>
              <a:t>这两数积的两倍</a:t>
            </a:r>
            <a:r>
              <a:rPr lang="zh-CN" altLang="en-US" sz="2000" dirty="0">
                <a:ea typeface="微软雅黑" panose="020B0503020204020204" pitchFamily="34" charset="-122"/>
              </a:rPr>
              <a:t>。</a:t>
            </a:r>
            <a:endParaRPr lang="zh-CN" altLang="zh-CN" sz="2000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000" dirty="0">
                <a:ea typeface="微软雅黑" panose="020B0503020204020204" pitchFamily="34" charset="-122"/>
              </a:rPr>
              <a:t> </a:t>
            </a:r>
            <a:r>
              <a:rPr lang="zh-CN" altLang="en-US" sz="2000" dirty="0">
                <a:ea typeface="微软雅黑" panose="020B0503020204020204" pitchFamily="34" charset="-122"/>
              </a:rPr>
              <a:t>完全</a:t>
            </a:r>
            <a:r>
              <a:rPr lang="zh-CN" altLang="zh-CN" sz="2000" dirty="0">
                <a:ea typeface="微软雅黑" panose="020B0503020204020204" pitchFamily="34" charset="-122"/>
              </a:rPr>
              <a:t>平方公式：</a:t>
            </a:r>
          </a:p>
          <a:p>
            <a:pPr>
              <a:lnSpc>
                <a:spcPct val="150000"/>
              </a:lnSpc>
            </a:pPr>
            <a:endParaRPr lang="en-US" altLang="zh-CN" sz="2000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000" dirty="0"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graphicFrame>
        <p:nvGraphicFramePr>
          <p:cNvPr id="27653" name="Object 6"/>
          <p:cNvGraphicFramePr>
            <a:graphicFrameLocks noChangeAspect="1"/>
          </p:cNvGraphicFramePr>
          <p:nvPr/>
        </p:nvGraphicFramePr>
        <p:xfrm>
          <a:off x="2690817" y="2714625"/>
          <a:ext cx="277018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公式" r:id="rId3" imgW="41148000" imgH="5486400" progId="Equation.3">
                  <p:embed/>
                </p:oleObj>
              </mc:Choice>
              <mc:Fallback>
                <p:oleObj name="公式" r:id="rId3" imgW="41148000" imgH="5486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817" y="2714625"/>
                        <a:ext cx="2770187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ChangeArrowheads="1"/>
          </p:cNvSpPr>
          <p:nvPr/>
        </p:nvSpPr>
        <p:spPr bwMode="auto">
          <a:xfrm>
            <a:off x="857255" y="1154376"/>
            <a:ext cx="7561263" cy="2428438"/>
          </a:xfrm>
          <a:prstGeom prst="rect">
            <a:avLst/>
          </a:prstGeom>
          <a:solidFill>
            <a:srgbClr val="CCFFCC">
              <a:alpha val="49019"/>
            </a:srgbClr>
          </a:solidFill>
          <a:ln w="2857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" name="流程图: 可选过程 1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Tx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28675" name="Rectangle 1"/>
          <p:cNvSpPr>
            <a:spLocks noChangeArrowheads="1"/>
          </p:cNvSpPr>
          <p:nvPr/>
        </p:nvSpPr>
        <p:spPr bwMode="auto">
          <a:xfrm>
            <a:off x="900113" y="1205980"/>
            <a:ext cx="7416800" cy="1922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205000"/>
              </a:lnSpc>
            </a:pPr>
            <a:r>
              <a:rPr lang="zh-CN" altLang="en-US" sz="2000" dirty="0">
                <a:ea typeface="微软雅黑" panose="020B0503020204020204" pitchFamily="34" charset="-122"/>
              </a:rPr>
              <a:t>家庭作业</a:t>
            </a:r>
            <a:r>
              <a:rPr lang="en-US" altLang="zh-CN" sz="2000" dirty="0">
                <a:ea typeface="微软雅黑" panose="020B0503020204020204" pitchFamily="34" charset="-122"/>
              </a:rPr>
              <a:t>:   </a:t>
            </a:r>
            <a:r>
              <a:rPr lang="zh-CN" altLang="en-US" dirty="0">
                <a:ea typeface="微软雅黑" panose="020B0503020204020204" pitchFamily="34" charset="-122"/>
              </a:rPr>
              <a:t>完成本节的同步练习</a:t>
            </a:r>
          </a:p>
          <a:p>
            <a:pPr indent="266700">
              <a:lnSpc>
                <a:spcPct val="205000"/>
              </a:lnSpc>
            </a:pPr>
            <a:endParaRPr lang="zh-CN" altLang="en-US" dirty="0">
              <a:ea typeface="微软雅黑" panose="020B0503020204020204" pitchFamily="34" charset="-122"/>
            </a:endParaRPr>
          </a:p>
          <a:p>
            <a:pPr indent="266700">
              <a:lnSpc>
                <a:spcPct val="205000"/>
              </a:lnSpc>
            </a:pPr>
            <a:r>
              <a:rPr lang="zh-CN" altLang="en-US" sz="2000" dirty="0">
                <a:ea typeface="微软雅黑" panose="020B0503020204020204" pitchFamily="34" charset="-122"/>
              </a:rPr>
              <a:t>预习作业</a:t>
            </a:r>
            <a:r>
              <a:rPr lang="en-US" altLang="zh-CN" sz="2000" dirty="0">
                <a:ea typeface="微软雅黑" panose="020B0503020204020204" pitchFamily="34" charset="-122"/>
              </a:rPr>
              <a:t>:  </a:t>
            </a:r>
            <a:r>
              <a:rPr lang="zh-CN" altLang="en-US" dirty="0">
                <a:ea typeface="微软雅黑" panose="020B0503020204020204" pitchFamily="34" charset="-122"/>
              </a:rPr>
              <a:t>预习</a:t>
            </a:r>
            <a:r>
              <a:rPr lang="en-US" altLang="zh-CN" dirty="0">
                <a:ea typeface="微软雅黑" panose="020B0503020204020204" pitchFamily="34" charset="-122"/>
              </a:rPr>
              <a:t>1. 7《</a:t>
            </a:r>
            <a:r>
              <a:rPr lang="zh-CN" altLang="en-US" dirty="0">
                <a:ea typeface="微软雅黑" panose="020B0503020204020204" pitchFamily="34" charset="-122"/>
              </a:rPr>
              <a:t>整式的除法</a:t>
            </a:r>
            <a:r>
              <a:rPr lang="en-US" altLang="zh-CN" dirty="0">
                <a:ea typeface="微软雅黑" panose="020B0503020204020204" pitchFamily="34" charset="-122"/>
              </a:rPr>
              <a:t>》</a:t>
            </a:r>
            <a:r>
              <a:rPr lang="zh-CN" altLang="en-US" dirty="0">
                <a:ea typeface="微软雅黑" panose="020B0503020204020204" pitchFamily="34" charset="-122"/>
              </a:rPr>
              <a:t>导学案中的“预习案</a:t>
            </a:r>
            <a:r>
              <a:rPr lang="zh-CN" altLang="en-US" dirty="0" smtClean="0">
                <a:ea typeface="微软雅黑" panose="020B0503020204020204" pitchFamily="34" charset="-122"/>
              </a:rPr>
              <a:t>”</a:t>
            </a:r>
            <a:endParaRPr lang="zh-CN" altLang="zh-CN" dirty="0">
              <a:ea typeface="微软雅黑" panose="020B0503020204020204" pitchFamily="34" charset="-122"/>
            </a:endParaRPr>
          </a:p>
        </p:txBody>
      </p:sp>
      <p:pic>
        <p:nvPicPr>
          <p:cNvPr id="28676" name="Picture 5" descr="2008032920530222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40655" y="3571788"/>
            <a:ext cx="1611313" cy="116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5"/>
          <p:cNvSpPr txBox="1">
            <a:spLocks noChangeArrowheads="1"/>
          </p:cNvSpPr>
          <p:nvPr/>
        </p:nvSpPr>
        <p:spPr bwMode="auto">
          <a:xfrm>
            <a:off x="3348043" y="1571716"/>
            <a:ext cx="23764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6000">
                <a:ea typeface="微软雅黑" panose="020B0503020204020204" pitchFamily="34" charset="-122"/>
              </a:rPr>
              <a:t>再 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39" name="TextBox 16"/>
          <p:cNvSpPr txBox="1">
            <a:spLocks noChangeArrowheads="1"/>
          </p:cNvSpPr>
          <p:nvPr/>
        </p:nvSpPr>
        <p:spPr bwMode="auto">
          <a:xfrm>
            <a:off x="1476380" y="3642659"/>
            <a:ext cx="72866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dirty="0">
                <a:ea typeface="微软雅黑" panose="020B0503020204020204" pitchFamily="34" charset="-122"/>
              </a:rPr>
              <a:t>同学们：你们能用两种方法表示图</a:t>
            </a:r>
            <a:r>
              <a:rPr lang="en-US" altLang="zh-CN" dirty="0">
                <a:ea typeface="微软雅黑" panose="020B0503020204020204" pitchFamily="34" charset="-122"/>
              </a:rPr>
              <a:t>A</a:t>
            </a:r>
            <a:r>
              <a:rPr lang="zh-CN" altLang="en-US" dirty="0">
                <a:ea typeface="微软雅黑" panose="020B0503020204020204" pitchFamily="34" charset="-122"/>
              </a:rPr>
              <a:t>面积和图</a:t>
            </a:r>
            <a:r>
              <a:rPr lang="en-US" altLang="zh-CN" dirty="0">
                <a:ea typeface="微软雅黑" panose="020B0503020204020204" pitchFamily="34" charset="-122"/>
              </a:rPr>
              <a:t>B</a:t>
            </a:r>
            <a:r>
              <a:rPr lang="zh-CN" altLang="en-US" dirty="0">
                <a:ea typeface="微软雅黑" panose="020B0503020204020204" pitchFamily="34" charset="-122"/>
              </a:rPr>
              <a:t>阴影部分面积吗</a:t>
            </a:r>
            <a:r>
              <a:rPr lang="zh-CN" altLang="zh-CN" dirty="0">
                <a:ea typeface="微软雅黑" panose="020B0503020204020204" pitchFamily="34" charset="-122"/>
              </a:rPr>
              <a:t>？</a:t>
            </a:r>
          </a:p>
        </p:txBody>
      </p:sp>
      <p:pic>
        <p:nvPicPr>
          <p:cNvPr id="16388" name="Picture 9" descr="mhtml:file://C:\Documents%20and%20Settings\Administrator\桌面\完全平方公式.mht!http://www.xinyuwen.com/kczy/UploadFiles_8170/200507/20057301150593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051055" y="1070907"/>
            <a:ext cx="1800225" cy="1963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10" descr="mhtml:file://C:\Documents%20and%20Settings\Administrator\桌面\完全平方公式.mht!http://www.xinyuwen.com/kczy/UploadFiles_8170/200507/20057301150746.jpg"/>
          <p:cNvPicPr>
            <a:picLocks noChangeAspect="1" noChangeArrowheads="1"/>
          </p:cNvPicPr>
          <p:nvPr/>
        </p:nvPicPr>
        <p:blipFill>
          <a:blip r:embed="rId4" r:link="rId3"/>
          <a:srcRect/>
          <a:stretch>
            <a:fillRect/>
          </a:stretch>
        </p:blipFill>
        <p:spPr bwMode="auto">
          <a:xfrm>
            <a:off x="4427538" y="1143351"/>
            <a:ext cx="1873250" cy="2012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857380" y="870900"/>
            <a:ext cx="5643563" cy="92129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4" name="矩形 3"/>
          <p:cNvSpPr/>
          <p:nvPr/>
        </p:nvSpPr>
        <p:spPr>
          <a:xfrm>
            <a:off x="1881188" y="2075671"/>
            <a:ext cx="5643562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05005" y="3280439"/>
            <a:ext cx="5643563" cy="77955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8" name="燕尾形箭头 7"/>
          <p:cNvSpPr/>
          <p:nvPr>
            <p:custDataLst>
              <p:tags r:id="rId1"/>
            </p:custDataLst>
          </p:nvPr>
        </p:nvSpPr>
        <p:spPr>
          <a:xfrm rot="5400000" flipV="1">
            <a:off x="-87824" y="1989432"/>
            <a:ext cx="4026923" cy="1289050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350" dirty="0"/>
          </a:p>
        </p:txBody>
      </p:sp>
      <p:sp>
        <p:nvSpPr>
          <p:cNvPr id="9" name="圆角矩形 8"/>
          <p:cNvSpPr/>
          <p:nvPr>
            <p:custDataLst>
              <p:tags r:id="rId2"/>
            </p:custDataLst>
          </p:nvPr>
        </p:nvSpPr>
        <p:spPr bwMode="auto">
          <a:xfrm>
            <a:off x="1571603" y="1012625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dirty="0">
                <a:solidFill>
                  <a:srgbClr val="FFFFFF"/>
                </a:solidFill>
              </a:rPr>
              <a:t>1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0" name="圆角矩形 9"/>
          <p:cNvSpPr/>
          <p:nvPr>
            <p:custDataLst>
              <p:tags r:id="rId3"/>
            </p:custDataLst>
          </p:nvPr>
        </p:nvSpPr>
        <p:spPr bwMode="auto">
          <a:xfrm>
            <a:off x="1571625" y="2217406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dirty="0">
                <a:solidFill>
                  <a:srgbClr val="FFFFFF"/>
                </a:solidFill>
              </a:rPr>
              <a:t>2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1" name="圆角矩形 10"/>
          <p:cNvSpPr/>
          <p:nvPr>
            <p:custDataLst>
              <p:tags r:id="rId4"/>
            </p:custDataLst>
          </p:nvPr>
        </p:nvSpPr>
        <p:spPr bwMode="auto">
          <a:xfrm>
            <a:off x="1571604" y="3351312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58ACF2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dirty="0">
                <a:solidFill>
                  <a:srgbClr val="FFFFFF"/>
                </a:solidFill>
              </a:rPr>
              <a:t>3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7416" name="TextBox 11"/>
          <p:cNvSpPr txBox="1">
            <a:spLocks noChangeArrowheads="1"/>
          </p:cNvSpPr>
          <p:nvPr/>
        </p:nvSpPr>
        <p:spPr bwMode="auto">
          <a:xfrm>
            <a:off x="2339975" y="929171"/>
            <a:ext cx="52149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ea typeface="微软雅黑" panose="020B0503020204020204" pitchFamily="34" charset="-122"/>
              </a:rPr>
              <a:t>1.</a:t>
            </a:r>
            <a:r>
              <a:rPr lang="zh-CN" altLang="zh-CN" dirty="0">
                <a:ea typeface="微软雅黑" panose="020B0503020204020204" pitchFamily="34" charset="-122"/>
              </a:rPr>
              <a:t>探索完全平方公式的运算过程，发展合作交流能力、推理能力和有条理的表达能力。</a:t>
            </a:r>
          </a:p>
        </p:txBody>
      </p:sp>
      <p:sp>
        <p:nvSpPr>
          <p:cNvPr id="17417" name="TextBox 12"/>
          <p:cNvSpPr txBox="1">
            <a:spLocks noChangeArrowheads="1"/>
          </p:cNvSpPr>
          <p:nvPr/>
        </p:nvSpPr>
        <p:spPr bwMode="auto">
          <a:xfrm>
            <a:off x="2339975" y="2143388"/>
            <a:ext cx="52149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ea typeface="微软雅黑" panose="020B0503020204020204" pitchFamily="34" charset="-122"/>
              </a:rPr>
              <a:t>2.</a:t>
            </a:r>
            <a:r>
              <a:rPr lang="zh-CN" altLang="zh-CN" dirty="0">
                <a:ea typeface="微软雅黑" panose="020B0503020204020204" pitchFamily="34" charset="-122"/>
              </a:rPr>
              <a:t> </a:t>
            </a:r>
            <a:r>
              <a:rPr lang="zh-CN" altLang="en-US" dirty="0">
                <a:ea typeface="微软雅黑" panose="020B0503020204020204" pitchFamily="34" charset="-122"/>
              </a:rPr>
              <a:t>正确地运用完全平方公式进行简单的运算并能解决一些实际问题</a:t>
            </a:r>
            <a:r>
              <a:rPr lang="zh-CN" altLang="zh-CN" dirty="0">
                <a:ea typeface="微软雅黑" panose="020B0503020204020204" pitchFamily="34" charset="-122"/>
              </a:rPr>
              <a:t>。</a:t>
            </a:r>
          </a:p>
          <a:p>
            <a:endParaRPr lang="zh-CN" altLang="zh-CN" dirty="0">
              <a:ea typeface="微软雅黑" panose="020B0503020204020204" pitchFamily="34" charset="-122"/>
            </a:endParaRPr>
          </a:p>
        </p:txBody>
      </p:sp>
      <p:sp>
        <p:nvSpPr>
          <p:cNvPr id="17418" name="TextBox 13"/>
          <p:cNvSpPr txBox="1">
            <a:spLocks noChangeArrowheads="1"/>
          </p:cNvSpPr>
          <p:nvPr/>
        </p:nvSpPr>
        <p:spPr bwMode="auto">
          <a:xfrm>
            <a:off x="2286000" y="3351307"/>
            <a:ext cx="51435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ea typeface="微软雅黑" panose="020B0503020204020204" pitchFamily="34" charset="-122"/>
              </a:rPr>
              <a:t>3.</a:t>
            </a:r>
            <a:r>
              <a:rPr lang="zh-CN" altLang="zh-CN" dirty="0">
                <a:ea typeface="微软雅黑" panose="020B0503020204020204" pitchFamily="34" charset="-122"/>
              </a:rPr>
              <a:t>会用几何图形说明公式的意义，体会数形结合的思想方法。</a:t>
            </a:r>
          </a:p>
          <a:p>
            <a:endParaRPr lang="zh-CN" altLang="zh-CN" dirty="0">
              <a:ea typeface="微软雅黑" panose="020B0503020204020204" pitchFamily="34" charset="-122"/>
            </a:endParaRPr>
          </a:p>
        </p:txBody>
      </p:sp>
      <p:sp>
        <p:nvSpPr>
          <p:cNvPr id="13" name="流程图: 可选过程 12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本节目标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预习反馈</a:t>
            </a:r>
          </a:p>
        </p:txBody>
      </p:sp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1000130" y="870899"/>
            <a:ext cx="72866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000" b="1">
                <a:ea typeface="微软雅黑" panose="020B0503020204020204" pitchFamily="34" charset="-122"/>
              </a:rPr>
              <a:t>      </a:t>
            </a: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266701" y="839921"/>
            <a:ext cx="12105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266700" y="1226637"/>
            <a:ext cx="2167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600">
              <a:latin typeface="Arial" panose="020B0604020202020204" pitchFamily="34" charset="0"/>
            </a:endParaRPr>
          </a:p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8437" name="Rectangle 25"/>
          <p:cNvSpPr>
            <a:spLocks noChangeArrowheads="1"/>
          </p:cNvSpPr>
          <p:nvPr/>
        </p:nvSpPr>
        <p:spPr bwMode="auto">
          <a:xfrm>
            <a:off x="4" y="219337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38" name="TextBox 26"/>
          <p:cNvSpPr txBox="1">
            <a:spLocks noChangeArrowheads="1"/>
          </p:cNvSpPr>
          <p:nvPr/>
        </p:nvSpPr>
        <p:spPr bwMode="auto">
          <a:xfrm>
            <a:off x="500063" y="658295"/>
            <a:ext cx="7715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>
                <a:ea typeface="微软雅黑" panose="020B0503020204020204" pitchFamily="34" charset="-122"/>
              </a:rPr>
              <a:t>　　　</a:t>
            </a:r>
          </a:p>
        </p:txBody>
      </p:sp>
      <p:sp>
        <p:nvSpPr>
          <p:cNvPr id="18439" name="Rectangle 3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0" name="矩形 13"/>
          <p:cNvSpPr>
            <a:spLocks noChangeArrowheads="1"/>
          </p:cNvSpPr>
          <p:nvPr/>
        </p:nvSpPr>
        <p:spPr bwMode="auto">
          <a:xfrm>
            <a:off x="1500188" y="3351308"/>
            <a:ext cx="2535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a typeface="微软雅黑" panose="020B0503020204020204" pitchFamily="34" charset="-122"/>
              </a:rPr>
              <a:t> </a:t>
            </a: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103673"/>
            <a:ext cx="51809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66700"/>
            <a:r>
              <a:rPr lang="zh-CN" altLang="zh-CN" sz="1000"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4" y="46732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4" y="58071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840708"/>
            <a:ext cx="83869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66700"/>
            <a:r>
              <a:rPr lang="en-US" altLang="zh-CN" sz="1000">
                <a:latin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4" y="92088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4" y="103427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4" y="123271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" y="133665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9" name="Rectangle 29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0" name="Rectangle 31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1" name="Rectangle 33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2" name="Rectangle 35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3" name="Rectangle 37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4" name="Rectangle 39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5" name="Rectangle 42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6" name="Rectangle 43"/>
          <p:cNvSpPr>
            <a:spLocks noChangeArrowheads="1"/>
          </p:cNvSpPr>
          <p:nvPr/>
        </p:nvSpPr>
        <p:spPr bwMode="auto">
          <a:xfrm>
            <a:off x="4" y="557234"/>
            <a:ext cx="8130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000">
                <a:cs typeface="Times New Roman" panose="02020603050405020304" pitchFamily="18" charset="0"/>
              </a:rPr>
              <a:t>　　   　　</a:t>
            </a:r>
            <a:endParaRPr lang="zh-CN" altLang="en-US"/>
          </a:p>
        </p:txBody>
      </p:sp>
      <p:sp>
        <p:nvSpPr>
          <p:cNvPr id="18457" name="Rectangle 44"/>
          <p:cNvSpPr>
            <a:spLocks noChangeArrowheads="1"/>
          </p:cNvSpPr>
          <p:nvPr/>
        </p:nvSpPr>
        <p:spPr bwMode="auto">
          <a:xfrm>
            <a:off x="4" y="784014"/>
            <a:ext cx="97975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000" i="1">
                <a:solidFill>
                  <a:srgbClr val="CC0000"/>
                </a:solidFill>
                <a:cs typeface="Times New Roman" panose="02020603050405020304" pitchFamily="18" charset="0"/>
              </a:rPr>
              <a:t>　　　　    　</a:t>
            </a:r>
            <a:endParaRPr lang="zh-CN" altLang="en-US"/>
          </a:p>
        </p:txBody>
      </p:sp>
      <p:sp>
        <p:nvSpPr>
          <p:cNvPr id="18458" name="Rectangle 45"/>
          <p:cNvSpPr>
            <a:spLocks noChangeArrowheads="1"/>
          </p:cNvSpPr>
          <p:nvPr/>
        </p:nvSpPr>
        <p:spPr bwMode="auto">
          <a:xfrm>
            <a:off x="0" y="1010795"/>
            <a:ext cx="3465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000" i="1">
                <a:solidFill>
                  <a:srgbClr val="CC0000"/>
                </a:solidFill>
                <a:cs typeface="Times New Roman" panose="02020603050405020304" pitchFamily="18" charset="0"/>
              </a:rPr>
              <a:t>　</a:t>
            </a:r>
            <a:r>
              <a:rPr lang="zh-CN" altLang="en-US" sz="900"/>
              <a:t> </a:t>
            </a:r>
            <a:endParaRPr lang="zh-CN" altLang="en-US"/>
          </a:p>
        </p:txBody>
      </p:sp>
      <p:sp>
        <p:nvSpPr>
          <p:cNvPr id="18459" name="TextBox 16"/>
          <p:cNvSpPr txBox="1">
            <a:spLocks noChangeArrowheads="1"/>
          </p:cNvSpPr>
          <p:nvPr/>
        </p:nvSpPr>
        <p:spPr bwMode="auto">
          <a:xfrm>
            <a:off x="1258890" y="929171"/>
            <a:ext cx="7058025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dirty="0">
                <a:ea typeface="微软雅黑" panose="020B0503020204020204" pitchFamily="34" charset="-122"/>
              </a:rPr>
              <a:t>1.</a:t>
            </a:r>
            <a:r>
              <a:rPr lang="zh-CN" altLang="zh-CN" dirty="0">
                <a:ea typeface="微软雅黑" panose="020B0503020204020204" pitchFamily="34" charset="-122"/>
              </a:rPr>
              <a:t>下列各式中哪些可以运用完全平方公式计算</a:t>
            </a:r>
            <a:r>
              <a:rPr lang="en-US" altLang="zh-CN" dirty="0">
                <a:ea typeface="微软雅黑" panose="020B0503020204020204" pitchFamily="34" charset="-122"/>
              </a:rPr>
              <a:t>(         )</a:t>
            </a:r>
            <a:r>
              <a:rPr lang="en-US" altLang="zh-CN" u="sng" dirty="0"/>
              <a:t>               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</a:t>
            </a:r>
            <a:r>
              <a:rPr lang="en-US" altLang="zh-CN" dirty="0"/>
              <a:t>                                    </a:t>
            </a: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</a:t>
            </a:r>
            <a:r>
              <a:rPr lang="en-US" altLang="zh-CN" dirty="0"/>
              <a:t>   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</a:t>
            </a:r>
            <a:r>
              <a:rPr lang="en-US" altLang="zh-CN" dirty="0"/>
              <a:t>                                    </a:t>
            </a:r>
            <a:r>
              <a:rPr lang="zh-CN" altLang="zh-CN" dirty="0"/>
              <a:t>（</a:t>
            </a:r>
            <a:r>
              <a:rPr lang="en-US" altLang="zh-CN" dirty="0"/>
              <a:t>4</a:t>
            </a:r>
            <a:r>
              <a:rPr lang="zh-CN" altLang="zh-CN" dirty="0"/>
              <a:t>）</a:t>
            </a:r>
            <a:r>
              <a:rPr lang="en-US" altLang="zh-CN" dirty="0"/>
              <a:t> </a:t>
            </a:r>
            <a:endParaRPr lang="zh-CN" altLang="zh-CN" dirty="0"/>
          </a:p>
          <a:p>
            <a:endParaRPr lang="zh-CN" altLang="zh-CN" dirty="0">
              <a:ea typeface="微软雅黑" panose="020B0503020204020204" pitchFamily="34" charset="-122"/>
            </a:endParaRPr>
          </a:p>
        </p:txBody>
      </p:sp>
      <p:sp>
        <p:nvSpPr>
          <p:cNvPr id="18460" name="Rectangle 49"/>
          <p:cNvSpPr>
            <a:spLocks noChangeArrowheads="1"/>
          </p:cNvSpPr>
          <p:nvPr/>
        </p:nvSpPr>
        <p:spPr bwMode="auto">
          <a:xfrm>
            <a:off x="0" y="111364"/>
            <a:ext cx="21833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zh-CN" sz="900"/>
              <a:t> </a:t>
            </a:r>
            <a:endParaRPr lang="zh-CN" altLang="zh-CN"/>
          </a:p>
        </p:txBody>
      </p:sp>
      <p:sp>
        <p:nvSpPr>
          <p:cNvPr id="18461" name="Rectangle 5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62" name="Rectangle 53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63" name="Rectangle 5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64" name="Rectangle 5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4" name="矩形 43"/>
          <p:cNvSpPr>
            <a:spLocks noChangeArrowheads="1"/>
          </p:cNvSpPr>
          <p:nvPr/>
        </p:nvSpPr>
        <p:spPr bwMode="auto">
          <a:xfrm>
            <a:off x="5867403" y="1000039"/>
            <a:ext cx="7617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(3)(4)</a:t>
            </a:r>
            <a:endParaRPr lang="zh-CN" altLang="en-US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8466" name="矩形 46"/>
          <p:cNvSpPr>
            <a:spLocks noChangeArrowheads="1"/>
          </p:cNvSpPr>
          <p:nvPr/>
        </p:nvSpPr>
        <p:spPr bwMode="auto">
          <a:xfrm>
            <a:off x="1258888" y="2571751"/>
            <a:ext cx="6985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ea typeface="微软雅黑" panose="020B0503020204020204" pitchFamily="34" charset="-122"/>
              </a:rPr>
              <a:t>2.</a:t>
            </a:r>
            <a:r>
              <a:rPr lang="en-US" altLang="zh-CN" dirty="0"/>
              <a:t> </a:t>
            </a:r>
            <a:r>
              <a:rPr lang="zh-CN" altLang="zh-CN" dirty="0">
                <a:ea typeface="微软雅黑" panose="020B0503020204020204" pitchFamily="34" charset="-122"/>
              </a:rPr>
              <a:t>运用完全平方公式计算：</a:t>
            </a:r>
          </a:p>
          <a:p>
            <a:endParaRPr lang="en-US" altLang="zh-CN" dirty="0">
              <a:ea typeface="微软雅黑" panose="020B0503020204020204" pitchFamily="34" charset="-122"/>
            </a:endParaRPr>
          </a:p>
          <a:p>
            <a:r>
              <a:rPr lang="zh-CN" altLang="zh-CN" dirty="0"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ea typeface="微软雅黑" panose="020B0503020204020204" pitchFamily="34" charset="-122"/>
              </a:rPr>
              <a:t>1</a:t>
            </a:r>
            <a:r>
              <a:rPr lang="zh-CN" altLang="zh-CN" dirty="0">
                <a:ea typeface="微软雅黑" panose="020B0503020204020204" pitchFamily="34" charset="-122"/>
              </a:rPr>
              <a:t>）</a:t>
            </a:r>
            <a:r>
              <a:rPr lang="en-US" altLang="zh-CN" dirty="0">
                <a:ea typeface="微软雅黑" panose="020B0503020204020204" pitchFamily="34" charset="-122"/>
              </a:rPr>
              <a:t>                           </a:t>
            </a:r>
            <a:r>
              <a:rPr lang="zh-CN" altLang="zh-CN" dirty="0"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ea typeface="微软雅黑" panose="020B0503020204020204" pitchFamily="34" charset="-122"/>
              </a:rPr>
              <a:t>2</a:t>
            </a:r>
            <a:r>
              <a:rPr lang="zh-CN" altLang="zh-CN" dirty="0">
                <a:ea typeface="微软雅黑" panose="020B0503020204020204" pitchFamily="34" charset="-122"/>
              </a:rPr>
              <a:t>）  </a:t>
            </a:r>
            <a:r>
              <a:rPr lang="en-US" altLang="zh-CN" dirty="0">
                <a:ea typeface="微软雅黑" panose="020B0503020204020204" pitchFamily="34" charset="-122"/>
              </a:rPr>
              <a:t>                     </a:t>
            </a:r>
            <a:r>
              <a:rPr lang="zh-CN" altLang="zh-CN" dirty="0"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ea typeface="微软雅黑" panose="020B0503020204020204" pitchFamily="34" charset="-122"/>
              </a:rPr>
              <a:t>3) </a:t>
            </a:r>
          </a:p>
          <a:p>
            <a:endParaRPr lang="en-US" altLang="zh-CN" dirty="0">
              <a:ea typeface="微软雅黑" panose="020B0503020204020204" pitchFamily="34" charset="-122"/>
            </a:endParaRPr>
          </a:p>
          <a:p>
            <a:r>
              <a:rPr lang="en-US" altLang="zh-CN" dirty="0">
                <a:ea typeface="微软雅黑" panose="020B0503020204020204" pitchFamily="34" charset="-122"/>
              </a:rPr>
              <a:t>     </a:t>
            </a:r>
            <a:r>
              <a:rPr lang="zh-CN" altLang="en-US" dirty="0">
                <a:ea typeface="微软雅黑" panose="020B0503020204020204" pitchFamily="34" charset="-122"/>
              </a:rPr>
              <a:t>解：                         解：                        解：</a:t>
            </a:r>
            <a:r>
              <a:rPr lang="en-US" altLang="zh-CN" dirty="0">
                <a:ea typeface="微软雅黑" panose="020B0503020204020204" pitchFamily="34" charset="-122"/>
              </a:rPr>
              <a:t> 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18467" name="Rectangle 4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3" name="Object 43"/>
          <p:cNvGraphicFramePr>
            <a:graphicFrameLocks noChangeAspect="1"/>
          </p:cNvGraphicFramePr>
          <p:nvPr/>
        </p:nvGraphicFramePr>
        <p:xfrm>
          <a:off x="6443663" y="3642657"/>
          <a:ext cx="1346200" cy="9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7" r:id="rId4" imgW="1016000" imgH="685800" progId="Equation.3">
                  <p:embed/>
                </p:oleObj>
              </mc:Choice>
              <mc:Fallback>
                <p:oleObj r:id="rId4" imgW="1016000" imgH="6858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3642657"/>
                        <a:ext cx="1346200" cy="9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9" name="Object 45"/>
          <p:cNvGraphicFramePr>
            <a:graphicFrameLocks noChangeAspect="1"/>
          </p:cNvGraphicFramePr>
          <p:nvPr/>
        </p:nvGraphicFramePr>
        <p:xfrm>
          <a:off x="2124075" y="3715101"/>
          <a:ext cx="1436688" cy="299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8" r:id="rId6" imgW="1180465" imgH="203200" progId="Equation.3">
                  <p:embed/>
                </p:oleObj>
              </mc:Choice>
              <mc:Fallback>
                <p:oleObj r:id="rId6" imgW="1180465" imgH="2032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3715101"/>
                        <a:ext cx="1436688" cy="2992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0" name="Object 46"/>
          <p:cNvGraphicFramePr>
            <a:graphicFrameLocks noChangeAspect="1"/>
          </p:cNvGraphicFramePr>
          <p:nvPr/>
        </p:nvGraphicFramePr>
        <p:xfrm>
          <a:off x="4427541" y="3642657"/>
          <a:ext cx="949325" cy="603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9" r:id="rId8" imgW="786765" imgH="393700" progId="Equation.3">
                  <p:embed/>
                </p:oleObj>
              </mc:Choice>
              <mc:Fallback>
                <p:oleObj r:id="rId8" imgW="786765" imgH="3937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41" y="3642657"/>
                        <a:ext cx="949325" cy="6031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71" name="Rectangle 4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8472" name="Object 44"/>
          <p:cNvGraphicFramePr>
            <a:graphicFrameLocks noChangeAspect="1"/>
          </p:cNvGraphicFramePr>
          <p:nvPr/>
        </p:nvGraphicFramePr>
        <p:xfrm>
          <a:off x="1908180" y="1500844"/>
          <a:ext cx="1089025" cy="28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0" r:id="rId10" imgW="824865" imgH="215900" progId="Equation.3">
                  <p:embed/>
                </p:oleObj>
              </mc:Choice>
              <mc:Fallback>
                <p:oleObj r:id="rId10" imgW="824865" imgH="2159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80" y="1500844"/>
                        <a:ext cx="1089025" cy="28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73" name="Rectangle 4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8474" name="Object 46"/>
          <p:cNvGraphicFramePr>
            <a:graphicFrameLocks noChangeAspect="1"/>
          </p:cNvGraphicFramePr>
          <p:nvPr/>
        </p:nvGraphicFramePr>
        <p:xfrm>
          <a:off x="4932368" y="1500844"/>
          <a:ext cx="1265237" cy="28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1" r:id="rId12" imgW="964565" imgH="215900" progId="Equation.3">
                  <p:embed/>
                </p:oleObj>
              </mc:Choice>
              <mc:Fallback>
                <p:oleObj r:id="rId12" imgW="964565" imgH="2159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8" y="1500844"/>
                        <a:ext cx="1265237" cy="28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75" name="Rectangle 49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8476" name="Object 48"/>
          <p:cNvGraphicFramePr>
            <a:graphicFrameLocks noChangeAspect="1"/>
          </p:cNvGraphicFramePr>
          <p:nvPr/>
        </p:nvGraphicFramePr>
        <p:xfrm>
          <a:off x="1908180" y="1929208"/>
          <a:ext cx="1616075" cy="28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2" r:id="rId14" imgW="1231265" imgH="215900" progId="Equation.3">
                  <p:embed/>
                </p:oleObj>
              </mc:Choice>
              <mc:Fallback>
                <p:oleObj r:id="rId14" imgW="1231265" imgH="21590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80" y="1929208"/>
                        <a:ext cx="1616075" cy="28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77" name="Rectangle 5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8478" name="Object 50"/>
          <p:cNvGraphicFramePr>
            <a:graphicFrameLocks noChangeAspect="1"/>
          </p:cNvGraphicFramePr>
          <p:nvPr/>
        </p:nvGraphicFramePr>
        <p:xfrm>
          <a:off x="4932363" y="1856766"/>
          <a:ext cx="1339850" cy="28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3" r:id="rId16" imgW="1015365" imgH="215900" progId="Equation.3">
                  <p:embed/>
                </p:oleObj>
              </mc:Choice>
              <mc:Fallback>
                <p:oleObj r:id="rId16" imgW="1015365" imgH="21590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1856766"/>
                        <a:ext cx="1339850" cy="28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79" name="Rectangle 53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18480" name="图片 20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1979614" y="3072559"/>
            <a:ext cx="960437" cy="35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81" name="Rectangle 54"/>
          <p:cNvSpPr>
            <a:spLocks noChangeArrowheads="1"/>
          </p:cNvSpPr>
          <p:nvPr/>
        </p:nvSpPr>
        <p:spPr bwMode="auto">
          <a:xfrm>
            <a:off x="0" y="103673"/>
            <a:ext cx="2568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000">
                <a:cs typeface="Times New Roman" panose="02020603050405020304" pitchFamily="18" charset="0"/>
              </a:rPr>
              <a:t> </a:t>
            </a:r>
            <a:r>
              <a:rPr lang="en-US" altLang="zh-CN" sz="900"/>
              <a:t> </a:t>
            </a:r>
            <a:endParaRPr lang="en-US" altLang="zh-CN"/>
          </a:p>
        </p:txBody>
      </p:sp>
      <p:pic>
        <p:nvPicPr>
          <p:cNvPr id="18482" name="图片 21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4427540" y="3072558"/>
            <a:ext cx="720725" cy="458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83" name="矩形 55"/>
          <p:cNvSpPr>
            <a:spLocks noChangeArrowheads="1"/>
          </p:cNvSpPr>
          <p:nvPr/>
        </p:nvSpPr>
        <p:spPr bwMode="auto">
          <a:xfrm>
            <a:off x="6372230" y="3143426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99</a:t>
            </a:r>
            <a:r>
              <a:rPr lang="en-US" altLang="zh-CN" baseline="30000"/>
              <a:t>2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323532" y="214402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预习反馈</a:t>
            </a:r>
          </a:p>
        </p:txBody>
      </p:sp>
      <p:pic>
        <p:nvPicPr>
          <p:cNvPr id="19458" name="Picture 17" descr="2008032812262054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43688" y="3209571"/>
            <a:ext cx="2079625" cy="1500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26"/>
          <p:cNvSpPr txBox="1">
            <a:spLocks noChangeArrowheads="1"/>
          </p:cNvSpPr>
          <p:nvPr/>
        </p:nvSpPr>
        <p:spPr bwMode="auto">
          <a:xfrm>
            <a:off x="500063" y="658295"/>
            <a:ext cx="7715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>
                <a:ea typeface="微软雅黑" panose="020B0503020204020204" pitchFamily="34" charset="-122"/>
              </a:rPr>
              <a:t>　　　</a:t>
            </a:r>
          </a:p>
        </p:txBody>
      </p:sp>
      <p:sp>
        <p:nvSpPr>
          <p:cNvPr id="19460" name="Rectangle 3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61" name="Rectangle 9"/>
          <p:cNvSpPr>
            <a:spLocks noChangeArrowheads="1"/>
          </p:cNvSpPr>
          <p:nvPr/>
        </p:nvSpPr>
        <p:spPr bwMode="auto">
          <a:xfrm>
            <a:off x="0" y="103673"/>
            <a:ext cx="51809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66700"/>
            <a:r>
              <a:rPr lang="zh-CN" altLang="zh-CN" sz="1000"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9462" name="Rectangle 10"/>
          <p:cNvSpPr>
            <a:spLocks noChangeArrowheads="1"/>
          </p:cNvSpPr>
          <p:nvPr/>
        </p:nvSpPr>
        <p:spPr bwMode="auto">
          <a:xfrm>
            <a:off x="4" y="46732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63" name="Rectangle 29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64" name="Rectangle 31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65" name="Rectangle 33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66" name="Rectangle 35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67" name="Rectangle 37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68" name="Rectangle 39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69" name="Rectangle 42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70" name="Rectangle 43"/>
          <p:cNvSpPr>
            <a:spLocks noChangeArrowheads="1"/>
          </p:cNvSpPr>
          <p:nvPr/>
        </p:nvSpPr>
        <p:spPr bwMode="auto">
          <a:xfrm>
            <a:off x="4" y="557234"/>
            <a:ext cx="8130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000">
                <a:cs typeface="Times New Roman" panose="02020603050405020304" pitchFamily="18" charset="0"/>
              </a:rPr>
              <a:t>　　   　　</a:t>
            </a:r>
            <a:endParaRPr lang="zh-CN" altLang="en-US"/>
          </a:p>
        </p:txBody>
      </p:sp>
      <p:sp>
        <p:nvSpPr>
          <p:cNvPr id="19471" name="Rectangle 49"/>
          <p:cNvSpPr>
            <a:spLocks noChangeArrowheads="1"/>
          </p:cNvSpPr>
          <p:nvPr/>
        </p:nvSpPr>
        <p:spPr bwMode="auto">
          <a:xfrm>
            <a:off x="0" y="111364"/>
            <a:ext cx="21833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zh-CN" sz="900"/>
              <a:t> </a:t>
            </a:r>
            <a:endParaRPr lang="zh-CN" altLang="zh-CN"/>
          </a:p>
        </p:txBody>
      </p:sp>
      <p:sp>
        <p:nvSpPr>
          <p:cNvPr id="19472" name="Rectangle 5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73" name="Rectangle 53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74" name="Rectangle 5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75" name="Rectangle 5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76" name="Rectangle 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77" name="Rectangle 6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78" name="Rectangle 8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79" name="Rectangle 10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80" name="Rectangle 12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81" name="Rectangle 1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82" name="Rectangle 52"/>
          <p:cNvSpPr>
            <a:spLocks noChangeArrowheads="1"/>
          </p:cNvSpPr>
          <p:nvPr/>
        </p:nvSpPr>
        <p:spPr bwMode="auto">
          <a:xfrm>
            <a:off x="1403350" y="796285"/>
            <a:ext cx="4780476" cy="250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indent="266700" eaLnBrk="0" hangingPunct="0">
              <a:lnSpc>
                <a:spcPct val="200000"/>
              </a:lnSpc>
            </a:pPr>
            <a:r>
              <a:rPr lang="es-ES" altLang="zh-CN" sz="2000" dirty="0">
                <a:ea typeface="微软雅黑" panose="020B0503020204020204" pitchFamily="34" charset="-122"/>
              </a:rPr>
              <a:t>3</a:t>
            </a:r>
            <a:r>
              <a:rPr lang="en-US" altLang="zh-CN" sz="2000" dirty="0">
                <a:ea typeface="微软雅黑" panose="020B0503020204020204" pitchFamily="34" charset="-122"/>
              </a:rPr>
              <a:t>.</a:t>
            </a:r>
            <a:r>
              <a:rPr lang="zh-CN" altLang="zh-CN" sz="2000" dirty="0">
                <a:ea typeface="微软雅黑" panose="020B0503020204020204" pitchFamily="34" charset="-122"/>
              </a:rPr>
              <a:t>若</a:t>
            </a:r>
            <a:r>
              <a:rPr lang="en-US" altLang="zh-CN" sz="2000" dirty="0">
                <a:ea typeface="微软雅黑" panose="020B0503020204020204" pitchFamily="34" charset="-122"/>
              </a:rPr>
              <a:t>                            </a:t>
            </a:r>
            <a:r>
              <a:rPr lang="zh-CN" altLang="zh-CN" sz="2000" dirty="0">
                <a:ea typeface="微软雅黑" panose="020B0503020204020204" pitchFamily="34" charset="-122"/>
              </a:rPr>
              <a:t>，</a:t>
            </a:r>
            <a:r>
              <a:rPr lang="en-US" altLang="zh-CN" sz="2000" dirty="0">
                <a:ea typeface="微软雅黑" panose="020B0503020204020204" pitchFamily="34" charset="-122"/>
              </a:rPr>
              <a:t> </a:t>
            </a:r>
            <a:r>
              <a:rPr lang="zh-CN" altLang="zh-CN" sz="2000" dirty="0">
                <a:ea typeface="微软雅黑" panose="020B0503020204020204" pitchFamily="34" charset="-122"/>
              </a:rPr>
              <a:t>则</a:t>
            </a:r>
            <a:r>
              <a:rPr lang="en-US" altLang="zh-CN" sz="2000" dirty="0">
                <a:ea typeface="微软雅黑" panose="020B0503020204020204" pitchFamily="34" charset="-122"/>
              </a:rPr>
              <a:t>k =</a:t>
            </a:r>
            <a:r>
              <a:rPr lang="en-US" altLang="zh-CN" sz="2000" u="sng" dirty="0">
                <a:ea typeface="微软雅黑" panose="020B0503020204020204" pitchFamily="34" charset="-122"/>
              </a:rPr>
              <a:t>          </a:t>
            </a:r>
            <a:endParaRPr lang="zh-CN" altLang="zh-CN" sz="2000" dirty="0">
              <a:ea typeface="微软雅黑" panose="020B0503020204020204" pitchFamily="34" charset="-122"/>
            </a:endParaRPr>
          </a:p>
          <a:p>
            <a:pPr indent="266700" eaLnBrk="0" hangingPunct="0">
              <a:lnSpc>
                <a:spcPct val="200000"/>
              </a:lnSpc>
            </a:pPr>
            <a:endParaRPr lang="es-ES" altLang="zh-CN" sz="2000" dirty="0">
              <a:ea typeface="微软雅黑" panose="020B0503020204020204" pitchFamily="34" charset="-122"/>
            </a:endParaRPr>
          </a:p>
          <a:p>
            <a:pPr indent="266700" eaLnBrk="0" hangingPunct="0">
              <a:lnSpc>
                <a:spcPct val="200000"/>
              </a:lnSpc>
            </a:pPr>
            <a:r>
              <a:rPr lang="es-ES" altLang="zh-CN" sz="2000" dirty="0">
                <a:ea typeface="微软雅黑" panose="020B0503020204020204" pitchFamily="34" charset="-122"/>
              </a:rPr>
              <a:t>4.</a:t>
            </a:r>
            <a:r>
              <a:rPr lang="zh-CN" altLang="zh-CN" sz="2000" dirty="0">
                <a:ea typeface="微软雅黑" panose="020B0503020204020204" pitchFamily="34" charset="-122"/>
              </a:rPr>
              <a:t>计算</a:t>
            </a:r>
            <a:r>
              <a:rPr lang="en-US" altLang="zh-CN" sz="2000" dirty="0">
                <a:ea typeface="微软雅黑" panose="020B0503020204020204" pitchFamily="34" charset="-122"/>
              </a:rPr>
              <a:t>(x-y) </a:t>
            </a:r>
            <a:r>
              <a:rPr lang="en-US" altLang="zh-CN" sz="2000" baseline="30000" dirty="0">
                <a:ea typeface="微软雅黑" panose="020B0503020204020204" pitchFamily="34" charset="-122"/>
              </a:rPr>
              <a:t>2</a:t>
            </a:r>
            <a:r>
              <a:rPr lang="en-US" altLang="zh-CN" sz="2000" dirty="0">
                <a:ea typeface="微软雅黑" panose="020B0503020204020204" pitchFamily="34" charset="-122"/>
              </a:rPr>
              <a:t>-(y+2x)( y-2x)</a:t>
            </a:r>
            <a:r>
              <a:rPr lang="zh-CN" altLang="zh-CN" sz="2000" dirty="0">
                <a:ea typeface="微软雅黑" panose="020B0503020204020204" pitchFamily="34" charset="-122"/>
              </a:rPr>
              <a:t>．</a:t>
            </a:r>
            <a:endParaRPr lang="en-US" altLang="zh-CN" sz="2000" dirty="0">
              <a:ea typeface="微软雅黑" panose="020B0503020204020204" pitchFamily="34" charset="-122"/>
            </a:endParaRPr>
          </a:p>
          <a:p>
            <a:pPr indent="266700" eaLnBrk="0" hangingPunct="0">
              <a:lnSpc>
                <a:spcPct val="200000"/>
              </a:lnSpc>
            </a:pPr>
            <a:r>
              <a:rPr lang="zh-CN" altLang="en-US" sz="2000" dirty="0">
                <a:ea typeface="微软雅黑" panose="020B0503020204020204" pitchFamily="34" charset="-122"/>
              </a:rPr>
              <a:t>   解：</a:t>
            </a:r>
            <a:endParaRPr lang="es-ES" altLang="zh-CN" sz="2000" dirty="0">
              <a:ea typeface="微软雅黑" panose="020B0503020204020204" pitchFamily="34" charset="-122"/>
            </a:endParaRPr>
          </a:p>
        </p:txBody>
      </p:sp>
      <p:sp>
        <p:nvSpPr>
          <p:cNvPr id="19483" name="Rectangle 5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6" name="矩形 55"/>
          <p:cNvSpPr>
            <a:spLocks noChangeArrowheads="1"/>
          </p:cNvSpPr>
          <p:nvPr/>
        </p:nvSpPr>
        <p:spPr bwMode="auto">
          <a:xfrm>
            <a:off x="5508625" y="943343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4</a:t>
            </a:r>
            <a:endParaRPr lang="zh-CN" altLang="en-US"/>
          </a:p>
        </p:txBody>
      </p:sp>
      <p:pic>
        <p:nvPicPr>
          <p:cNvPr id="19485" name="图片 24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95513" y="1092957"/>
            <a:ext cx="2208212" cy="35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94" name="Object 46"/>
          <p:cNvGraphicFramePr>
            <a:graphicFrameLocks noChangeAspect="1"/>
          </p:cNvGraphicFramePr>
          <p:nvPr/>
        </p:nvGraphicFramePr>
        <p:xfrm>
          <a:off x="2484439" y="2806702"/>
          <a:ext cx="2808287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公式" r:id="rId5" imgW="1790700" imgH="965200" progId="Equation.3">
                  <p:embed/>
                </p:oleObj>
              </mc:Choice>
              <mc:Fallback>
                <p:oleObj name="公式" r:id="rId5" imgW="1790700" imgH="9652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9" y="2806702"/>
                        <a:ext cx="2808287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39" name="TextBox 16"/>
          <p:cNvSpPr txBox="1">
            <a:spLocks noChangeArrowheads="1"/>
          </p:cNvSpPr>
          <p:nvPr/>
        </p:nvSpPr>
        <p:spPr bwMode="auto">
          <a:xfrm>
            <a:off x="1476380" y="3642659"/>
            <a:ext cx="72866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dirty="0">
                <a:ea typeface="微软雅黑" panose="020B0503020204020204" pitchFamily="34" charset="-122"/>
              </a:rPr>
              <a:t>同学们：你们能用两种方法表示图</a:t>
            </a:r>
            <a:r>
              <a:rPr lang="en-US" altLang="zh-CN" dirty="0">
                <a:ea typeface="微软雅黑" panose="020B0503020204020204" pitchFamily="34" charset="-122"/>
              </a:rPr>
              <a:t>A</a:t>
            </a:r>
            <a:r>
              <a:rPr lang="zh-CN" altLang="en-US" dirty="0">
                <a:ea typeface="微软雅黑" panose="020B0503020204020204" pitchFamily="34" charset="-122"/>
              </a:rPr>
              <a:t>面积和图</a:t>
            </a:r>
            <a:r>
              <a:rPr lang="en-US" altLang="zh-CN" dirty="0">
                <a:ea typeface="微软雅黑" panose="020B0503020204020204" pitchFamily="34" charset="-122"/>
              </a:rPr>
              <a:t>B</a:t>
            </a:r>
            <a:r>
              <a:rPr lang="zh-CN" altLang="en-US" dirty="0">
                <a:ea typeface="微软雅黑" panose="020B0503020204020204" pitchFamily="34" charset="-122"/>
              </a:rPr>
              <a:t>阴影部分面积吗</a:t>
            </a:r>
            <a:r>
              <a:rPr lang="zh-CN" altLang="zh-CN" dirty="0">
                <a:ea typeface="微软雅黑" panose="020B0503020204020204" pitchFamily="34" charset="-122"/>
              </a:rPr>
              <a:t>？</a:t>
            </a:r>
          </a:p>
        </p:txBody>
      </p:sp>
      <p:pic>
        <p:nvPicPr>
          <p:cNvPr id="20484" name="Picture 9" descr="mhtml:file://C:\Documents%20and%20Settings\Administrator\桌面\完全平方公式.mht!http://www.xinyuwen.com/kczy/UploadFiles_8170/200507/20057301150593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051055" y="1070907"/>
            <a:ext cx="1800225" cy="1963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0" descr="mhtml:file://C:\Documents%20and%20Settings\Administrator\桌面\完全平方公式.mht!http://www.xinyuwen.com/kczy/UploadFiles_8170/200507/20057301150746.jpg"/>
          <p:cNvPicPr>
            <a:picLocks noChangeAspect="1" noChangeArrowheads="1"/>
          </p:cNvPicPr>
          <p:nvPr/>
        </p:nvPicPr>
        <p:blipFill>
          <a:blip r:embed="rId4" r:link="rId3"/>
          <a:srcRect/>
          <a:stretch>
            <a:fillRect/>
          </a:stretch>
        </p:blipFill>
        <p:spPr bwMode="auto">
          <a:xfrm>
            <a:off x="4427538" y="1143351"/>
            <a:ext cx="1873250" cy="2012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539755" y="850992"/>
            <a:ext cx="5903913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indent="127000" eaLnBrk="0" hangingPunct="0">
              <a:lnSpc>
                <a:spcPct val="150000"/>
              </a:lnSpc>
              <a:defRPr/>
            </a:pPr>
            <a:r>
              <a:rPr lang="zh-CN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根据图形完成下列问题：如图：</a:t>
            </a:r>
            <a:r>
              <a:rPr lang="en-US" altLang="zh-CN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两图均为正方形：</a:t>
            </a:r>
            <a:endParaRPr lang="en-US" altLang="zh-CN" sz="1600" dirty="0">
              <a:ea typeface="微软雅黑" panose="020B0503020204020204" pitchFamily="34" charset="-122"/>
            </a:endParaRPr>
          </a:p>
          <a:p>
            <a:pPr indent="127000" eaLnBrk="0" hangingPunct="0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）图</a:t>
            </a:r>
            <a:r>
              <a:rPr lang="en-US" altLang="zh-CN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中正方形的面积为</a:t>
            </a:r>
            <a:r>
              <a:rPr lang="en-US" altLang="zh-CN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____________</a:t>
            </a: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，（用代数式表示</a:t>
            </a:r>
            <a:r>
              <a:rPr lang="en-US" altLang="zh-CN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en-US" altLang="zh-CN" sz="1600" dirty="0">
              <a:solidFill>
                <a:srgbClr val="000000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127000" eaLnBrk="0" hangingPunct="0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 图</a:t>
            </a:r>
            <a:r>
              <a:rPr lang="en-US" altLang="zh-CN" sz="1600" dirty="0">
                <a:solidFill>
                  <a:srgbClr val="000000"/>
                </a:solidFill>
                <a:ea typeface="微软雅黑" panose="020B0503020204020204" pitchFamily="34" charset="-122"/>
                <a:cs typeface="宋体" panose="02010600030101010101" pitchFamily="2" charset="-122"/>
              </a:rPr>
              <a:t>Ⅰ</a:t>
            </a: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solidFill>
                  <a:srgbClr val="000000"/>
                </a:solidFill>
                <a:ea typeface="微软雅黑" panose="020B0503020204020204" pitchFamily="34" charset="-122"/>
                <a:cs typeface="宋体" panose="02010600030101010101" pitchFamily="2" charset="-122"/>
              </a:rPr>
              <a:t>Ⅱ</a:t>
            </a: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solidFill>
                  <a:srgbClr val="000000"/>
                </a:solidFill>
                <a:ea typeface="微软雅黑" panose="020B0503020204020204" pitchFamily="34" charset="-122"/>
                <a:cs typeface="宋体" panose="02010600030101010101" pitchFamily="2" charset="-122"/>
              </a:rPr>
              <a:t>Ⅲ</a:t>
            </a: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solidFill>
                  <a:srgbClr val="000000"/>
                </a:solidFill>
                <a:ea typeface="微软雅黑" panose="020B0503020204020204" pitchFamily="34" charset="-122"/>
                <a:cs typeface="宋体" panose="02010600030101010101" pitchFamily="2" charset="-122"/>
              </a:rPr>
              <a:t>Ⅳ</a:t>
            </a: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的面积分别为</a:t>
            </a:r>
            <a:r>
              <a:rPr lang="en-US" altLang="zh-CN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_____________</a:t>
            </a: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600" dirty="0">
              <a:solidFill>
                <a:srgbClr val="000000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127000" eaLnBrk="0" hangingPunct="0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由此可以得到等式：</a:t>
            </a:r>
            <a:r>
              <a:rPr lang="zh-CN" altLang="en-US" sz="1600" u="sng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  </a:t>
            </a:r>
            <a:endParaRPr lang="en-US" altLang="zh-CN" sz="1600" dirty="0">
              <a:ea typeface="微软雅黑" panose="020B0503020204020204" pitchFamily="34" charset="-122"/>
            </a:endParaRPr>
          </a:p>
          <a:p>
            <a:pPr indent="127000" eaLnBrk="0" hangingPunct="0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）图</a:t>
            </a:r>
            <a:r>
              <a:rPr lang="en-US" altLang="zh-CN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中，正方形的面积为</a:t>
            </a:r>
            <a:r>
              <a:rPr lang="en-US" altLang="zh-CN" sz="1600" dirty="0">
                <a:solidFill>
                  <a:srgbClr val="000000"/>
                </a:solidFill>
                <a:ea typeface="微软雅黑" panose="020B0503020204020204" pitchFamily="34" charset="-122"/>
                <a:cs typeface="宋体" panose="02010600030101010101" pitchFamily="2" charset="-122"/>
              </a:rPr>
              <a:t>Ⅲ</a:t>
            </a: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的面积为</a:t>
            </a:r>
            <a:r>
              <a:rPr lang="en-US" altLang="zh-CN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______________</a:t>
            </a: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sz="1600" dirty="0">
              <a:solidFill>
                <a:srgbClr val="000000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127000" eaLnBrk="0" hangingPunct="0">
              <a:lnSpc>
                <a:spcPct val="150000"/>
              </a:lnSpc>
              <a:defRPr/>
            </a:pPr>
            <a:r>
              <a:rPr lang="en-US" altLang="zh-CN" sz="1600" dirty="0">
                <a:solidFill>
                  <a:srgbClr val="000000"/>
                </a:solidFill>
                <a:ea typeface="微软雅黑" panose="020B0503020204020204" pitchFamily="34" charset="-122"/>
                <a:cs typeface="宋体" panose="02010600030101010101" pitchFamily="2" charset="-122"/>
              </a:rPr>
              <a:t>Ⅰ</a:t>
            </a: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solidFill>
                  <a:srgbClr val="000000"/>
                </a:solidFill>
                <a:ea typeface="微软雅黑" panose="020B0503020204020204" pitchFamily="34" charset="-122"/>
                <a:cs typeface="宋体" panose="02010600030101010101" pitchFamily="2" charset="-122"/>
              </a:rPr>
              <a:t>Ⅱ</a:t>
            </a: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solidFill>
                  <a:srgbClr val="000000"/>
                </a:solidFill>
                <a:ea typeface="微软雅黑" panose="020B0503020204020204" pitchFamily="34" charset="-122"/>
                <a:cs typeface="宋体" panose="02010600030101010101" pitchFamily="2" charset="-122"/>
              </a:rPr>
              <a:t>Ⅳ</a:t>
            </a: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的面积和为</a:t>
            </a:r>
            <a:r>
              <a:rPr lang="en-US" altLang="zh-CN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____________</a:t>
            </a: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sz="1600" dirty="0">
              <a:solidFill>
                <a:srgbClr val="000000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127000" eaLnBrk="0" hangingPunct="0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 用</a:t>
            </a:r>
            <a:r>
              <a:rPr lang="en-US" altLang="zh-CN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solidFill>
                  <a:srgbClr val="000000"/>
                </a:solidFill>
                <a:ea typeface="微软雅黑" panose="020B0503020204020204" pitchFamily="34" charset="-122"/>
                <a:cs typeface="宋体" panose="02010600030101010101" pitchFamily="2" charset="-122"/>
              </a:rPr>
              <a:t>Ⅰ</a:t>
            </a: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solidFill>
                  <a:srgbClr val="000000"/>
                </a:solidFill>
                <a:ea typeface="微软雅黑" panose="020B0503020204020204" pitchFamily="34" charset="-122"/>
                <a:cs typeface="宋体" panose="02010600030101010101" pitchFamily="2" charset="-122"/>
              </a:rPr>
              <a:t>Ⅱ</a:t>
            </a: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1600" dirty="0">
                <a:solidFill>
                  <a:srgbClr val="000000"/>
                </a:solidFill>
                <a:ea typeface="微软雅黑" panose="020B0503020204020204" pitchFamily="34" charset="-122"/>
                <a:cs typeface="宋体" panose="02010600030101010101" pitchFamily="2" charset="-122"/>
              </a:rPr>
              <a:t>Ⅳ</a:t>
            </a: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的面积表示</a:t>
            </a:r>
            <a:r>
              <a:rPr lang="en-US" altLang="zh-CN" sz="1600" dirty="0">
                <a:solidFill>
                  <a:srgbClr val="000000"/>
                </a:solidFill>
                <a:ea typeface="微软雅黑" panose="020B0503020204020204" pitchFamily="34" charset="-122"/>
                <a:cs typeface="宋体" panose="02010600030101010101" pitchFamily="2" charset="-122"/>
              </a:rPr>
              <a:t>Ⅲ</a:t>
            </a: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的面积</a:t>
            </a:r>
            <a:r>
              <a:rPr lang="en-US" altLang="zh-CN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_________________</a:t>
            </a:r>
            <a:r>
              <a:rPr lang="zh-CN" altLang="en-US" sz="1600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600" dirty="0">
              <a:ea typeface="微软雅黑" panose="020B0503020204020204" pitchFamily="34" charset="-122"/>
            </a:endParaRPr>
          </a:p>
          <a:p>
            <a:pPr indent="127000" eaLnBrk="0" hangingPunct="0">
              <a:lnSpc>
                <a:spcPct val="150000"/>
              </a:lnSpc>
              <a:defRPr/>
            </a:pPr>
            <a:r>
              <a:rPr lang="en-US" altLang="zh-CN" sz="1600" dirty="0"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ea typeface="微软雅黑" panose="020B0503020204020204" pitchFamily="34" charset="-122"/>
                <a:cs typeface="Times New Roman" panose="02020603050405020304" pitchFamily="18" charset="0"/>
              </a:rPr>
              <a:t>、归纳完全平方公式：</a:t>
            </a:r>
            <a:endParaRPr lang="zh-CN" altLang="en-US" sz="1600" dirty="0">
              <a:ea typeface="微软雅黑" panose="020B0503020204020204" pitchFamily="34" charset="-122"/>
            </a:endParaRPr>
          </a:p>
          <a:p>
            <a:pPr indent="527050" eaLnBrk="0" hangingPunct="0">
              <a:lnSpc>
                <a:spcPct val="150000"/>
              </a:lnSpc>
              <a:defRPr/>
            </a:pPr>
            <a:r>
              <a:rPr lang="zh-CN" altLang="en-US" sz="1600" dirty="0"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zh-CN" altLang="en-US" sz="1600" dirty="0"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sz="1600" baseline="30000" dirty="0"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1600" dirty="0"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altLang="zh-CN" sz="1600" u="sng" dirty="0"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</a:t>
            </a:r>
            <a:r>
              <a:rPr lang="en-US" altLang="zh-CN" sz="1600" dirty="0">
                <a:ea typeface="微软雅黑" panose="020B0503020204020204" pitchFamily="34" charset="-122"/>
                <a:cs typeface="Times New Roman" panose="02020603050405020304" pitchFamily="18" charset="0"/>
              </a:rPr>
              <a:t>(a-b)</a:t>
            </a:r>
            <a:r>
              <a:rPr lang="en-US" altLang="zh-CN" sz="1600" baseline="30000" dirty="0">
                <a:ea typeface="微软雅黑" panose="020B0503020204020204" pitchFamily="34" charset="-122"/>
                <a:cs typeface="Times New Roman" panose="02020603050405020304" pitchFamily="18" charset="0"/>
              </a:rPr>
              <a:t> 2</a:t>
            </a:r>
            <a:r>
              <a:rPr lang="en-US" altLang="zh-CN" sz="1600" dirty="0"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altLang="zh-CN" sz="1600" u="sng" dirty="0"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</a:t>
            </a:r>
            <a:endParaRPr lang="en-US" altLang="zh-CN" sz="1600" dirty="0">
              <a:ea typeface="微软雅黑" panose="020B0503020204020204" pitchFamily="34" charset="-122"/>
            </a:endParaRPr>
          </a:p>
        </p:txBody>
      </p:sp>
      <p:sp>
        <p:nvSpPr>
          <p:cNvPr id="4" name="流程图: 可选过程 3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21508" name="Picture 9" descr="mhtml:file://C:\Documents%20and%20Settings\Administrator\桌面\完全平方公式.mht!http://www.xinyuwen.com/kczy/UploadFiles_8170/200507/20057301150593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6372230" y="714987"/>
            <a:ext cx="1571625" cy="171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10" descr="mhtml:file://C:\Documents%20and%20Settings\Administrator\桌面\完全平方公式.mht!http://www.xinyuwen.com/kczy/UploadFiles_8170/200507/20057301150746.jpg"/>
          <p:cNvPicPr>
            <a:picLocks noChangeAspect="1" noChangeArrowheads="1"/>
          </p:cNvPicPr>
          <p:nvPr/>
        </p:nvPicPr>
        <p:blipFill>
          <a:blip r:embed="rId4" r:link="rId3"/>
          <a:srcRect/>
          <a:stretch>
            <a:fillRect/>
          </a:stretch>
        </p:blipFill>
        <p:spPr bwMode="auto">
          <a:xfrm>
            <a:off x="6443664" y="2715063"/>
            <a:ext cx="1595437" cy="171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348043" y="1214220"/>
            <a:ext cx="11833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ea typeface="微软雅黑" panose="020B0503020204020204" pitchFamily="34" charset="-122"/>
              </a:rPr>
              <a:t>（</a:t>
            </a:r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a+b</a:t>
            </a:r>
            <a:r>
              <a:rPr lang="zh-CN" altLang="en-US">
                <a:solidFill>
                  <a:srgbClr val="FF0000"/>
                </a:solidFill>
                <a:ea typeface="微软雅黑" panose="020B0503020204020204" pitchFamily="34" charset="-122"/>
              </a:rPr>
              <a:t>）</a:t>
            </a:r>
            <a:r>
              <a:rPr lang="en-US" altLang="zh-CN" baseline="3000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63938" y="1642582"/>
            <a:ext cx="18716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</a:rPr>
              <a:t>ab+</a:t>
            </a:r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 b</a:t>
            </a:r>
            <a:r>
              <a:rPr lang="en-US" altLang="zh-CN" baseline="3000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 +a</a:t>
            </a:r>
            <a:r>
              <a:rPr lang="en-US" altLang="zh-CN" baseline="3000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+ab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555880" y="2000078"/>
            <a:ext cx="308289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ea typeface="微软雅黑" panose="020B0503020204020204" pitchFamily="34" charset="-122"/>
              </a:rPr>
              <a:t>（</a:t>
            </a:r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a+b</a:t>
            </a:r>
            <a:r>
              <a:rPr lang="zh-CN" altLang="en-US">
                <a:solidFill>
                  <a:srgbClr val="FF0000"/>
                </a:solidFill>
                <a:ea typeface="微软雅黑" panose="020B0503020204020204" pitchFamily="34" charset="-122"/>
              </a:rPr>
              <a:t>）</a:t>
            </a:r>
            <a:r>
              <a:rPr lang="en-US" altLang="zh-CN" baseline="3000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 =ab+ b</a:t>
            </a:r>
            <a:r>
              <a:rPr lang="en-US" altLang="zh-CN" baseline="3000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 +a</a:t>
            </a:r>
            <a:r>
              <a:rPr lang="en-US" altLang="zh-CN" baseline="3000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+ab</a:t>
            </a:r>
            <a:endParaRPr lang="zh-CN" altLang="en-US">
              <a:solidFill>
                <a:srgbClr val="FF0000"/>
              </a:solidFill>
            </a:endParaRPr>
          </a:p>
          <a:p>
            <a:endParaRPr lang="zh-CN" alt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4643441" y="2357570"/>
            <a:ext cx="8483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(a-b)</a:t>
            </a:r>
            <a:r>
              <a:rPr lang="en-US" altLang="zh-CN" baseline="30000">
                <a:solidFill>
                  <a:srgbClr val="FF0000"/>
                </a:solidFill>
                <a:ea typeface="微软雅黑" panose="020B0503020204020204" pitchFamily="34" charset="-122"/>
              </a:rPr>
              <a:t> 2</a:t>
            </a:r>
            <a:endParaRPr lang="zh-CN" altLang="en-US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4284663" y="3072557"/>
            <a:ext cx="13211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a</a:t>
            </a:r>
            <a:r>
              <a:rPr lang="en-US" altLang="zh-CN" baseline="3000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-2ab+b</a:t>
            </a:r>
            <a:r>
              <a:rPr lang="en-US" altLang="zh-CN" baseline="3000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771780" y="2715062"/>
            <a:ext cx="9316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2ab</a:t>
            </a:r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-b</a:t>
            </a:r>
            <a:r>
              <a:rPr lang="en-US" altLang="zh-CN" baseline="3000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2195515" y="3785970"/>
            <a:ext cx="13933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a</a:t>
            </a:r>
            <a:r>
              <a:rPr lang="en-US" altLang="zh-CN" baseline="3000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+2ab+b</a:t>
            </a:r>
            <a:r>
              <a:rPr lang="en-US" altLang="zh-CN" baseline="3000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4284663" y="3856839"/>
            <a:ext cx="13211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a</a:t>
            </a:r>
            <a:r>
              <a:rPr lang="en-US" altLang="zh-CN" baseline="3000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-2ab+b</a:t>
            </a:r>
            <a:r>
              <a:rPr lang="en-US" altLang="zh-CN" baseline="3000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323532" y="214402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课堂探究</a:t>
            </a:r>
          </a:p>
        </p:txBody>
      </p:sp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395288" y="913465"/>
            <a:ext cx="4176712" cy="42473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2</a:t>
            </a:r>
            <a:r>
              <a:rPr lang="zh-CN" altLang="en-US" dirty="0">
                <a:ea typeface="微软雅黑" panose="020B0503020204020204" pitchFamily="34" charset="-122"/>
              </a:rPr>
              <a:t>、探究算法</a:t>
            </a:r>
            <a:endParaRPr lang="en-US" altLang="zh-CN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dirty="0"/>
              <a:t>(1).                   (    )</a:t>
            </a:r>
            <a:r>
              <a:rPr lang="en-US" altLang="zh-CN" u="sng" dirty="0"/>
              <a:t>    </a:t>
            </a:r>
            <a:r>
              <a:rPr lang="en-US" altLang="zh-CN" dirty="0"/>
              <a:t>(     )</a:t>
            </a:r>
            <a:r>
              <a:rPr lang="en-US" altLang="zh-CN" u="sng" dirty="0"/>
              <a:t>   </a:t>
            </a:r>
            <a:r>
              <a:rPr lang="en-US" altLang="zh-CN" dirty="0"/>
              <a:t>(    )</a:t>
            </a:r>
            <a:r>
              <a:rPr lang="zh-CN" altLang="zh-CN" dirty="0"/>
              <a:t>。</a:t>
            </a:r>
            <a:r>
              <a:rPr lang="en-US" altLang="zh-CN" dirty="0"/>
              <a:t> </a:t>
            </a:r>
            <a:endParaRPr lang="zh-CN" altLang="zh-CN" dirty="0"/>
          </a:p>
          <a:p>
            <a:pPr>
              <a:defRPr/>
            </a:pPr>
            <a:r>
              <a:rPr lang="en-US" altLang="zh-CN" dirty="0"/>
              <a:t>               </a:t>
            </a:r>
            <a:endParaRPr lang="zh-CN" altLang="zh-CN" sz="1600" dirty="0">
              <a:ea typeface="微软雅黑" panose="020B0503020204020204" pitchFamily="34" charset="-122"/>
            </a:endParaRPr>
          </a:p>
          <a:p>
            <a:pPr>
              <a:defRPr/>
            </a:pPr>
            <a:endParaRPr lang="en-US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endParaRPr lang="en-US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endParaRPr lang="en-US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(2).</a:t>
            </a:r>
            <a:r>
              <a:rPr lang="en-US" altLang="zh-CN" dirty="0"/>
              <a:t>                   (     )</a:t>
            </a:r>
            <a:r>
              <a:rPr lang="en-US" altLang="zh-CN" u="sng" dirty="0"/>
              <a:t>  </a:t>
            </a:r>
            <a:r>
              <a:rPr lang="en-US" altLang="zh-CN" dirty="0"/>
              <a:t>(      )</a:t>
            </a:r>
            <a:r>
              <a:rPr lang="en-US" altLang="zh-CN" u="sng" dirty="0"/>
              <a:t>  </a:t>
            </a:r>
            <a:r>
              <a:rPr lang="en-US" altLang="zh-CN" dirty="0"/>
              <a:t>(     )</a:t>
            </a:r>
            <a:r>
              <a:rPr lang="zh-CN" altLang="zh-CN" dirty="0"/>
              <a:t>。</a:t>
            </a:r>
            <a:endParaRPr lang="zh-CN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dirty="0"/>
              <a:t>  </a:t>
            </a:r>
            <a:r>
              <a:rPr lang="zh-CN" altLang="zh-CN" dirty="0"/>
              <a:t>　　　　</a:t>
            </a:r>
            <a:r>
              <a:rPr lang="en-US" altLang="zh-CN" dirty="0"/>
              <a:t>           </a:t>
            </a:r>
            <a:r>
              <a:rPr lang="zh-CN" altLang="zh-CN" dirty="0"/>
              <a:t>　</a:t>
            </a:r>
          </a:p>
          <a:p>
            <a:pPr>
              <a:defRPr/>
            </a:pPr>
            <a:r>
              <a:rPr lang="en-US" altLang="zh-CN" dirty="0"/>
              <a:t> </a:t>
            </a:r>
            <a:endParaRPr lang="zh-CN" altLang="zh-CN" dirty="0"/>
          </a:p>
          <a:p>
            <a:pPr>
              <a:defRPr/>
            </a:pPr>
            <a:r>
              <a:rPr lang="en-US" altLang="zh-CN" dirty="0"/>
              <a:t> </a:t>
            </a:r>
            <a:endParaRPr lang="zh-CN" altLang="zh-CN" dirty="0"/>
          </a:p>
          <a:p>
            <a:pPr>
              <a:defRPr/>
            </a:pPr>
            <a:endParaRPr lang="en-US" altLang="zh-CN" dirty="0"/>
          </a:p>
          <a:p>
            <a:pPr indent="266700">
              <a:lnSpc>
                <a:spcPct val="150000"/>
              </a:lnSpc>
              <a:defRPr/>
            </a:pPr>
            <a:endParaRPr lang="zh-CN" altLang="en-US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  </a:t>
            </a:r>
            <a:endParaRPr lang="zh-CN" altLang="zh-CN" dirty="0">
              <a:ea typeface="微软雅黑" panose="020B0503020204020204" pitchFamily="34" charset="-122"/>
            </a:endParaRPr>
          </a:p>
        </p:txBody>
      </p:sp>
      <p:sp>
        <p:nvSpPr>
          <p:cNvPr id="22531" name="矩形 15"/>
          <p:cNvSpPr>
            <a:spLocks noChangeArrowheads="1"/>
          </p:cNvSpPr>
          <p:nvPr/>
        </p:nvSpPr>
        <p:spPr bwMode="auto">
          <a:xfrm>
            <a:off x="1268415" y="4286776"/>
            <a:ext cx="229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aseline="30000"/>
              <a:t> </a:t>
            </a:r>
            <a:endParaRPr lang="zh-CN" altLang="en-US"/>
          </a:p>
        </p:txBody>
      </p:sp>
      <p:sp>
        <p:nvSpPr>
          <p:cNvPr id="22532" name="Rectangle 2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2533" name="Rectangle 2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284663" y="841924"/>
            <a:ext cx="4248150" cy="37856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  <a:defRPr/>
            </a:pPr>
            <a:r>
              <a:rPr lang="en-US" altLang="zh-CN" sz="2000" dirty="0">
                <a:solidFill>
                  <a:srgbClr val="000000"/>
                </a:solidFill>
                <a:ea typeface="微软雅黑" panose="020B0503020204020204" pitchFamily="34" charset="-122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ea typeface="微软雅黑" panose="020B0503020204020204" pitchFamily="34" charset="-122"/>
              </a:rPr>
              <a:t>、仿照计算，</a:t>
            </a:r>
            <a:r>
              <a:rPr lang="zh-CN" altLang="en-US" sz="2000" dirty="0">
                <a:ea typeface="微软雅黑" panose="020B0503020204020204" pitchFamily="34" charset="-122"/>
              </a:rPr>
              <a:t>寻找规律</a:t>
            </a:r>
            <a:endParaRPr lang="en-US" altLang="zh-CN" sz="2000" dirty="0">
              <a:ea typeface="微软雅黑" panose="020B0503020204020204" pitchFamily="34" charset="-122"/>
            </a:endParaRPr>
          </a:p>
          <a:p>
            <a:pPr>
              <a:lnSpc>
                <a:spcPct val="300000"/>
              </a:lnSpc>
              <a:defRPr/>
            </a:pPr>
            <a:r>
              <a:rPr lang="en-US" altLang="zh-CN" sz="2000" dirty="0">
                <a:ea typeface="微软雅黑" panose="020B0503020204020204" pitchFamily="34" charset="-122"/>
              </a:rPr>
              <a:t>(1)</a:t>
            </a:r>
            <a:r>
              <a:rPr lang="en-US" altLang="zh-CN" sz="2000" dirty="0"/>
              <a:t> .( a-5)</a:t>
            </a:r>
            <a:r>
              <a:rPr lang="en-US" altLang="zh-CN" sz="2000" baseline="30000" dirty="0"/>
              <a:t> 2 </a:t>
            </a:r>
            <a:r>
              <a:rPr lang="en-US" altLang="zh-CN" sz="2000" dirty="0"/>
              <a:t>=(                   )</a:t>
            </a:r>
            <a:r>
              <a:rPr lang="zh-CN" altLang="zh-CN" sz="2000" dirty="0"/>
              <a:t>。</a:t>
            </a:r>
            <a:endParaRPr lang="en-US" altLang="zh-CN" sz="2000" dirty="0">
              <a:ea typeface="微软雅黑" panose="020B0503020204020204" pitchFamily="34" charset="-122"/>
            </a:endParaRPr>
          </a:p>
          <a:p>
            <a:pPr>
              <a:lnSpc>
                <a:spcPct val="300000"/>
              </a:lnSpc>
              <a:defRPr/>
            </a:pPr>
            <a:r>
              <a:rPr lang="en-US" altLang="zh-CN" sz="2000" dirty="0">
                <a:ea typeface="微软雅黑" panose="020B0503020204020204" pitchFamily="34" charset="-122"/>
              </a:rPr>
              <a:t>(2)</a:t>
            </a:r>
            <a:r>
              <a:rPr lang="en-US" altLang="zh-CN" sz="2000" dirty="0"/>
              <a:t> .(x+2a</a:t>
            </a:r>
            <a:r>
              <a:rPr lang="en-US" altLang="zh-CN" sz="2000" baseline="30000" dirty="0"/>
              <a:t>2</a:t>
            </a:r>
            <a:r>
              <a:rPr lang="en-US" altLang="zh-CN" sz="2000" dirty="0"/>
              <a:t>)</a:t>
            </a:r>
            <a:r>
              <a:rPr lang="en-US" altLang="zh-CN" sz="2000" baseline="30000" dirty="0"/>
              <a:t>2</a:t>
            </a:r>
            <a:r>
              <a:rPr lang="en-US" altLang="zh-CN" sz="2000" dirty="0"/>
              <a:t> =(                    )</a:t>
            </a:r>
            <a:r>
              <a:rPr lang="zh-CN" altLang="zh-CN" sz="2000" dirty="0"/>
              <a:t>。</a:t>
            </a:r>
            <a:endParaRPr lang="en-US" altLang="zh-CN" sz="2000" dirty="0"/>
          </a:p>
          <a:p>
            <a:pPr>
              <a:lnSpc>
                <a:spcPct val="300000"/>
              </a:lnSpc>
              <a:defRPr/>
            </a:pPr>
            <a:r>
              <a:rPr lang="en-US" altLang="zh-CN" sz="2000" dirty="0"/>
              <a:t>(3). 49</a:t>
            </a:r>
            <a:r>
              <a:rPr lang="en-US" altLang="zh-CN" sz="2000" baseline="30000" dirty="0"/>
              <a:t>2 </a:t>
            </a:r>
            <a:r>
              <a:rPr lang="en-US" altLang="zh-CN" sz="2000" dirty="0"/>
              <a:t>=(         ) </a:t>
            </a:r>
            <a:r>
              <a:rPr lang="en-US" altLang="zh-CN" sz="2000" baseline="30000" dirty="0"/>
              <a:t>2 </a:t>
            </a:r>
            <a:r>
              <a:rPr lang="en-US" altLang="zh-CN" sz="2000" dirty="0"/>
              <a:t>=</a:t>
            </a:r>
            <a:r>
              <a:rPr lang="x-none" altLang="zh-CN" sz="2000" dirty="0"/>
              <a:t>(</a:t>
            </a:r>
            <a:r>
              <a:rPr lang="en-US" altLang="zh-CN" sz="2000" dirty="0"/>
              <a:t>         </a:t>
            </a:r>
            <a:r>
              <a:rPr lang="x-none" altLang="zh-CN" sz="2000" dirty="0"/>
              <a:t>)。</a:t>
            </a:r>
            <a:endParaRPr lang="en-US" altLang="zh-CN" sz="1600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000" dirty="0">
                <a:ea typeface="微软雅黑" panose="020B0503020204020204" pitchFamily="34" charset="-122"/>
              </a:rPr>
              <a:t>                   </a:t>
            </a:r>
            <a:r>
              <a:rPr lang="en-US" altLang="zh-CN" sz="2000" u="sng" dirty="0">
                <a:ea typeface="微软雅黑" panose="020B0503020204020204" pitchFamily="34" charset="-122"/>
              </a:rPr>
              <a:t>          </a:t>
            </a:r>
            <a:endParaRPr lang="en-US" altLang="zh-CN" sz="2000" dirty="0">
              <a:ea typeface="微软雅黑" panose="020B0503020204020204" pitchFamily="34" charset="-122"/>
            </a:endParaRPr>
          </a:p>
        </p:txBody>
      </p:sp>
      <p:sp>
        <p:nvSpPr>
          <p:cNvPr id="22535" name="Rectangle 4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2536" name="Rectangle 46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2537" name="Rectangle 33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2538" name="Rectangle 3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2539" name="Rectangle 3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2540" name="Rectangle 39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2541" name="Rectangle 4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2542" name="Rectangle 43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2543" name="Rectangle 4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2544" name="矩形 77"/>
          <p:cNvSpPr>
            <a:spLocks noChangeArrowheads="1"/>
          </p:cNvSpPr>
          <p:nvPr/>
        </p:nvSpPr>
        <p:spPr bwMode="auto">
          <a:xfrm>
            <a:off x="2051050" y="500806"/>
            <a:ext cx="457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ea typeface="微软雅黑" panose="020B0503020204020204" pitchFamily="34" charset="-122"/>
              </a:rPr>
              <a:t>探究一：完全平方公式推导过程：</a:t>
            </a:r>
          </a:p>
        </p:txBody>
      </p:sp>
      <p:sp>
        <p:nvSpPr>
          <p:cNvPr id="22545" name="Rectangle 49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4156" name="Object 62"/>
          <p:cNvGraphicFramePr>
            <a:graphicFrameLocks noChangeAspect="1"/>
          </p:cNvGraphicFramePr>
          <p:nvPr/>
        </p:nvGraphicFramePr>
        <p:xfrm>
          <a:off x="2124080" y="1357533"/>
          <a:ext cx="360363" cy="42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7" r:id="rId3" imgW="254000" imgH="203200" progId="Equation.3">
                  <p:embed/>
                </p:oleObj>
              </mc:Choice>
              <mc:Fallback>
                <p:oleObj r:id="rId3" imgW="254000" imgH="20320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80" y="1357533"/>
                        <a:ext cx="360363" cy="42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7" name="Rectangle 3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2548" name="Object 33"/>
          <p:cNvGraphicFramePr>
            <a:graphicFrameLocks noChangeAspect="1"/>
          </p:cNvGraphicFramePr>
          <p:nvPr/>
        </p:nvGraphicFramePr>
        <p:xfrm>
          <a:off x="827093" y="1357534"/>
          <a:ext cx="1266825" cy="357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8" r:id="rId5" imgW="698500" imgH="228600" progId="Equation.3">
                  <p:embed/>
                </p:oleObj>
              </mc:Choice>
              <mc:Fallback>
                <p:oleObj r:id="rId5" imgW="698500" imgH="2286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93" y="1357534"/>
                        <a:ext cx="1266825" cy="3574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49" name="Picture 35" descr="http://www.pep.com.cn/czsx/jszx/jxyj_1/hxgn3/czsxkth5/201008/W020100824528054765362.jpg"/>
          <p:cNvPicPr>
            <a:picLocks noChangeAspect="1" noChangeArrowheads="1"/>
          </p:cNvPicPr>
          <p:nvPr/>
        </p:nvPicPr>
        <p:blipFill>
          <a:blip r:embed="rId7" r:link="rId8" cstate="email"/>
          <a:srcRect/>
          <a:stretch>
            <a:fillRect/>
          </a:stretch>
        </p:blipFill>
        <p:spPr bwMode="auto">
          <a:xfrm>
            <a:off x="684218" y="1785896"/>
            <a:ext cx="3527425" cy="46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50" name="Rectangle 3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2551" name="Object 36"/>
          <p:cNvGraphicFramePr>
            <a:graphicFrameLocks noChangeAspect="1"/>
          </p:cNvGraphicFramePr>
          <p:nvPr/>
        </p:nvGraphicFramePr>
        <p:xfrm>
          <a:off x="827088" y="2143390"/>
          <a:ext cx="3097212" cy="28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9" r:id="rId9" imgW="1447800" imgH="228600" progId="Equation.3">
                  <p:embed/>
                </p:oleObj>
              </mc:Choice>
              <mc:Fallback>
                <p:oleObj r:id="rId9" imgW="1447800" imgH="2286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143390"/>
                        <a:ext cx="3097212" cy="28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2" name="Rectangle 39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2553" name="Object 38"/>
          <p:cNvGraphicFramePr>
            <a:graphicFrameLocks noChangeAspect="1"/>
          </p:cNvGraphicFramePr>
          <p:nvPr/>
        </p:nvGraphicFramePr>
        <p:xfrm>
          <a:off x="827093" y="2929246"/>
          <a:ext cx="1266825" cy="357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0" r:id="rId11" imgW="698500" imgH="228600" progId="Equation.3">
                  <p:embed/>
                </p:oleObj>
              </mc:Choice>
              <mc:Fallback>
                <p:oleObj r:id="rId11" imgW="698500" imgH="2286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93" y="2929246"/>
                        <a:ext cx="1266825" cy="3574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54" name="Picture 35" descr="http://www.pep.com.cn/czsx/jszx/jxyj_1/hxgn3/czsxkth5/201008/W020100824528054765362.jpg"/>
          <p:cNvPicPr>
            <a:picLocks noChangeAspect="1" noChangeArrowheads="1"/>
          </p:cNvPicPr>
          <p:nvPr/>
        </p:nvPicPr>
        <p:blipFill>
          <a:blip r:embed="rId7" r:link="rId8" cstate="email"/>
          <a:srcRect/>
          <a:stretch>
            <a:fillRect/>
          </a:stretch>
        </p:blipFill>
        <p:spPr bwMode="auto">
          <a:xfrm>
            <a:off x="684218" y="3286740"/>
            <a:ext cx="3527425" cy="461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55" name="Rectangle 4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2556" name="Object 40"/>
          <p:cNvGraphicFramePr>
            <a:graphicFrameLocks noChangeAspect="1"/>
          </p:cNvGraphicFramePr>
          <p:nvPr/>
        </p:nvGraphicFramePr>
        <p:xfrm>
          <a:off x="827088" y="3715103"/>
          <a:ext cx="3168650" cy="357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1" r:id="rId13" imgW="1460500" imgH="228600" progId="Equation.3">
                  <p:embed/>
                </p:oleObj>
              </mc:Choice>
              <mc:Fallback>
                <p:oleObj r:id="rId13" imgW="1460500" imgH="2286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715103"/>
                        <a:ext cx="3168650" cy="3574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矩形 42"/>
          <p:cNvSpPr>
            <a:spLocks noChangeArrowheads="1"/>
          </p:cNvSpPr>
          <p:nvPr/>
        </p:nvSpPr>
        <p:spPr bwMode="auto">
          <a:xfrm>
            <a:off x="2411415" y="1428401"/>
            <a:ext cx="3561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u="sng"/>
              <a:t>+</a:t>
            </a:r>
            <a:endParaRPr lang="zh-CN" altLang="en-US"/>
          </a:p>
        </p:txBody>
      </p:sp>
      <p:sp>
        <p:nvSpPr>
          <p:cNvPr id="44" name="矩形 43"/>
          <p:cNvSpPr>
            <a:spLocks noChangeArrowheads="1"/>
          </p:cNvSpPr>
          <p:nvPr/>
        </p:nvSpPr>
        <p:spPr bwMode="auto">
          <a:xfrm>
            <a:off x="2771775" y="1428401"/>
            <a:ext cx="5709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u="sng"/>
              <a:t>12x</a:t>
            </a:r>
            <a:endParaRPr lang="zh-CN" altLang="en-US"/>
          </a:p>
        </p:txBody>
      </p:sp>
      <p:sp>
        <p:nvSpPr>
          <p:cNvPr id="45" name="矩形 44"/>
          <p:cNvSpPr>
            <a:spLocks noChangeArrowheads="1"/>
          </p:cNvSpPr>
          <p:nvPr/>
        </p:nvSpPr>
        <p:spPr bwMode="auto">
          <a:xfrm>
            <a:off x="3203575" y="1428401"/>
            <a:ext cx="3561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u="sng"/>
              <a:t>+</a:t>
            </a:r>
            <a:endParaRPr lang="zh-CN" altLang="en-US"/>
          </a:p>
        </p:txBody>
      </p:sp>
      <p:sp>
        <p:nvSpPr>
          <p:cNvPr id="46" name="矩形 45"/>
          <p:cNvSpPr>
            <a:spLocks noChangeArrowheads="1"/>
          </p:cNvSpPr>
          <p:nvPr/>
        </p:nvSpPr>
        <p:spPr bwMode="auto">
          <a:xfrm>
            <a:off x="3563940" y="1428401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u="sng"/>
              <a:t>9</a:t>
            </a:r>
            <a:endParaRPr lang="zh-CN" altLang="en-US"/>
          </a:p>
        </p:txBody>
      </p:sp>
      <p:sp>
        <p:nvSpPr>
          <p:cNvPr id="48" name="矩形 47"/>
          <p:cNvSpPr>
            <a:spLocks noChangeArrowheads="1"/>
          </p:cNvSpPr>
          <p:nvPr/>
        </p:nvSpPr>
        <p:spPr bwMode="auto">
          <a:xfrm>
            <a:off x="2124075" y="2856801"/>
            <a:ext cx="4026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a</a:t>
            </a:r>
            <a:r>
              <a:rPr lang="en-US" altLang="zh-CN" baseline="30000"/>
              <a:t>2</a:t>
            </a:r>
            <a:endParaRPr lang="zh-CN" altLang="en-US"/>
          </a:p>
        </p:txBody>
      </p:sp>
      <p:sp>
        <p:nvSpPr>
          <p:cNvPr id="49" name="矩形 48"/>
          <p:cNvSpPr>
            <a:spLocks noChangeArrowheads="1"/>
          </p:cNvSpPr>
          <p:nvPr/>
        </p:nvSpPr>
        <p:spPr bwMode="auto">
          <a:xfrm>
            <a:off x="2555877" y="2856801"/>
            <a:ext cx="2840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-</a:t>
            </a:r>
            <a:endParaRPr lang="zh-CN" altLang="en-US"/>
          </a:p>
        </p:txBody>
      </p:sp>
      <p:sp>
        <p:nvSpPr>
          <p:cNvPr id="50" name="矩形 49"/>
          <p:cNvSpPr>
            <a:spLocks noChangeArrowheads="1"/>
          </p:cNvSpPr>
          <p:nvPr/>
        </p:nvSpPr>
        <p:spPr bwMode="auto">
          <a:xfrm>
            <a:off x="2771780" y="2856801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6ab</a:t>
            </a:r>
            <a:endParaRPr lang="zh-CN" altLang="en-US"/>
          </a:p>
        </p:txBody>
      </p:sp>
      <p:sp>
        <p:nvSpPr>
          <p:cNvPr id="51" name="矩形 50"/>
          <p:cNvSpPr>
            <a:spLocks noChangeArrowheads="1"/>
          </p:cNvSpPr>
          <p:nvPr/>
        </p:nvSpPr>
        <p:spPr bwMode="auto">
          <a:xfrm>
            <a:off x="3203575" y="2856801"/>
            <a:ext cx="3561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+</a:t>
            </a:r>
            <a:endParaRPr lang="zh-CN" altLang="en-US"/>
          </a:p>
        </p:txBody>
      </p:sp>
      <p:sp>
        <p:nvSpPr>
          <p:cNvPr id="52" name="矩形 51"/>
          <p:cNvSpPr>
            <a:spLocks noChangeArrowheads="1"/>
          </p:cNvSpPr>
          <p:nvPr/>
        </p:nvSpPr>
        <p:spPr bwMode="auto">
          <a:xfrm>
            <a:off x="3419480" y="2856801"/>
            <a:ext cx="5565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9b</a:t>
            </a:r>
            <a:r>
              <a:rPr lang="en-US" altLang="zh-CN" baseline="30000"/>
              <a:t>2</a:t>
            </a:r>
            <a:endParaRPr lang="zh-CN" altLang="en-US"/>
          </a:p>
        </p:txBody>
      </p:sp>
      <p:sp>
        <p:nvSpPr>
          <p:cNvPr id="53" name="矩形 52"/>
          <p:cNvSpPr>
            <a:spLocks noChangeArrowheads="1"/>
          </p:cNvSpPr>
          <p:nvPr/>
        </p:nvSpPr>
        <p:spPr bwMode="auto">
          <a:xfrm>
            <a:off x="5867400" y="1715025"/>
            <a:ext cx="14093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 a</a:t>
            </a:r>
            <a:r>
              <a:rPr lang="en-US" altLang="zh-CN" baseline="30000"/>
              <a:t>2</a:t>
            </a:r>
            <a:r>
              <a:rPr lang="en-US" altLang="zh-CN"/>
              <a:t>-10a+25</a:t>
            </a:r>
            <a:endParaRPr lang="zh-CN" altLang="en-US"/>
          </a:p>
        </p:txBody>
      </p:sp>
      <p:sp>
        <p:nvSpPr>
          <p:cNvPr id="55" name="矩形 54"/>
          <p:cNvSpPr>
            <a:spLocks noChangeArrowheads="1"/>
          </p:cNvSpPr>
          <p:nvPr/>
        </p:nvSpPr>
        <p:spPr bwMode="auto">
          <a:xfrm>
            <a:off x="6011863" y="2642620"/>
            <a:ext cx="17636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x</a:t>
            </a:r>
            <a:r>
              <a:rPr lang="en-US" altLang="zh-CN" baseline="30000"/>
              <a:t>2</a:t>
            </a:r>
            <a:r>
              <a:rPr lang="en-US" altLang="zh-CN"/>
              <a:t> +4a</a:t>
            </a:r>
            <a:r>
              <a:rPr lang="en-US" altLang="zh-CN" baseline="30000"/>
              <a:t>2</a:t>
            </a:r>
            <a:r>
              <a:rPr lang="en-US" altLang="zh-CN"/>
              <a:t>x+ 4a</a:t>
            </a:r>
            <a:r>
              <a:rPr lang="en-US" altLang="zh-CN" baseline="30000"/>
              <a:t>4</a:t>
            </a:r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56" name="矩形 55"/>
          <p:cNvSpPr>
            <a:spLocks noChangeArrowheads="1"/>
          </p:cNvSpPr>
          <p:nvPr/>
        </p:nvSpPr>
        <p:spPr bwMode="auto">
          <a:xfrm>
            <a:off x="5508628" y="3571789"/>
            <a:ext cx="6880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50-1</a:t>
            </a:r>
            <a:endParaRPr lang="zh-CN" altLang="en-US"/>
          </a:p>
        </p:txBody>
      </p:sp>
      <p:sp>
        <p:nvSpPr>
          <p:cNvPr id="57" name="矩形 56"/>
          <p:cNvSpPr>
            <a:spLocks noChangeArrowheads="1"/>
          </p:cNvSpPr>
          <p:nvPr/>
        </p:nvSpPr>
        <p:spPr bwMode="auto">
          <a:xfrm>
            <a:off x="6732591" y="3571789"/>
            <a:ext cx="7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2399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8" grpId="0"/>
      <p:bldP spid="49" grpId="0"/>
      <p:bldP spid="50" grpId="0"/>
      <p:bldP spid="51" grpId="0"/>
      <p:bldP spid="52" grpId="0"/>
      <p:bldP spid="53" grpId="0"/>
      <p:bldP spid="55" grpId="0"/>
      <p:bldP spid="56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课堂探究</a:t>
            </a:r>
          </a:p>
        </p:txBody>
      </p:sp>
      <p:pic>
        <p:nvPicPr>
          <p:cNvPr id="23554" name="图片 4" descr="20080328122616161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75463" y="3357608"/>
            <a:ext cx="2108200" cy="1519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5"/>
          <p:cNvSpPr>
            <a:spLocks noGrp="1" noChangeArrowheads="1"/>
          </p:cNvSpPr>
          <p:nvPr/>
        </p:nvSpPr>
        <p:spPr bwMode="auto">
          <a:xfrm>
            <a:off x="-180975" y="1357531"/>
            <a:ext cx="5614988" cy="1689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150000"/>
              </a:lnSpc>
            </a:pPr>
            <a:endParaRPr lang="zh-CN" altLang="en-US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23559" name="矩形 2"/>
          <p:cNvSpPr>
            <a:spLocks noChangeArrowheads="1"/>
          </p:cNvSpPr>
          <p:nvPr/>
        </p:nvSpPr>
        <p:spPr bwMode="auto">
          <a:xfrm>
            <a:off x="1266830" y="919721"/>
            <a:ext cx="50339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b="1" dirty="0">
                <a:ea typeface="微软雅黑" panose="020B0503020204020204" pitchFamily="34" charset="-122"/>
              </a:rPr>
              <a:t>探究（一）</a:t>
            </a:r>
            <a:r>
              <a:rPr lang="zh-CN" altLang="zh-CN" dirty="0">
                <a:ea typeface="微软雅黑" panose="020B0503020204020204" pitchFamily="34" charset="-122"/>
              </a:rPr>
              <a:t>：</a:t>
            </a:r>
            <a:r>
              <a:rPr lang="zh-CN" altLang="en-US" dirty="0">
                <a:ea typeface="微软雅黑" panose="020B0503020204020204" pitchFamily="34" charset="-122"/>
              </a:rPr>
              <a:t>完全平方公式小结</a:t>
            </a:r>
          </a:p>
        </p:txBody>
      </p:sp>
      <p:sp>
        <p:nvSpPr>
          <p:cNvPr id="23557" name="Rectangle 2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7655" name="TextBox 7"/>
          <p:cNvSpPr txBox="1">
            <a:spLocks noChangeArrowheads="1"/>
          </p:cNvSpPr>
          <p:nvPr/>
        </p:nvSpPr>
        <p:spPr bwMode="auto">
          <a:xfrm>
            <a:off x="1258888" y="1856763"/>
            <a:ext cx="6553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zh-CN" dirty="0">
                <a:ea typeface="微软雅黑" panose="020B0503020204020204" pitchFamily="34" charset="-122"/>
              </a:rPr>
              <a:t>完全平方和公式运算法则：两数和（或差）的平方，等于它们的</a:t>
            </a:r>
            <a:r>
              <a:rPr lang="zh-CN" altLang="zh-CN" u="sng" dirty="0">
                <a:ea typeface="微软雅黑" panose="020B0503020204020204" pitchFamily="34" charset="-122"/>
              </a:rPr>
              <a:t> 平方和 </a:t>
            </a:r>
            <a:r>
              <a:rPr lang="zh-CN" altLang="zh-CN" dirty="0">
                <a:ea typeface="微软雅黑" panose="020B0503020204020204" pitchFamily="34" charset="-122"/>
              </a:rPr>
              <a:t>，加上（或减去）它们的</a:t>
            </a:r>
            <a:r>
              <a:rPr lang="en-US" altLang="zh-CN" u="sng" dirty="0">
                <a:ea typeface="微软雅黑" panose="020B0503020204020204" pitchFamily="34" charset="-122"/>
              </a:rPr>
              <a:t>  </a:t>
            </a:r>
            <a:r>
              <a:rPr lang="zh-CN" altLang="zh-CN" u="sng" dirty="0">
                <a:ea typeface="微软雅黑" panose="020B0503020204020204" pitchFamily="34" charset="-122"/>
              </a:rPr>
              <a:t>积的两倍 </a:t>
            </a:r>
            <a:r>
              <a:rPr lang="zh-CN" altLang="zh-CN" dirty="0">
                <a:ea typeface="微软雅黑" panose="020B0503020204020204" pitchFamily="34" charset="-122"/>
              </a:rPr>
              <a:t>。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765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23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744</Words>
  <Application>Microsoft Office PowerPoint</Application>
  <PresentationFormat>全屏显示(16:9)</PresentationFormat>
  <Paragraphs>144</Paragraphs>
  <Slides>15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宋体</vt:lpstr>
      <vt:lpstr>微软雅黑</vt:lpstr>
      <vt:lpstr>Arial</vt:lpstr>
      <vt:lpstr>Calibri</vt:lpstr>
      <vt:lpstr>Times New Roman</vt:lpstr>
      <vt:lpstr>WWW.2PPT.COM
</vt:lpstr>
      <vt:lpstr>Equation.3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2016-10-21T13:34:00Z</dcterms:created>
  <dcterms:modified xsi:type="dcterms:W3CDTF">2023-01-17T02:25:04Z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3C4467CBE2C44B13BAFE2A339651EECD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