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92" r:id="rId6"/>
    <p:sldId id="293" r:id="rId7"/>
    <p:sldId id="294" r:id="rId8"/>
    <p:sldId id="278" r:id="rId9"/>
    <p:sldId id="295" r:id="rId10"/>
    <p:sldId id="296" r:id="rId11"/>
    <p:sldId id="297" r:id="rId12"/>
    <p:sldId id="279" r:id="rId13"/>
    <p:sldId id="301" r:id="rId14"/>
    <p:sldId id="299" r:id="rId15"/>
    <p:sldId id="298" r:id="rId16"/>
    <p:sldId id="300" r:id="rId17"/>
    <p:sldId id="280" r:id="rId18"/>
    <p:sldId id="302" r:id="rId19"/>
    <p:sldId id="303" r:id="rId20"/>
    <p:sldId id="304" r:id="rId21"/>
    <p:sldId id="308" r:id="rId22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C8CFC8"/>
    <a:srgbClr val="3D4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0" autoAdjust="0"/>
    <p:restoredTop sz="94660"/>
  </p:normalViewPr>
  <p:slideViewPr>
    <p:cSldViewPr snapToGrid="0">
      <p:cViewPr>
        <p:scale>
          <a:sx n="53" d="100"/>
          <a:sy n="53" d="100"/>
        </p:scale>
        <p:origin x="-1140" y="-13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8D538-DC66-4FF8-97AB-E85168E697F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967F0-8B93-44A7-9940-27DD45CFD3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967F0-8B93-44A7-9940-27DD45CFD39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 advTm="3000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67275-75EF-419A-8D5D-2ED3A933368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F8675-02CF-40B7-B49E-BDBD4D5442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 advTm="3000">
    <p:pull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历史演变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39539" y="5930778"/>
            <a:ext cx="1440755" cy="3901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57818" y="970961"/>
            <a:ext cx="2492990" cy="52601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“重阳节”名称见于记载却在三国时代。据曹丕《九日与钟繇书》中载：“岁往月来，忽复九月九日。九为阳数，而日月并应，俗嘉其名，以为宜于长久，故以享宴高会。</a:t>
            </a:r>
          </a:p>
          <a:p>
            <a:pPr>
              <a:lnSpc>
                <a:spcPct val="150000"/>
              </a:lnSpc>
            </a:pPr>
            <a:endParaRPr lang="zh-CN" altLang="en-US" sz="2000" spc="3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75804" y="1033105"/>
            <a:ext cx="4572000" cy="4603253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历史演变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46067" y="5902848"/>
            <a:ext cx="1440755" cy="3901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991066"/>
            <a:ext cx="5563449" cy="586693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94117" y="1652662"/>
            <a:ext cx="4872383" cy="4628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晋代文人陶渊明在《九日闲居》诗序文中说：“余闲居，爱重九之名。秋菊盈园，而持醪靡由，空服九华，寄怀于言”。这里同时提到菊花和酒。魏晋时期有了赏菊、饮酒的习俗。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宋代，重阳节更为热闹，《东京梦华录》曾记载了北宋时重阳节的盛况。《武林旧事》也记载南宋宫廷“于八日作重九排当”，以待翌日隆重游乐一番。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tretch>
            <a:fillRect/>
          </a:stretch>
        </p:blipFill>
        <p:spPr>
          <a:xfrm>
            <a:off x="-658906" y="4791456"/>
            <a:ext cx="16496313" cy="2066544"/>
          </a:xfr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35" y="928523"/>
            <a:ext cx="10286727" cy="45963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414" y="236263"/>
            <a:ext cx="4138967" cy="112082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95962" y="2157172"/>
            <a:ext cx="4138967" cy="11208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69464" y="587359"/>
            <a:ext cx="2654661" cy="253616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170616" y="2182439"/>
            <a:ext cx="1225899" cy="1251313"/>
            <a:chOff x="5170616" y="2182439"/>
            <a:chExt cx="1225899" cy="1251313"/>
          </a:xfrm>
        </p:grpSpPr>
        <p:sp>
          <p:nvSpPr>
            <p:cNvPr id="12" name="椭圆 11"/>
            <p:cNvSpPr/>
            <p:nvPr/>
          </p:nvSpPr>
          <p:spPr>
            <a:xfrm>
              <a:off x="5243566" y="2182439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8CF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70616" y="2233423"/>
              <a:ext cx="12258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dirty="0"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51677" y="3295282"/>
            <a:ext cx="2863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300" dirty="0">
                <a:cs typeface="+mn-ea"/>
                <a:sym typeface="+mn-lt"/>
              </a:rPr>
              <a:t>民间习俗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28012" y="5329542"/>
            <a:ext cx="773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cs typeface="+mn-ea"/>
                <a:sym typeface="+mn-lt"/>
              </a:rPr>
              <a:t>遥 知 兄 弟 登 高 处 ， 遍 插 茱 萸 少 一 人 。</a:t>
            </a:r>
          </a:p>
        </p:txBody>
      </p: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民间习俗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76735" y="5930778"/>
            <a:ext cx="1440755" cy="390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73216" y="2040301"/>
            <a:ext cx="44745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菊花含有养生成分，晋代葛洪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抱朴子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有南阳山中人家饮用遍生菊花的甘谷水而益寿的记载。重阳佳节饮菊花酒，是中国的传统习俗。菊花酒，在古代被看作是重阳必饮、祛灾祈福的“吉祥酒”。花酒的习俗起源于晋朝大诗人陶渊明。陶渊明以隐居、作诗、饮酒、爱菊出名；后人效仿他，遂有重阳赏菊的风俗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08265" y="2852928"/>
            <a:ext cx="4158196" cy="415819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234196" y="1480009"/>
            <a:ext cx="861774" cy="26350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饮菊花酒</a:t>
            </a:r>
          </a:p>
        </p:txBody>
      </p: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民间习俗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36399" y="5961842"/>
            <a:ext cx="1440755" cy="390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21410" y="2251477"/>
            <a:ext cx="37470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000" dirty="0">
                <a:solidFill>
                  <a:srgbClr val="333333"/>
                </a:solidFill>
                <a:cs typeface="+mn-ea"/>
                <a:sym typeface="+mn-lt"/>
              </a:rPr>
              <a:t>重阳日，历来就有赏菊花的风俗，所以古来又称菊花节。农历九月俗称菊月，节日举办菊花大会，倾城的人潮赴会赏菊。从三国魏晋以来，重阳聚会饮酒、赏菊赋诗已成时尚。在中国古俗中，菊花象征长寿。</a:t>
            </a:r>
            <a:endParaRPr lang="zh-CN" altLang="en-US" sz="20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 l="18962" r="19491" b="36304"/>
          <a:stretch>
            <a:fillRect/>
          </a:stretch>
        </p:blipFill>
        <p:spPr>
          <a:xfrm>
            <a:off x="5595545" y="-757193"/>
            <a:ext cx="4535424" cy="536899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795967" y="4498245"/>
            <a:ext cx="1300899" cy="1699333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863257" y="4611803"/>
            <a:ext cx="1015663" cy="1472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赏菊</a:t>
            </a:r>
          </a:p>
        </p:txBody>
      </p: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民间习俗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46067" y="5916376"/>
            <a:ext cx="1440755" cy="39015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0" y="677188"/>
            <a:ext cx="7833674" cy="6177640"/>
            <a:chOff x="0" y="677188"/>
            <a:chExt cx="7833674" cy="617764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screen"/>
            <a:srcRect l="30133"/>
            <a:stretch>
              <a:fillRect/>
            </a:stretch>
          </p:blipFill>
          <p:spPr>
            <a:xfrm flipH="1">
              <a:off x="0" y="677188"/>
              <a:ext cx="5760720" cy="617764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712643" y="1008668"/>
              <a:ext cx="2121031" cy="1715678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6946446" y="1131216"/>
            <a:ext cx="3508653" cy="50527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古代民间在重阳节有登高的风俗，故重阳节又叫“登高节”。相传这一风俗始于东汉。登高的地点，没有统一的规定，一般是登高山、登高塔。 中国政府在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1989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年将每年的这一天定为老人节，每到这一日，各地都要组织老年人登山秋游，交流感情，锻炼身体。不少家庭的晚辈也会搀扶年老的长辈到郊外活动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0944" y="1008668"/>
            <a:ext cx="1015663" cy="249810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cs typeface="+mn-ea"/>
                <a:sym typeface="+mn-lt"/>
              </a:rPr>
              <a:t>登高</a:t>
            </a:r>
          </a:p>
        </p:txBody>
      </p: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民间习俗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39539" y="5930778"/>
            <a:ext cx="1440755" cy="3901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70178" y="1027521"/>
            <a:ext cx="4339650" cy="50352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据史料记载，重阳糕又称花糕、菊糕、五色糕，制无定法，较为随意。 九月九日天明时，以片糕搭儿女头额，口中念念有词，祝愿子女百事俱高，乃古人九月作糕的本意。讲究的重阳糕要作成九层，像座宝塔，上面还作成两只小羊，以符合重阳（羊）之义。有的还在重阳糕上插一小红纸旗，并点蜡烛灯。这大概是用“点灯”、“吃糕”代替“登高”的意思，用小红纸旗代替茱萸。当今的重阳糕，仍无固定品种，各地在重阳节吃的松软糕类都称之为重阳糕。</a:t>
            </a: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82174" y="2073638"/>
            <a:ext cx="3989115" cy="39891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051287" y="1027521"/>
            <a:ext cx="861774" cy="25546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吃重阳糕</a:t>
            </a:r>
          </a:p>
        </p:txBody>
      </p: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tretch>
            <a:fillRect/>
          </a:stretch>
        </p:blipFill>
        <p:spPr>
          <a:xfrm>
            <a:off x="-658906" y="4688928"/>
            <a:ext cx="16496313" cy="2169072"/>
          </a:xfr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35" y="928523"/>
            <a:ext cx="10286727" cy="45963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414" y="236263"/>
            <a:ext cx="4138967" cy="112082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95962" y="2157172"/>
            <a:ext cx="4138967" cy="11208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69464" y="587359"/>
            <a:ext cx="2654661" cy="253616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243566" y="2182439"/>
            <a:ext cx="1225899" cy="1226451"/>
            <a:chOff x="5243566" y="2182439"/>
            <a:chExt cx="1225899" cy="1226451"/>
          </a:xfrm>
        </p:grpSpPr>
        <p:sp>
          <p:nvSpPr>
            <p:cNvPr id="12" name="椭圆 11"/>
            <p:cNvSpPr/>
            <p:nvPr/>
          </p:nvSpPr>
          <p:spPr>
            <a:xfrm>
              <a:off x="5243566" y="2182439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8CF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43566" y="2208561"/>
              <a:ext cx="12258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dirty="0"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51677" y="3295282"/>
            <a:ext cx="2863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300" dirty="0">
                <a:cs typeface="+mn-ea"/>
                <a:sym typeface="+mn-lt"/>
              </a:rPr>
              <a:t>文学记述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28012" y="5329542"/>
            <a:ext cx="773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cs typeface="+mn-ea"/>
                <a:sym typeface="+mn-lt"/>
              </a:rPr>
              <a:t>遥 知 兄 弟 登 高 处 ， 遍 插 茱 萸 少 一 人 。</a:t>
            </a:r>
          </a:p>
        </p:txBody>
      </p: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文学记述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49887" y="5930778"/>
            <a:ext cx="1440755" cy="390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59984" y="2010889"/>
            <a:ext cx="547383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《</a:t>
            </a:r>
            <a:r>
              <a:rPr lang="zh-CN" altLang="en-US" sz="3600" dirty="0">
                <a:cs typeface="+mn-ea"/>
                <a:sym typeface="+mn-lt"/>
              </a:rPr>
              <a:t>醉花阴</a:t>
            </a:r>
            <a:r>
              <a:rPr lang="en-US" altLang="zh-CN" sz="3600" dirty="0">
                <a:cs typeface="+mn-ea"/>
                <a:sym typeface="+mn-lt"/>
              </a:rPr>
              <a:t>·</a:t>
            </a:r>
            <a:r>
              <a:rPr lang="zh-CN" altLang="en-US" sz="3600" dirty="0">
                <a:cs typeface="+mn-ea"/>
                <a:sym typeface="+mn-lt"/>
              </a:rPr>
              <a:t>薄雾浓云愁永昼</a:t>
            </a:r>
            <a:r>
              <a:rPr lang="en-US" altLang="zh-CN" sz="3600" dirty="0">
                <a:cs typeface="+mn-ea"/>
                <a:sym typeface="+mn-lt"/>
              </a:rPr>
              <a:t>》</a:t>
            </a:r>
          </a:p>
          <a:p>
            <a:r>
              <a:rPr lang="zh-CN" altLang="en-US" sz="2400" dirty="0">
                <a:cs typeface="+mn-ea"/>
                <a:sym typeface="+mn-lt"/>
              </a:rPr>
              <a:t>作者：李清照</a:t>
            </a:r>
          </a:p>
          <a:p>
            <a:r>
              <a:rPr lang="zh-CN" altLang="en-US" sz="2400" dirty="0">
                <a:cs typeface="+mn-ea"/>
                <a:sym typeface="+mn-lt"/>
              </a:rPr>
              <a:t>薄雾浓云愁永昼，瑞脑消金兽。佳节又重阳，玉枕纱厨，半夜凉初透。</a:t>
            </a:r>
          </a:p>
          <a:p>
            <a:r>
              <a:rPr lang="zh-CN" altLang="en-US" sz="2400" dirty="0">
                <a:cs typeface="+mn-ea"/>
                <a:sym typeface="+mn-lt"/>
              </a:rPr>
              <a:t>东篱把酒黄昏后，有暗香盈袖。莫道不销魂，帘卷西风，人比黄花瘦。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78940" y="599273"/>
            <a:ext cx="4708256" cy="6551335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文学记述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00669" y="5930778"/>
            <a:ext cx="1440755" cy="390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149710" y="1162255"/>
            <a:ext cx="5220807" cy="522080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84455" y="1604070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《九月九日忆山东兄弟》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76343" y="2411691"/>
            <a:ext cx="3877985" cy="264893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cs typeface="+mn-ea"/>
                <a:sym typeface="+mn-lt"/>
              </a:rPr>
              <a:t>独在异乡为异客，每逢佳节倍思亲。遥知兄弟登高处，遍插茱萸少一人。</a:t>
            </a:r>
          </a:p>
          <a:p>
            <a:pPr>
              <a:lnSpc>
                <a:spcPct val="200000"/>
              </a:lnSpc>
            </a:pPr>
            <a:endParaRPr lang="zh-CN" altLang="en-US" sz="2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文本框 4"/>
          <p:cNvSpPr txBox="1"/>
          <p:nvPr/>
        </p:nvSpPr>
        <p:spPr>
          <a:xfrm>
            <a:off x="9414250" y="754145"/>
            <a:ext cx="1200329" cy="24509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6600" dirty="0">
                <a:cs typeface="+mn-ea"/>
                <a:sym typeface="+mn-lt"/>
              </a:rPr>
              <a:t>目录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9808196" y="2201598"/>
            <a:ext cx="1631623" cy="82318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543829" y="1334852"/>
            <a:ext cx="1424840" cy="3327934"/>
            <a:chOff x="7625062" y="1576012"/>
            <a:chExt cx="1424840" cy="332793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148371" y="1576012"/>
              <a:ext cx="901531" cy="901531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8343724" y="1745091"/>
              <a:ext cx="443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238965" y="2452977"/>
              <a:ext cx="707886" cy="24509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400" dirty="0">
                  <a:cs typeface="+mn-ea"/>
                  <a:sym typeface="+mn-lt"/>
                </a:rPr>
                <a:t>节日起源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625062" y="2773398"/>
              <a:ext cx="830997" cy="20153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遥知兄弟登高处，遍插茱萸少一人。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481398" y="1343721"/>
            <a:ext cx="1361814" cy="3319065"/>
            <a:chOff x="7625062" y="1584881"/>
            <a:chExt cx="1361814" cy="331906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8085345" y="1584881"/>
              <a:ext cx="901531" cy="90153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8343724" y="1745091"/>
              <a:ext cx="443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238965" y="2452977"/>
              <a:ext cx="707886" cy="24509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400" dirty="0">
                  <a:cs typeface="+mn-ea"/>
                  <a:sym typeface="+mn-lt"/>
                </a:rPr>
                <a:t>历史演变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625062" y="2773398"/>
              <a:ext cx="830997" cy="20153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遥知兄弟登高处，遍插茱萸少一人。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407547" y="1343792"/>
            <a:ext cx="1423803" cy="3318994"/>
            <a:chOff x="7625062" y="1584952"/>
            <a:chExt cx="1423803" cy="331899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8141695" y="1584952"/>
              <a:ext cx="907170" cy="907170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/>
          </p:nvSpPr>
          <p:spPr>
            <a:xfrm>
              <a:off x="8343724" y="1745091"/>
              <a:ext cx="443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8238965" y="2452977"/>
              <a:ext cx="707886" cy="24509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400" dirty="0">
                  <a:cs typeface="+mn-ea"/>
                  <a:sym typeface="+mn-lt"/>
                </a:rPr>
                <a:t>民间习俗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625062" y="2773398"/>
              <a:ext cx="830997" cy="20153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遥知兄弟登高处，遍插茱萸少一人。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45116" y="1349502"/>
            <a:ext cx="1358924" cy="3313284"/>
            <a:chOff x="7625062" y="1590662"/>
            <a:chExt cx="1358924" cy="3313284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7" cstate="screen"/>
            <a:stretch>
              <a:fillRect/>
            </a:stretch>
          </p:blipFill>
          <p:spPr>
            <a:xfrm>
              <a:off x="8088236" y="1590662"/>
              <a:ext cx="895750" cy="89575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8343724" y="1745091"/>
              <a:ext cx="4430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8238965" y="2452977"/>
              <a:ext cx="707886" cy="245096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3400" dirty="0">
                  <a:cs typeface="+mn-ea"/>
                  <a:sym typeface="+mn-lt"/>
                </a:rPr>
                <a:t>文学记述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7625062" y="2773398"/>
              <a:ext cx="830997" cy="20153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遥知兄弟登高处，遍插茱萸少一人。</a:t>
              </a:r>
            </a:p>
          </p:txBody>
        </p:sp>
      </p:grp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文学记述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39539" y="5897112"/>
            <a:ext cx="1440755" cy="3901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1481328"/>
            <a:ext cx="5057480" cy="537667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353281" y="1687085"/>
            <a:ext cx="4698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《奉陪封大夫九日登高》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899561" y="2375008"/>
            <a:ext cx="38356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300" dirty="0">
                <a:cs typeface="+mn-ea"/>
                <a:sym typeface="+mn-lt"/>
              </a:rPr>
              <a:t>九日黄花酒，登高会昔闻。</a:t>
            </a:r>
            <a:endParaRPr lang="en-US" altLang="zh-CN" sz="23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300" dirty="0">
                <a:cs typeface="+mn-ea"/>
                <a:sym typeface="+mn-lt"/>
              </a:rPr>
              <a:t>霜威逐亚相，杀气傍中军。</a:t>
            </a:r>
          </a:p>
          <a:p>
            <a:pPr>
              <a:lnSpc>
                <a:spcPct val="200000"/>
              </a:lnSpc>
            </a:pPr>
            <a:r>
              <a:rPr lang="zh-CN" altLang="en-US" sz="2300" dirty="0">
                <a:cs typeface="+mn-ea"/>
                <a:sym typeface="+mn-lt"/>
              </a:rPr>
              <a:t>横笛惊征雁，娇歌落塞云。</a:t>
            </a:r>
            <a:endParaRPr lang="en-US" altLang="zh-CN" sz="2300" dirty="0"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2300" dirty="0">
                <a:cs typeface="+mn-ea"/>
                <a:sym typeface="+mn-lt"/>
              </a:rPr>
              <a:t>边头幸无事，醉舞荷吾君。</a:t>
            </a:r>
          </a:p>
        </p:txBody>
      </p: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tretch>
            <a:fillRect/>
          </a:stretch>
        </p:blipFill>
        <p:spPr>
          <a:xfrm>
            <a:off x="-658906" y="4775836"/>
            <a:ext cx="16496313" cy="2082164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35" y="928523"/>
            <a:ext cx="10286727" cy="459639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414" y="236263"/>
            <a:ext cx="4138967" cy="11208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95962" y="2157172"/>
            <a:ext cx="4138967" cy="1120829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170616" y="2182439"/>
            <a:ext cx="1225899" cy="1269905"/>
            <a:chOff x="5170616" y="2182439"/>
            <a:chExt cx="1225899" cy="1269905"/>
          </a:xfrm>
        </p:grpSpPr>
        <p:sp>
          <p:nvSpPr>
            <p:cNvPr id="12" name="椭圆 11"/>
            <p:cNvSpPr/>
            <p:nvPr/>
          </p:nvSpPr>
          <p:spPr>
            <a:xfrm>
              <a:off x="5243566" y="2182439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8CF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170616" y="2252015"/>
              <a:ext cx="12258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dirty="0"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51677" y="3295282"/>
            <a:ext cx="2863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300" dirty="0">
                <a:cs typeface="+mn-ea"/>
                <a:sym typeface="+mn-lt"/>
              </a:rPr>
              <a:t>节日起源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28012" y="5329542"/>
            <a:ext cx="773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cs typeface="+mn-ea"/>
                <a:sym typeface="+mn-lt"/>
              </a:rPr>
              <a:t>遥 知 兄 弟 登 高 处 ， 遍 插 茱 萸 少 一 人 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69464" y="587359"/>
            <a:ext cx="2654661" cy="2536162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节日起源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39539" y="5930778"/>
            <a:ext cx="1440755" cy="39015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443167" y="184395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重阳节，为每年的农历九月初九日，是中国传统节日。“重阳”也叫“重九”，因为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易经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中把“九”定为阳数，九月九日，两九相重，故曰“重阳”；九在数字中又是最大数，所以赋予有生命长久、健康长寿的寓意；古人认为重阳是一个值得庆贺的吉利日子。 古代民间在重阳节有登高的风俗   ，庆祝重阳节一般包括登高、晒秋、赏菊等活动； 在流传至今，又添加了敬老等内涵，于重阳之日享宴高会，感恩敬老。</a:t>
            </a:r>
            <a:endParaRPr lang="en-US" altLang="zh-CN" sz="2000" spc="3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322091" y="597638"/>
            <a:ext cx="2434152" cy="65916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4590288" cy="685800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节日起源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812093" y="5930778"/>
            <a:ext cx="1440755" cy="3901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728247" y="1536174"/>
            <a:ext cx="37392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九九重阳，早在春秋战国时的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楚词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中已提到了。屈原的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远游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里写道：“集重阳入帝宫兮，造旬始而观清都”。这里的“重阳”是指天，还不是指节日。三国时魏文帝曹丕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九日与钟繇书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中，则已明确写出重阳的饮宴了：“岁往月来，忽复九月九日。九为阳数，而日月并应，俗嘉其名，以为宜于长久，故以享宴高会。</a:t>
            </a:r>
            <a:endParaRPr lang="en-US" altLang="zh-CN" sz="2000" spc="3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684" y="5626"/>
            <a:ext cx="5575425" cy="6377436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节日起源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84476" y="5943508"/>
            <a:ext cx="1440755" cy="3901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241006" y="979273"/>
            <a:ext cx="4339650" cy="4854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重阳的源头，可追溯到先秦之前。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吕氏春秋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之中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季秋纪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载：“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(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九月</a:t>
            </a:r>
            <a:r>
              <a:rPr lang="en-US" altLang="zh-CN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)</a:t>
            </a:r>
            <a:r>
              <a:rPr lang="zh-CN" altLang="en-US" sz="2000" spc="3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命家宰，农事备收，举五种之要。藏帝籍之收于神仓，祗敬必饬。”“是日也，大飨帝，尝牺牲，告备于天子。”可见当时已有在秋九月农作物丰收之时祭飨天帝、祭祖，以谢天帝、祖先恩德的活动。</a:t>
            </a:r>
          </a:p>
          <a:p>
            <a:pPr>
              <a:lnSpc>
                <a:spcPct val="150000"/>
              </a:lnSpc>
            </a:pPr>
            <a:endParaRPr lang="zh-CN" altLang="en-US" sz="2000" spc="30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5112281" y="464463"/>
            <a:ext cx="6091377" cy="6393537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节日起源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46067" y="5927631"/>
            <a:ext cx="1440755" cy="3901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73548" y="735290"/>
            <a:ext cx="4848677" cy="53874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16807" y="1225485"/>
            <a:ext cx="3093154" cy="47052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据史料考证，重阳节始于远古时期，成型于春秋战国，普及于西汉，鼎盛于唐代以后。关于重阳节的文字记载，最早可追溯到先秦典籍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吕氏春秋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之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季秋纪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。至魏晋时，节日气氛渐浓，倍受文人墨客吟咏，到了唐代被正式定为民间的节日，此后历朝历代沿袭至今。</a:t>
            </a:r>
          </a:p>
          <a:p>
            <a:pPr>
              <a:lnSpc>
                <a:spcPct val="15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/>
          <a:stretch>
            <a:fillRect/>
          </a:stretch>
        </p:blipFill>
        <p:spPr>
          <a:xfrm>
            <a:off x="-658906" y="4919472"/>
            <a:ext cx="16496313" cy="1938528"/>
          </a:xfr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635" y="928523"/>
            <a:ext cx="10286727" cy="459639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1414" y="236263"/>
            <a:ext cx="4138967" cy="112082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95962" y="2157172"/>
            <a:ext cx="4138967" cy="11208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469464" y="587359"/>
            <a:ext cx="2654661" cy="2536162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5243566" y="2152738"/>
            <a:ext cx="1225899" cy="1200329"/>
            <a:chOff x="5243566" y="2152738"/>
            <a:chExt cx="1225899" cy="1200329"/>
          </a:xfrm>
        </p:grpSpPr>
        <p:sp>
          <p:nvSpPr>
            <p:cNvPr id="12" name="椭圆 11"/>
            <p:cNvSpPr/>
            <p:nvPr/>
          </p:nvSpPr>
          <p:spPr>
            <a:xfrm>
              <a:off x="5243566" y="2182439"/>
              <a:ext cx="1080000" cy="108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8CF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243566" y="2152738"/>
              <a:ext cx="12258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dirty="0"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351677" y="3295282"/>
            <a:ext cx="2863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300" dirty="0">
                <a:cs typeface="+mn-ea"/>
                <a:sym typeface="+mn-lt"/>
              </a:rPr>
              <a:t>历史演变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228012" y="5329542"/>
            <a:ext cx="773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pc="600" dirty="0">
                <a:cs typeface="+mn-ea"/>
                <a:sym typeface="+mn-lt"/>
              </a:rPr>
              <a:t>遥 知 兄 弟 登 高 处 ， 遍 插 茱 萸 少 一 人 。</a:t>
            </a:r>
          </a:p>
        </p:txBody>
      </p:sp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972800" y="4190469"/>
            <a:ext cx="1219200" cy="2192593"/>
            <a:chOff x="10972800" y="4463846"/>
            <a:chExt cx="1219200" cy="2192593"/>
          </a:xfrm>
        </p:grpSpPr>
        <p:sp>
          <p:nvSpPr>
            <p:cNvPr id="3" name="矩形 2"/>
            <p:cNvSpPr/>
            <p:nvPr/>
          </p:nvSpPr>
          <p:spPr>
            <a:xfrm>
              <a:off x="10972800" y="6204155"/>
              <a:ext cx="1219200" cy="452284"/>
            </a:xfrm>
            <a:prstGeom prst="rect">
              <a:avLst/>
            </a:prstGeom>
            <a:solidFill>
              <a:srgbClr val="C8C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cs typeface="+mn-ea"/>
                  <a:sym typeface="+mn-lt"/>
                </a:rPr>
                <a:t>01 /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1653066" y="4463846"/>
              <a:ext cx="430887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2">
                      <a:lumMod val="50000"/>
                    </a:schemeClr>
                  </a:solidFill>
                  <a:cs typeface="+mn-ea"/>
                  <a:sym typeface="+mn-lt"/>
                </a:rPr>
                <a:t>遍插茱萸少一人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1068182" y="4630994"/>
              <a:ext cx="615553" cy="157316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800" dirty="0">
                  <a:cs typeface="+mn-ea"/>
                  <a:sym typeface="+mn-lt"/>
                </a:rPr>
                <a:t>历史演变</a:t>
              </a:r>
            </a:p>
          </p:txBody>
        </p:sp>
      </p:grpSp>
      <p:cxnSp>
        <p:nvCxnSpPr>
          <p:cNvPr id="7" name="直接连接符 6"/>
          <p:cNvCxnSpPr/>
          <p:nvPr/>
        </p:nvCxnSpPr>
        <p:spPr>
          <a:xfrm>
            <a:off x="11653066" y="4190469"/>
            <a:ext cx="0" cy="174030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780876" y="5961842"/>
            <a:ext cx="1440755" cy="390155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88596" y="1347684"/>
            <a:ext cx="761814" cy="756508"/>
          </a:xfrm>
          <a:prstGeom prst="ellipse">
            <a:avLst/>
          </a:prstGeom>
          <a:noFill/>
          <a:ln>
            <a:solidFill>
              <a:srgbClr val="8E8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705890" y="1433550"/>
            <a:ext cx="52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壹</a:t>
            </a:r>
            <a:endParaRPr lang="en-US" sz="3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580599" y="14500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唐朝时，重阳节才被定为正式节日。从此以后，宫廷、民间一起庆祝重阳节，并且在节日期间进行各种各样的活动。</a:t>
            </a:r>
          </a:p>
        </p:txBody>
      </p:sp>
      <p:sp>
        <p:nvSpPr>
          <p:cNvPr id="12" name="椭圆 11"/>
          <p:cNvSpPr/>
          <p:nvPr/>
        </p:nvSpPr>
        <p:spPr>
          <a:xfrm>
            <a:off x="588596" y="2971108"/>
            <a:ext cx="761814" cy="756508"/>
          </a:xfrm>
          <a:prstGeom prst="ellipse">
            <a:avLst/>
          </a:prstGeom>
          <a:noFill/>
          <a:ln>
            <a:solidFill>
              <a:srgbClr val="8E8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705890" y="3056974"/>
            <a:ext cx="52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贰</a:t>
            </a:r>
            <a:endParaRPr lang="en-US" sz="3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88596" y="4594532"/>
            <a:ext cx="761814" cy="756508"/>
          </a:xfrm>
          <a:prstGeom prst="ellipse">
            <a:avLst/>
          </a:prstGeom>
          <a:noFill/>
          <a:ln>
            <a:solidFill>
              <a:srgbClr val="8E84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Box 3"/>
          <p:cNvSpPr txBox="1"/>
          <p:nvPr/>
        </p:nvSpPr>
        <p:spPr>
          <a:xfrm>
            <a:off x="705890" y="4680398"/>
            <a:ext cx="52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叁</a:t>
            </a:r>
            <a:endParaRPr lang="en-US" sz="32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580599" y="31310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明代，皇宫中宦官宫妃从初一时就开始一起吃花糕庆祝。九日重阳，皇帝还要亲自到万岁山登高览胜，以畅秋志。</a:t>
            </a:r>
          </a:p>
        </p:txBody>
      </p:sp>
      <p:sp>
        <p:nvSpPr>
          <p:cNvPr id="17" name="矩形 16"/>
          <p:cNvSpPr/>
          <p:nvPr/>
        </p:nvSpPr>
        <p:spPr>
          <a:xfrm>
            <a:off x="1580599" y="481210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清代，明代的风俗依旧盛行。北京重阳节的习俗是把菊花枝叶贴在门窗上，“解除凶秽，以招吉祥”。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698760" y="1917913"/>
            <a:ext cx="3347260" cy="3347260"/>
          </a:xfrm>
          <a:prstGeom prst="rect">
            <a:avLst/>
          </a:prstGeom>
        </p:spPr>
      </p:pic>
    </p:spTree>
  </p:cSld>
  <p:clrMapOvr>
    <a:masterClrMapping/>
  </p:clrMapOvr>
  <p:transition spd="med" advTm="3000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重阳2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0rdoqppr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1465</Words>
  <Application>Microsoft Office PowerPoint</Application>
  <PresentationFormat>宽屏</PresentationFormat>
  <Paragraphs>121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2022-03-10T06:09:52Z</dcterms:created>
  <dcterms:modified xsi:type="dcterms:W3CDTF">2023-01-10T07:18:01Z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DADF82C6148F45DDAB27DBDD8420F89A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