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2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3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8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270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C-4403-BE78-575B210DF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2700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C-4403-BE78-575B210DF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12672"/>
        <c:axId val="82414208"/>
      </c:radarChart>
      <c:catAx>
        <c:axId val="82412672"/>
        <c:scaling>
          <c:orientation val="minMax"/>
        </c:scaling>
        <c:delete val="0"/>
        <c:axPos val="b"/>
        <c:numFmt formatCode="yyyy/m/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2414208"/>
        <c:crosses val="autoZero"/>
        <c:auto val="1"/>
        <c:lblAlgn val="ctr"/>
        <c:lblOffset val="100"/>
        <c:noMultiLvlLbl val="0"/>
      </c:catAx>
      <c:valAx>
        <c:axId val="824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56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24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FD-4FB1-A06E-E7B914F950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FD-4FB1-A06E-E7B914F950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FD-4FB1-A06E-E7B914F95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59104"/>
        <c:axId val="94961024"/>
      </c:lineChart>
      <c:catAx>
        <c:axId val="9495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4961024"/>
        <c:crosses val="autoZero"/>
        <c:auto val="1"/>
        <c:lblAlgn val="ctr"/>
        <c:lblOffset val="100"/>
        <c:noMultiLvlLbl val="0"/>
      </c:catAx>
      <c:valAx>
        <c:axId val="949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4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4959104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rgbClr val="000000">
              <a:alpha val="6800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4-4634-BAEA-BFDDE82E1F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A4-4634-BAEA-BFDDE82E1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96581888"/>
        <c:axId val="96587776"/>
      </c:barChart>
      <c:catAx>
        <c:axId val="965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6587776"/>
        <c:crosses val="autoZero"/>
        <c:auto val="1"/>
        <c:lblAlgn val="ctr"/>
        <c:lblOffset val="100"/>
        <c:noMultiLvlLbl val="0"/>
      </c:catAx>
      <c:valAx>
        <c:axId val="9658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20000"/>
                  <a:lumOff val="80000"/>
                  <a:alpha val="19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9658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109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microsoft.com/office/2007/relationships/hdphoto" Target="../media/hdphoto10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3620"/>
            <a:ext cx="12192000" cy="686524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13078" y="303769"/>
            <a:ext cx="4027826" cy="400110"/>
            <a:chOff x="747147" y="259246"/>
            <a:chExt cx="4027826" cy="400110"/>
          </a:xfrm>
        </p:grpSpPr>
        <p:grpSp>
          <p:nvGrpSpPr>
            <p:cNvPr id="11" name="组合 10"/>
            <p:cNvGrpSpPr/>
            <p:nvPr/>
          </p:nvGrpSpPr>
          <p:grpSpPr>
            <a:xfrm>
              <a:off x="1547813" y="259246"/>
              <a:ext cx="3227160" cy="400110"/>
              <a:chOff x="382815" y="554975"/>
              <a:chExt cx="3227160" cy="40011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382815" y="554975"/>
                <a:ext cx="2857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XX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82815" y="755030"/>
                <a:ext cx="322716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XX NETWORK TECHNOLOGY CO., LTD.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47147" y="290024"/>
              <a:ext cx="774473" cy="369332"/>
              <a:chOff x="747147" y="290024"/>
              <a:chExt cx="774473" cy="36933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47147" y="290024"/>
                <a:ext cx="767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MTX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: 圆角 11"/>
              <p:cNvSpPr/>
              <p:nvPr/>
            </p:nvSpPr>
            <p:spPr>
              <a:xfrm>
                <a:off x="761436" y="320802"/>
                <a:ext cx="760184" cy="307777"/>
              </a:xfrm>
              <a:prstGeom prst="round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982690" y="2347665"/>
            <a:ext cx="6473599" cy="1155363"/>
            <a:chOff x="-1852" y="2233396"/>
            <a:chExt cx="6040702" cy="1155363"/>
          </a:xfrm>
        </p:grpSpPr>
        <p:sp>
          <p:nvSpPr>
            <p:cNvPr id="14" name="文本框 13"/>
            <p:cNvSpPr txBox="1"/>
            <p:nvPr/>
          </p:nvSpPr>
          <p:spPr>
            <a:xfrm>
              <a:off x="47404" y="2280763"/>
              <a:ext cx="59115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科技创造未来</a:t>
              </a:r>
            </a:p>
          </p:txBody>
        </p:sp>
        <p:sp>
          <p:nvSpPr>
            <p:cNvPr id="15" name="L 形 14"/>
            <p:cNvSpPr/>
            <p:nvPr/>
          </p:nvSpPr>
          <p:spPr>
            <a:xfrm rot="5400000">
              <a:off x="511" y="2231033"/>
              <a:ext cx="249936" cy="254662"/>
            </a:xfrm>
            <a:prstGeom prst="corner">
              <a:avLst>
                <a:gd name="adj1" fmla="val 22162"/>
                <a:gd name="adj2" fmla="val 2031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L 形 15"/>
            <p:cNvSpPr/>
            <p:nvPr/>
          </p:nvSpPr>
          <p:spPr>
            <a:xfrm rot="16200000">
              <a:off x="5786551" y="3089093"/>
              <a:ext cx="249936" cy="254662"/>
            </a:xfrm>
            <a:prstGeom prst="corner">
              <a:avLst>
                <a:gd name="adj1" fmla="val 22162"/>
                <a:gd name="adj2" fmla="val 2031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22042" y="3424474"/>
            <a:ext cx="5415279" cy="400110"/>
            <a:chOff x="1310430" y="3698060"/>
            <a:chExt cx="5415279" cy="400110"/>
          </a:xfrm>
        </p:grpSpPr>
        <p:sp>
          <p:nvSpPr>
            <p:cNvPr id="21" name="文本框 20"/>
            <p:cNvSpPr txBox="1"/>
            <p:nvPr/>
          </p:nvSpPr>
          <p:spPr>
            <a:xfrm>
              <a:off x="1960883" y="3698060"/>
              <a:ext cx="4114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企业互联网科技风主题汇报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310430" y="3875255"/>
              <a:ext cx="627274" cy="45719"/>
              <a:chOff x="1310430" y="3875255"/>
              <a:chExt cx="627274" cy="45719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310430" y="3898115"/>
                <a:ext cx="604095" cy="0"/>
              </a:xfrm>
              <a:prstGeom prst="line">
                <a:avLst/>
              </a:prstGeom>
              <a:ln w="95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74000">
                      <a:schemeClr val="bg1"/>
                    </a:gs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椭圆 24"/>
              <p:cNvSpPr/>
              <p:nvPr/>
            </p:nvSpPr>
            <p:spPr>
              <a:xfrm>
                <a:off x="1886226" y="3875255"/>
                <a:ext cx="51478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96000" y="3875254"/>
              <a:ext cx="629709" cy="45719"/>
              <a:chOff x="6096000" y="3875254"/>
              <a:chExt cx="629709" cy="45719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21614" y="3898115"/>
                <a:ext cx="604095" cy="0"/>
              </a:xfrm>
              <a:prstGeom prst="line">
                <a:avLst/>
              </a:prstGeom>
              <a:ln w="95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74000">
                      <a:schemeClr val="bg1"/>
                    </a:gs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6096000" y="3875254"/>
                <a:ext cx="51478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1030115" y="3851284"/>
            <a:ext cx="639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" spc="400" dirty="0">
                <a:solidFill>
                  <a:schemeClr val="bg1"/>
                </a:solidFill>
                <a:cs typeface="+mn-ea"/>
                <a:sym typeface="+mn-lt"/>
              </a:rPr>
              <a:t>TECHNOLOGY CREATES THE FUTURE, BUSINESS REPORT SUMMARY, TEMPLATE MATERIAL, KEYNOTE SPEECH, BUSINESS ROADSHOW</a:t>
            </a:r>
            <a:endParaRPr lang="zh-CN" altLang="en-US" sz="700" spc="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4791" y="790963"/>
            <a:ext cx="323165" cy="2472817"/>
            <a:chOff x="115653" y="1049492"/>
            <a:chExt cx="419117" cy="2129571"/>
          </a:xfrm>
        </p:grpSpPr>
        <p:sp>
          <p:nvSpPr>
            <p:cNvPr id="20" name="文本框 19"/>
            <p:cNvSpPr txBox="1"/>
            <p:nvPr/>
          </p:nvSpPr>
          <p:spPr>
            <a:xfrm>
              <a:off x="115653" y="1049492"/>
              <a:ext cx="419117" cy="21295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科技之光永存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44915" y="1333944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44915" y="1711098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44915" y="2088251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44915" y="2465405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44915" y="2842559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11700734" y="4083678"/>
            <a:ext cx="323165" cy="2472817"/>
            <a:chOff x="115653" y="1049492"/>
            <a:chExt cx="419117" cy="2129571"/>
          </a:xfrm>
        </p:grpSpPr>
        <p:sp>
          <p:nvSpPr>
            <p:cNvPr id="49" name="文本框 48"/>
            <p:cNvSpPr txBox="1"/>
            <p:nvPr/>
          </p:nvSpPr>
          <p:spPr>
            <a:xfrm>
              <a:off x="115653" y="1049492"/>
              <a:ext cx="419117" cy="21295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科技之光永存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244915" y="1333944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44915" y="1711098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44915" y="2088251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44915" y="2465405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244915" y="2842559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14">
        <p:random/>
      </p:transition>
    </mc:Choice>
    <mc:Fallback xmlns="">
      <p:transition spd="slow" advTm="50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项目发展情况问题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47787" y="2286000"/>
            <a:ext cx="2286000" cy="2286000"/>
            <a:chOff x="1347787" y="2286000"/>
            <a:chExt cx="2286000" cy="2286000"/>
          </a:xfrm>
        </p:grpSpPr>
        <p:sp>
          <p:nvSpPr>
            <p:cNvPr id="7" name="矩形 6"/>
            <p:cNvSpPr/>
            <p:nvPr/>
          </p:nvSpPr>
          <p:spPr>
            <a:xfrm>
              <a:off x="1347787" y="2286000"/>
              <a:ext cx="2286000" cy="2286000"/>
            </a:xfrm>
            <a:prstGeom prst="rect">
              <a:avLst/>
            </a:prstGeom>
            <a:noFill/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22011" y="3031856"/>
              <a:ext cx="737553" cy="79428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9" name="直接连接符 8"/>
          <p:cNvCxnSpPr>
            <a:stCxn id="7" idx="3"/>
          </p:cNvCxnSpPr>
          <p:nvPr/>
        </p:nvCxnSpPr>
        <p:spPr>
          <a:xfrm>
            <a:off x="3633787" y="3429000"/>
            <a:ext cx="8558213" cy="0"/>
          </a:xfrm>
          <a:prstGeom prst="line">
            <a:avLst/>
          </a:prstGeom>
          <a:ln w="12700">
            <a:solidFill>
              <a:schemeClr val="accent5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lum bright="70000" contrast="-70000"/>
          </a:blip>
          <a:stretch>
            <a:fillRect/>
          </a:stretch>
        </p:blipFill>
        <p:spPr>
          <a:xfrm>
            <a:off x="4834859" y="2679017"/>
            <a:ext cx="420047" cy="352839"/>
          </a:xfrm>
          <a:prstGeom prst="rect">
            <a:avLst/>
          </a:prstGeom>
          <a:ln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lum bright="70000" contrast="-70000"/>
          </a:blip>
          <a:stretch>
            <a:fillRect/>
          </a:stretch>
        </p:blipFill>
        <p:spPr>
          <a:xfrm>
            <a:off x="6796264" y="2702567"/>
            <a:ext cx="281664" cy="305738"/>
          </a:xfrm>
          <a:prstGeom prst="rect">
            <a:avLst/>
          </a:prstGeom>
          <a:ln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>
            <a:lum bright="70000" contrast="-70000"/>
          </a:blip>
          <a:stretch>
            <a:fillRect/>
          </a:stretch>
        </p:blipFill>
        <p:spPr>
          <a:xfrm>
            <a:off x="8619286" y="2731237"/>
            <a:ext cx="281665" cy="248398"/>
          </a:xfrm>
          <a:prstGeom prst="rect">
            <a:avLst/>
          </a:prstGeom>
          <a:ln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>
            <a:lum bright="70000" contrast="-70000"/>
          </a:blip>
          <a:stretch>
            <a:fillRect/>
          </a:stretch>
        </p:blipFill>
        <p:spPr>
          <a:xfrm>
            <a:off x="10442309" y="2698544"/>
            <a:ext cx="281665" cy="313785"/>
          </a:xfrm>
          <a:prstGeom prst="rect">
            <a:avLst/>
          </a:prstGeom>
          <a:ln>
            <a:noFill/>
          </a:ln>
        </p:spPr>
      </p:pic>
      <p:cxnSp>
        <p:nvCxnSpPr>
          <p:cNvPr id="18" name="直接箭头连接符 17"/>
          <p:cNvCxnSpPr/>
          <p:nvPr/>
        </p:nvCxnSpPr>
        <p:spPr>
          <a:xfrm>
            <a:off x="5076825" y="3543300"/>
            <a:ext cx="0" cy="280781"/>
          </a:xfrm>
          <a:prstGeom prst="straightConnector1">
            <a:avLst/>
          </a:prstGeom>
          <a:ln w="15875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912264" y="3543300"/>
            <a:ext cx="0" cy="280781"/>
          </a:xfrm>
          <a:prstGeom prst="straightConnector1">
            <a:avLst/>
          </a:prstGeom>
          <a:ln w="15875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8747703" y="3543300"/>
            <a:ext cx="0" cy="280781"/>
          </a:xfrm>
          <a:prstGeom prst="straightConnector1">
            <a:avLst/>
          </a:prstGeom>
          <a:ln w="15875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0583141" y="3543300"/>
            <a:ext cx="0" cy="280781"/>
          </a:xfrm>
          <a:prstGeom prst="straightConnector1">
            <a:avLst/>
          </a:prstGeom>
          <a:ln w="15875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146453" y="4124119"/>
            <a:ext cx="1828800" cy="1372336"/>
            <a:chOff x="1461195" y="4035936"/>
            <a:chExt cx="1828800" cy="1372336"/>
          </a:xfrm>
        </p:grpSpPr>
        <p:sp>
          <p:nvSpPr>
            <p:cNvPr id="23" name="文本框 22"/>
            <p:cNvSpPr txBox="1"/>
            <p:nvPr/>
          </p:nvSpPr>
          <p:spPr>
            <a:xfrm>
              <a:off x="1461195" y="4454165"/>
              <a:ext cx="18288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单击此处添加标题内容标题要与内容相符注意字体大小及位置。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61195" y="4035936"/>
              <a:ext cx="1828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87216" y="4124119"/>
            <a:ext cx="1828800" cy="1372336"/>
            <a:chOff x="1461195" y="4035936"/>
            <a:chExt cx="1828800" cy="1372336"/>
          </a:xfrm>
        </p:grpSpPr>
        <p:sp>
          <p:nvSpPr>
            <p:cNvPr id="26" name="文本框 25"/>
            <p:cNvSpPr txBox="1"/>
            <p:nvPr/>
          </p:nvSpPr>
          <p:spPr>
            <a:xfrm>
              <a:off x="1461195" y="4454165"/>
              <a:ext cx="18288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单击此处添加标题内容标题要与内容相符注意字体大小及位置。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61195" y="4035936"/>
              <a:ext cx="1828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27979" y="4124119"/>
            <a:ext cx="1828800" cy="1372336"/>
            <a:chOff x="1461195" y="4035936"/>
            <a:chExt cx="1828800" cy="1372336"/>
          </a:xfrm>
        </p:grpSpPr>
        <p:sp>
          <p:nvSpPr>
            <p:cNvPr id="29" name="文本框 28"/>
            <p:cNvSpPr txBox="1"/>
            <p:nvPr/>
          </p:nvSpPr>
          <p:spPr>
            <a:xfrm>
              <a:off x="1461195" y="4454165"/>
              <a:ext cx="18288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单击此处添加标题内容标题要与内容相符注意字体大小及位置。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61195" y="4035936"/>
              <a:ext cx="1828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668741" y="4124119"/>
            <a:ext cx="1828800" cy="1372336"/>
            <a:chOff x="1461195" y="4035936"/>
            <a:chExt cx="1828800" cy="1372336"/>
          </a:xfrm>
        </p:grpSpPr>
        <p:sp>
          <p:nvSpPr>
            <p:cNvPr id="32" name="文本框 31"/>
            <p:cNvSpPr txBox="1"/>
            <p:nvPr/>
          </p:nvSpPr>
          <p:spPr>
            <a:xfrm>
              <a:off x="1461195" y="4454165"/>
              <a:ext cx="18288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单击此处添加标题内容标题要与内容相符注意字体大小及位置。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61195" y="4035936"/>
              <a:ext cx="1828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91">
        <p:random/>
      </p:transition>
    </mc:Choice>
    <mc:Fallback xmlns="">
      <p:transition spd="slow" advTm="47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项目发展情况问题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2622594"/>
            <a:ext cx="12192000" cy="1303372"/>
          </a:xfrm>
          <a:prstGeom prst="rect">
            <a:avLst/>
          </a:prstGeom>
          <a:solidFill>
            <a:schemeClr val="accent5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7312" y="2100703"/>
            <a:ext cx="3297376" cy="220063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2281" y="2100703"/>
            <a:ext cx="3300959" cy="220063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343" y="2100703"/>
            <a:ext cx="3297376" cy="220063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1143338" y="4616504"/>
            <a:ext cx="2496458" cy="1415772"/>
            <a:chOff x="1143338" y="4035936"/>
            <a:chExt cx="2496458" cy="1415772"/>
          </a:xfrm>
        </p:grpSpPr>
        <p:sp>
          <p:nvSpPr>
            <p:cNvPr id="15" name="文本框 14"/>
            <p:cNvSpPr txBox="1"/>
            <p:nvPr/>
          </p:nvSpPr>
          <p:spPr>
            <a:xfrm>
              <a:off x="1143338" y="4497601"/>
              <a:ext cx="24964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单击此处添加标题内容，标题要与内容相符，注意字体大小及位置。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77167" y="4035936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47772" y="4616504"/>
            <a:ext cx="2496458" cy="1415772"/>
            <a:chOff x="1143338" y="4035936"/>
            <a:chExt cx="2496458" cy="1415772"/>
          </a:xfrm>
        </p:grpSpPr>
        <p:sp>
          <p:nvSpPr>
            <p:cNvPr id="18" name="文本框 17"/>
            <p:cNvSpPr txBox="1"/>
            <p:nvPr/>
          </p:nvSpPr>
          <p:spPr>
            <a:xfrm>
              <a:off x="1143338" y="4497601"/>
              <a:ext cx="24964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单击此处添加标题内容，标题要与内容相符，注意字体大小及位置。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77167" y="4035936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52206" y="4616504"/>
            <a:ext cx="2496458" cy="1415772"/>
            <a:chOff x="1143338" y="4035936"/>
            <a:chExt cx="2496458" cy="1415772"/>
          </a:xfrm>
        </p:grpSpPr>
        <p:sp>
          <p:nvSpPr>
            <p:cNvPr id="21" name="文本框 20"/>
            <p:cNvSpPr txBox="1"/>
            <p:nvPr/>
          </p:nvSpPr>
          <p:spPr>
            <a:xfrm>
              <a:off x="1143338" y="4497601"/>
              <a:ext cx="24964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单击此处添加标题内容，标题要与内容相符，注意字体大小及位置。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77167" y="4035936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30">
        <p:random/>
      </p:transition>
    </mc:Choice>
    <mc:Fallback xmlns="">
      <p:transition spd="slow" advTm="513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项目发展情况问题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5515236" y="1815030"/>
          <a:ext cx="6647543" cy="45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823913" y="1959447"/>
            <a:ext cx="2241731" cy="584775"/>
            <a:chOff x="823913" y="2250987"/>
            <a:chExt cx="2241731" cy="584775"/>
          </a:xfrm>
        </p:grpSpPr>
        <p:sp>
          <p:nvSpPr>
            <p:cNvPr id="6" name="矩形 5"/>
            <p:cNvSpPr/>
            <p:nvPr/>
          </p:nvSpPr>
          <p:spPr>
            <a:xfrm rot="10800000">
              <a:off x="823913" y="2250987"/>
              <a:ext cx="2241731" cy="5847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87164" y="231254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87164" y="2797468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87164" y="3579399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7164" y="4361330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87164" y="5143262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42">
        <p:random/>
      </p:transition>
    </mc:Choice>
    <mc:Fallback xmlns="">
      <p:transition spd="slow" advTm="294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项目发展情况问题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72260">
            <a:off x="-515178" y="1651575"/>
            <a:ext cx="7534205" cy="5022301"/>
          </a:xfrm>
          <a:prstGeom prst="rect">
            <a:avLst/>
          </a:prstGeom>
          <a:effectLst>
            <a:softEdge rad="1130300"/>
          </a:effectLst>
        </p:spPr>
      </p:pic>
      <p:sp>
        <p:nvSpPr>
          <p:cNvPr id="7" name="文本框 6"/>
          <p:cNvSpPr txBox="1"/>
          <p:nvPr/>
        </p:nvSpPr>
        <p:spPr>
          <a:xfrm>
            <a:off x="6840445" y="2719373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40445" y="216413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40445" y="3539583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0445" y="4359793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40445" y="5180003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-362857" y="2017321"/>
            <a:ext cx="13483771" cy="3384901"/>
            <a:chOff x="-362857" y="2017321"/>
            <a:chExt cx="13483771" cy="3384901"/>
          </a:xfrm>
        </p:grpSpPr>
        <p:sp>
          <p:nvSpPr>
            <p:cNvPr id="3" name="任意多边形: 形状 2"/>
            <p:cNvSpPr/>
            <p:nvPr/>
          </p:nvSpPr>
          <p:spPr>
            <a:xfrm>
              <a:off x="-362857" y="2017321"/>
              <a:ext cx="13120914" cy="3355541"/>
            </a:xfrm>
            <a:custGeom>
              <a:avLst/>
              <a:gdLst>
                <a:gd name="connsiteX0" fmla="*/ 0 w 13120914"/>
                <a:gd name="connsiteY0" fmla="*/ 2990108 h 3355541"/>
                <a:gd name="connsiteX1" fmla="*/ 2235200 w 13120914"/>
                <a:gd name="connsiteY1" fmla="*/ 595250 h 3355541"/>
                <a:gd name="connsiteX2" fmla="*/ 4746171 w 13120914"/>
                <a:gd name="connsiteY2" fmla="*/ 3352965 h 3355541"/>
                <a:gd name="connsiteX3" fmla="*/ 7445828 w 13120914"/>
                <a:gd name="connsiteY3" fmla="*/ 165 h 3355541"/>
                <a:gd name="connsiteX4" fmla="*/ 9753600 w 13120914"/>
                <a:gd name="connsiteY4" fmla="*/ 3193308 h 3355541"/>
                <a:gd name="connsiteX5" fmla="*/ 13120914 w 13120914"/>
                <a:gd name="connsiteY5" fmla="*/ 116279 h 335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0914" h="3355541">
                  <a:moveTo>
                    <a:pt x="0" y="2990108"/>
                  </a:moveTo>
                  <a:cubicBezTo>
                    <a:pt x="722086" y="1762441"/>
                    <a:pt x="1444172" y="534774"/>
                    <a:pt x="2235200" y="595250"/>
                  </a:cubicBezTo>
                  <a:cubicBezTo>
                    <a:pt x="3026229" y="655726"/>
                    <a:pt x="3877733" y="3452146"/>
                    <a:pt x="4746171" y="3352965"/>
                  </a:cubicBezTo>
                  <a:cubicBezTo>
                    <a:pt x="5614609" y="3253784"/>
                    <a:pt x="6611257" y="26774"/>
                    <a:pt x="7445828" y="165"/>
                  </a:cubicBezTo>
                  <a:cubicBezTo>
                    <a:pt x="8280399" y="-26444"/>
                    <a:pt x="8807752" y="3173956"/>
                    <a:pt x="9753600" y="3193308"/>
                  </a:cubicBezTo>
                  <a:cubicBezTo>
                    <a:pt x="10699448" y="3212660"/>
                    <a:pt x="11910181" y="1664469"/>
                    <a:pt x="13120914" y="116279"/>
                  </a:cubicBezTo>
                </a:path>
              </a:pathLst>
            </a:custGeom>
            <a:noFill/>
            <a:ln>
              <a:solidFill>
                <a:schemeClr val="bg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0" y="2046681"/>
              <a:ext cx="13120914" cy="3355541"/>
            </a:xfrm>
            <a:custGeom>
              <a:avLst/>
              <a:gdLst>
                <a:gd name="connsiteX0" fmla="*/ 0 w 13120914"/>
                <a:gd name="connsiteY0" fmla="*/ 2990108 h 3355541"/>
                <a:gd name="connsiteX1" fmla="*/ 2235200 w 13120914"/>
                <a:gd name="connsiteY1" fmla="*/ 595250 h 3355541"/>
                <a:gd name="connsiteX2" fmla="*/ 4746171 w 13120914"/>
                <a:gd name="connsiteY2" fmla="*/ 3352965 h 3355541"/>
                <a:gd name="connsiteX3" fmla="*/ 7445828 w 13120914"/>
                <a:gd name="connsiteY3" fmla="*/ 165 h 3355541"/>
                <a:gd name="connsiteX4" fmla="*/ 9753600 w 13120914"/>
                <a:gd name="connsiteY4" fmla="*/ 3193308 h 3355541"/>
                <a:gd name="connsiteX5" fmla="*/ 13120914 w 13120914"/>
                <a:gd name="connsiteY5" fmla="*/ 116279 h 335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0914" h="3355541">
                  <a:moveTo>
                    <a:pt x="0" y="2990108"/>
                  </a:moveTo>
                  <a:cubicBezTo>
                    <a:pt x="722086" y="1762441"/>
                    <a:pt x="1444172" y="534774"/>
                    <a:pt x="2235200" y="595250"/>
                  </a:cubicBezTo>
                  <a:cubicBezTo>
                    <a:pt x="3026229" y="655726"/>
                    <a:pt x="3877733" y="3452146"/>
                    <a:pt x="4746171" y="3352965"/>
                  </a:cubicBezTo>
                  <a:cubicBezTo>
                    <a:pt x="5614609" y="3253784"/>
                    <a:pt x="6611257" y="26774"/>
                    <a:pt x="7445828" y="165"/>
                  </a:cubicBezTo>
                  <a:cubicBezTo>
                    <a:pt x="8280399" y="-26444"/>
                    <a:pt x="8807752" y="3173956"/>
                    <a:pt x="9753600" y="3193308"/>
                  </a:cubicBezTo>
                  <a:cubicBezTo>
                    <a:pt x="10699448" y="3212660"/>
                    <a:pt x="11910181" y="1664469"/>
                    <a:pt x="13120914" y="116279"/>
                  </a:cubicBezTo>
                </a:path>
              </a:pathLst>
            </a:custGeom>
            <a:noFill/>
            <a:ln>
              <a:solidFill>
                <a:schemeClr val="bg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项目发展情况问题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22988" y="2307690"/>
            <a:ext cx="740228" cy="740228"/>
            <a:chOff x="1222988" y="2307690"/>
            <a:chExt cx="740228" cy="740228"/>
          </a:xfrm>
        </p:grpSpPr>
        <p:sp>
          <p:nvSpPr>
            <p:cNvPr id="14" name="椭圆 13"/>
            <p:cNvSpPr/>
            <p:nvPr/>
          </p:nvSpPr>
          <p:spPr>
            <a:xfrm>
              <a:off x="1222988" y="2307690"/>
              <a:ext cx="740228" cy="74022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86851" y="2446972"/>
              <a:ext cx="61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93527" y="2466223"/>
            <a:ext cx="740228" cy="740228"/>
            <a:chOff x="5893527" y="2466223"/>
            <a:chExt cx="740228" cy="740228"/>
          </a:xfrm>
        </p:grpSpPr>
        <p:sp>
          <p:nvSpPr>
            <p:cNvPr id="15" name="椭圆 14"/>
            <p:cNvSpPr/>
            <p:nvPr/>
          </p:nvSpPr>
          <p:spPr>
            <a:xfrm>
              <a:off x="5893527" y="2466223"/>
              <a:ext cx="740228" cy="74022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957390" y="2605505"/>
              <a:ext cx="61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91470" y="4691355"/>
            <a:ext cx="740228" cy="740228"/>
            <a:chOff x="9391470" y="4691355"/>
            <a:chExt cx="740228" cy="740228"/>
          </a:xfrm>
        </p:grpSpPr>
        <p:sp>
          <p:nvSpPr>
            <p:cNvPr id="17" name="椭圆 16"/>
            <p:cNvSpPr/>
            <p:nvPr/>
          </p:nvSpPr>
          <p:spPr>
            <a:xfrm>
              <a:off x="9391470" y="4691355"/>
              <a:ext cx="740228" cy="74022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455333" y="4858449"/>
              <a:ext cx="61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88075" y="4632634"/>
            <a:ext cx="740228" cy="740228"/>
            <a:chOff x="3288075" y="4632634"/>
            <a:chExt cx="740228" cy="740228"/>
          </a:xfrm>
        </p:grpSpPr>
        <p:sp>
          <p:nvSpPr>
            <p:cNvPr id="2" name="椭圆 1"/>
            <p:cNvSpPr/>
            <p:nvPr/>
          </p:nvSpPr>
          <p:spPr>
            <a:xfrm>
              <a:off x="3288075" y="4632634"/>
              <a:ext cx="740228" cy="74022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51938" y="4771916"/>
              <a:ext cx="61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52320" y="1866231"/>
            <a:ext cx="2407544" cy="1107996"/>
            <a:chOff x="2037788" y="2185274"/>
            <a:chExt cx="2407544" cy="1107996"/>
          </a:xfrm>
        </p:grpSpPr>
        <p:sp>
          <p:nvSpPr>
            <p:cNvPr id="23" name="文本框 22"/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37788" y="2646939"/>
              <a:ext cx="2407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2991" y="4980838"/>
            <a:ext cx="2407544" cy="1107996"/>
            <a:chOff x="2037788" y="2185274"/>
            <a:chExt cx="2407544" cy="1107996"/>
          </a:xfrm>
        </p:grpSpPr>
        <p:sp>
          <p:nvSpPr>
            <p:cNvPr id="26" name="文本框 25"/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37788" y="2646939"/>
              <a:ext cx="2407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57390" y="3768025"/>
            <a:ext cx="2407544" cy="1107996"/>
            <a:chOff x="2037788" y="2185274"/>
            <a:chExt cx="2407544" cy="1107996"/>
          </a:xfrm>
        </p:grpSpPr>
        <p:sp>
          <p:nvSpPr>
            <p:cNvPr id="29" name="文本框 28"/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37788" y="2646939"/>
              <a:ext cx="2407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27926" y="3206451"/>
            <a:ext cx="2407544" cy="1107996"/>
            <a:chOff x="2037788" y="2185274"/>
            <a:chExt cx="2407544" cy="1107996"/>
          </a:xfrm>
        </p:grpSpPr>
        <p:sp>
          <p:nvSpPr>
            <p:cNvPr id="32" name="文本框 31"/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037788" y="2646939"/>
              <a:ext cx="2407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97">
        <p:random/>
      </p:transition>
    </mc:Choice>
    <mc:Fallback xmlns="">
      <p:transition spd="slow" advTm="329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6524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3078" y="347312"/>
            <a:ext cx="4027826" cy="400110"/>
            <a:chOff x="747147" y="259246"/>
            <a:chExt cx="4027826" cy="400110"/>
          </a:xfrm>
        </p:grpSpPr>
        <p:grpSp>
          <p:nvGrpSpPr>
            <p:cNvPr id="4" name="组合 3"/>
            <p:cNvGrpSpPr/>
            <p:nvPr/>
          </p:nvGrpSpPr>
          <p:grpSpPr>
            <a:xfrm>
              <a:off x="1547813" y="259246"/>
              <a:ext cx="3227160" cy="400110"/>
              <a:chOff x="382815" y="554975"/>
              <a:chExt cx="3227160" cy="40011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82815" y="554975"/>
                <a:ext cx="2857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XX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82815" y="755030"/>
                <a:ext cx="322716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XX NETWORK TECHNOLOGY CO., LTD.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47147" y="290024"/>
              <a:ext cx="774473" cy="369332"/>
              <a:chOff x="747147" y="290024"/>
              <a:chExt cx="774473" cy="369332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747147" y="290024"/>
                <a:ext cx="767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MTX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761436" y="320802"/>
                <a:ext cx="760184" cy="307777"/>
              </a:xfrm>
              <a:prstGeom prst="round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3078" y="2241225"/>
            <a:ext cx="7766670" cy="2375550"/>
            <a:chOff x="470315" y="2161785"/>
            <a:chExt cx="7766670" cy="2375550"/>
          </a:xfrm>
        </p:grpSpPr>
        <p:grpSp>
          <p:nvGrpSpPr>
            <p:cNvPr id="12" name="组合 11"/>
            <p:cNvGrpSpPr/>
            <p:nvPr/>
          </p:nvGrpSpPr>
          <p:grpSpPr>
            <a:xfrm>
              <a:off x="470315" y="3183118"/>
              <a:ext cx="7766670" cy="1354217"/>
              <a:chOff x="268727" y="2609400"/>
              <a:chExt cx="7766670" cy="135421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68727" y="2609400"/>
                <a:ext cx="72657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问题解决方案提议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7110" y="3655840"/>
                <a:ext cx="76682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SCIENCE AND TECHNOLOGY PROJECT SUMMARY REPORT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22099" y="2161785"/>
              <a:ext cx="4234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PART 03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70">
        <p:random/>
      </p:transition>
    </mc:Choice>
    <mc:Fallback xmlns="">
      <p:transition spd="slow" advTm="157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问题解决方案提议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2196" y="1765300"/>
            <a:ext cx="2590800" cy="2590800"/>
            <a:chOff x="882196" y="1409700"/>
            <a:chExt cx="2590800" cy="2590800"/>
          </a:xfrm>
        </p:grpSpPr>
        <p:sp>
          <p:nvSpPr>
            <p:cNvPr id="7" name="椭圆 6"/>
            <p:cNvSpPr/>
            <p:nvPr/>
          </p:nvSpPr>
          <p:spPr>
            <a:xfrm>
              <a:off x="882196" y="1409700"/>
              <a:ext cx="2590800" cy="2590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3683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5197" y="2311401"/>
              <a:ext cx="644799" cy="787399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4800600" y="1765300"/>
            <a:ext cx="2590800" cy="2590800"/>
            <a:chOff x="4800600" y="1409700"/>
            <a:chExt cx="2590800" cy="2590800"/>
          </a:xfrm>
        </p:grpSpPr>
        <p:sp>
          <p:nvSpPr>
            <p:cNvPr id="14" name="圆: 空心 13"/>
            <p:cNvSpPr/>
            <p:nvPr/>
          </p:nvSpPr>
          <p:spPr>
            <a:xfrm>
              <a:off x="4800600" y="1409700"/>
              <a:ext cx="2590800" cy="2590800"/>
            </a:xfrm>
            <a:prstGeom prst="donut">
              <a:avLst>
                <a:gd name="adj" fmla="val 1958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5695950" y="2270858"/>
              <a:ext cx="800100" cy="86848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719004" y="1765300"/>
            <a:ext cx="2590800" cy="2590800"/>
            <a:chOff x="8719004" y="1409700"/>
            <a:chExt cx="2590800" cy="2590800"/>
          </a:xfrm>
        </p:grpSpPr>
        <p:sp>
          <p:nvSpPr>
            <p:cNvPr id="17" name="圆: 空心 16"/>
            <p:cNvSpPr/>
            <p:nvPr/>
          </p:nvSpPr>
          <p:spPr>
            <a:xfrm>
              <a:off x="8719004" y="1409700"/>
              <a:ext cx="2590800" cy="2590800"/>
            </a:xfrm>
            <a:prstGeom prst="donut">
              <a:avLst>
                <a:gd name="adj" fmla="val 1958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9660619" y="2292350"/>
              <a:ext cx="707571" cy="82550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062706" y="4527863"/>
            <a:ext cx="2229780" cy="1486805"/>
            <a:chOff x="1243216" y="4488735"/>
            <a:chExt cx="2229780" cy="1486805"/>
          </a:xfrm>
        </p:grpSpPr>
        <p:sp>
          <p:nvSpPr>
            <p:cNvPr id="20" name="文本框 19"/>
            <p:cNvSpPr txBox="1"/>
            <p:nvPr/>
          </p:nvSpPr>
          <p:spPr>
            <a:xfrm>
              <a:off x="1469367" y="4488735"/>
              <a:ext cx="177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43216" y="4913711"/>
              <a:ext cx="222978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单击此处添加标题内容，标题要与内容相符，单击此处添加标题内容。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81110" y="4527863"/>
            <a:ext cx="2229780" cy="1486805"/>
            <a:chOff x="1243216" y="4488735"/>
            <a:chExt cx="2229780" cy="1486805"/>
          </a:xfrm>
        </p:grpSpPr>
        <p:sp>
          <p:nvSpPr>
            <p:cNvPr id="23" name="文本框 22"/>
            <p:cNvSpPr txBox="1"/>
            <p:nvPr/>
          </p:nvSpPr>
          <p:spPr>
            <a:xfrm>
              <a:off x="1469367" y="4488735"/>
              <a:ext cx="177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43216" y="4913711"/>
              <a:ext cx="222978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单击此处添加标题内容，标题要与内容相符，单击此处添加标题内容。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99514" y="4527863"/>
            <a:ext cx="2229780" cy="1486805"/>
            <a:chOff x="1243216" y="4488735"/>
            <a:chExt cx="2229780" cy="1486805"/>
          </a:xfrm>
        </p:grpSpPr>
        <p:sp>
          <p:nvSpPr>
            <p:cNvPr id="26" name="文本框 25"/>
            <p:cNvSpPr txBox="1"/>
            <p:nvPr/>
          </p:nvSpPr>
          <p:spPr>
            <a:xfrm>
              <a:off x="1469367" y="4488735"/>
              <a:ext cx="177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43216" y="4913711"/>
              <a:ext cx="222978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单击此处添加标题内容，标题要与内容相符，单击此处添加标题内容。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49">
        <p:random/>
      </p:transition>
    </mc:Choice>
    <mc:Fallback xmlns="">
      <p:transition spd="slow" advTm="47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问题解决方案提议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697506" y="1636937"/>
          <a:ext cx="5108837" cy="477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6440215" y="2162647"/>
            <a:ext cx="2241731" cy="584775"/>
            <a:chOff x="823913" y="2250987"/>
            <a:chExt cx="2241731" cy="584775"/>
          </a:xfrm>
        </p:grpSpPr>
        <p:sp>
          <p:nvSpPr>
            <p:cNvPr id="21" name="矩形 20"/>
            <p:cNvSpPr/>
            <p:nvPr/>
          </p:nvSpPr>
          <p:spPr>
            <a:xfrm rot="10800000">
              <a:off x="823913" y="2250987"/>
              <a:ext cx="2241731" cy="5847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87164" y="231254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603466" y="3000668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03466" y="3782599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03466" y="4564530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03466" y="5346462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94">
        <p:random/>
      </p:transition>
    </mc:Choice>
    <mc:Fallback xmlns="">
      <p:transition spd="slow" advTm="33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问题解决方案提议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5722" y="1608161"/>
            <a:ext cx="3529694" cy="2576639"/>
            <a:chOff x="1266904" y="1113971"/>
            <a:chExt cx="3529694" cy="257663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grayscl/>
            </a:blip>
            <a:stretch>
              <a:fillRect/>
            </a:stretch>
          </p:blipFill>
          <p:spPr>
            <a:xfrm>
              <a:off x="1324054" y="1113971"/>
              <a:ext cx="3472544" cy="2315029"/>
            </a:xfrm>
            <a:prstGeom prst="rect">
              <a:avLst/>
            </a:prstGeom>
            <a:effectLst>
              <a:outerShdw blurRad="177800" algn="ctr" rotWithShape="0">
                <a:prstClr val="black">
                  <a:alpha val="26000"/>
                </a:prstClr>
              </a:outerShdw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1266904" y="3429000"/>
              <a:ext cx="1114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spc="7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45440" y="1608161"/>
            <a:ext cx="3501120" cy="2576639"/>
            <a:chOff x="4996622" y="1113971"/>
            <a:chExt cx="3501120" cy="25766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>
              <a:grayscl/>
            </a:blip>
            <a:stretch>
              <a:fillRect/>
            </a:stretch>
          </p:blipFill>
          <p:spPr>
            <a:xfrm>
              <a:off x="5025197" y="1113971"/>
              <a:ext cx="3472545" cy="2315030"/>
            </a:xfrm>
            <a:prstGeom prst="rect">
              <a:avLst/>
            </a:prstGeom>
            <a:effectLst>
              <a:outerShdw blurRad="177800" algn="ctr" rotWithShape="0">
                <a:prstClr val="black">
                  <a:alpha val="26000"/>
                </a:prstClr>
              </a:outerShdw>
            </a:effectLst>
          </p:spPr>
        </p:pic>
        <p:sp>
          <p:nvSpPr>
            <p:cNvPr id="15" name="文本框 14"/>
            <p:cNvSpPr txBox="1"/>
            <p:nvPr/>
          </p:nvSpPr>
          <p:spPr>
            <a:xfrm>
              <a:off x="4996622" y="3429000"/>
              <a:ext cx="1114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spc="7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75158" y="1609654"/>
            <a:ext cx="3465660" cy="2575146"/>
            <a:chOff x="8726340" y="1115464"/>
            <a:chExt cx="3465660" cy="257514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screen">
              <a:grayscl/>
            </a:blip>
            <a:stretch>
              <a:fillRect/>
            </a:stretch>
          </p:blipFill>
          <p:spPr>
            <a:xfrm>
              <a:off x="8726341" y="1115464"/>
              <a:ext cx="3465659" cy="2313536"/>
            </a:xfrm>
            <a:prstGeom prst="rect">
              <a:avLst/>
            </a:prstGeom>
            <a:effectLst>
              <a:outerShdw blurRad="177800" algn="ctr" rotWithShape="0">
                <a:prstClr val="black">
                  <a:alpha val="26000"/>
                </a:prstClr>
              </a:outerShdw>
            </a:effectLst>
          </p:spPr>
        </p:pic>
        <p:sp>
          <p:nvSpPr>
            <p:cNvPr id="18" name="文本框 17"/>
            <p:cNvSpPr txBox="1"/>
            <p:nvPr/>
          </p:nvSpPr>
          <p:spPr>
            <a:xfrm>
              <a:off x="8726340" y="3429000"/>
              <a:ext cx="1114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spc="7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41122" y="5245979"/>
            <a:ext cx="421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单击此处添加标题内容，标题要与内容相符，并且注意字体大小及文本匹配程度。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1122" y="5829280"/>
            <a:ext cx="421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单击此处添加标题内容，标题要与内容相符，并且注意字体大小及文本匹配程度。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1122" y="4755011"/>
            <a:ext cx="197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063898" y="5136317"/>
            <a:ext cx="0" cy="1166602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5459786" y="4995907"/>
            <a:ext cx="2499623" cy="1248435"/>
            <a:chOff x="6110967" y="4467601"/>
            <a:chExt cx="2499623" cy="1248435"/>
          </a:xfrm>
        </p:grpSpPr>
        <p:sp>
          <p:nvSpPr>
            <p:cNvPr id="26" name="文本框 25"/>
            <p:cNvSpPr txBox="1"/>
            <p:nvPr/>
          </p:nvSpPr>
          <p:spPr>
            <a:xfrm>
              <a:off x="6110967" y="4467601"/>
              <a:ext cx="108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400" dirty="0">
                  <a:solidFill>
                    <a:schemeClr val="bg1"/>
                  </a:solidFill>
                  <a:cs typeface="+mn-ea"/>
                  <a:sym typeface="+mn-lt"/>
                </a:rPr>
                <a:t>86%</a:t>
              </a:r>
              <a:endParaRPr lang="zh-CN" altLang="en-US" sz="28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110967" y="5069705"/>
              <a:ext cx="2499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单击此处添加标题内容，标题要与内容相符，并且注意字体大小。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58453" y="4995907"/>
            <a:ext cx="2499623" cy="1248435"/>
            <a:chOff x="6110967" y="4467601"/>
            <a:chExt cx="2499623" cy="1248435"/>
          </a:xfrm>
        </p:grpSpPr>
        <p:sp>
          <p:nvSpPr>
            <p:cNvPr id="29" name="文本框 28"/>
            <p:cNvSpPr txBox="1"/>
            <p:nvPr/>
          </p:nvSpPr>
          <p:spPr>
            <a:xfrm>
              <a:off x="6110967" y="4467601"/>
              <a:ext cx="13218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400" dirty="0">
                  <a:solidFill>
                    <a:schemeClr val="bg1"/>
                  </a:solidFill>
                  <a:cs typeface="+mn-ea"/>
                  <a:sym typeface="+mn-lt"/>
                </a:rPr>
                <a:t>765m</a:t>
              </a:r>
              <a:endParaRPr lang="zh-CN" altLang="en-US" sz="28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110967" y="5069705"/>
              <a:ext cx="2499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单击此处添加标题内容，标题要与内容相符，并且注意字体大小。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19">
        <p:random/>
      </p:transition>
    </mc:Choice>
    <mc:Fallback xmlns="">
      <p:transition spd="slow" advTm="45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问题解决方案提议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94430" y="2146299"/>
            <a:ext cx="1106939" cy="1121229"/>
            <a:chOff x="1030513" y="1752600"/>
            <a:chExt cx="1106939" cy="1121229"/>
          </a:xfrm>
          <a:gradFill>
            <a:gsLst>
              <a:gs pos="0">
                <a:schemeClr val="bg1">
                  <a:alpha val="0"/>
                </a:schemeClr>
              </a:gs>
              <a:gs pos="47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56000"/>
                </a:schemeClr>
              </a:gs>
            </a:gsLst>
            <a:lin ang="16200000" scaled="1"/>
          </a:gradFill>
        </p:grpSpPr>
        <p:sp>
          <p:nvSpPr>
            <p:cNvPr id="7" name="矩形 6"/>
            <p:cNvSpPr/>
            <p:nvPr/>
          </p:nvSpPr>
          <p:spPr>
            <a:xfrm>
              <a:off x="1336597" y="1981200"/>
              <a:ext cx="188687" cy="8926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642681" y="2247901"/>
              <a:ext cx="188687" cy="625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30513" y="1752600"/>
              <a:ext cx="188687" cy="1121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948765" y="2247901"/>
              <a:ext cx="188687" cy="625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42530" y="2146299"/>
            <a:ext cx="1106939" cy="1121229"/>
            <a:chOff x="1030513" y="1752600"/>
            <a:chExt cx="1106939" cy="1121229"/>
          </a:xfrm>
          <a:gradFill>
            <a:gsLst>
              <a:gs pos="0">
                <a:schemeClr val="bg1">
                  <a:alpha val="0"/>
                </a:schemeClr>
              </a:gs>
              <a:gs pos="47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56000"/>
                </a:schemeClr>
              </a:gs>
            </a:gsLst>
            <a:lin ang="16200000" scaled="1"/>
          </a:gradFill>
        </p:grpSpPr>
        <p:sp>
          <p:nvSpPr>
            <p:cNvPr id="16" name="矩形 15"/>
            <p:cNvSpPr/>
            <p:nvPr/>
          </p:nvSpPr>
          <p:spPr>
            <a:xfrm>
              <a:off x="1336597" y="1981200"/>
              <a:ext cx="188687" cy="8926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42681" y="1752600"/>
              <a:ext cx="188687" cy="1121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30513" y="1752600"/>
              <a:ext cx="188687" cy="1121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948765" y="2247901"/>
              <a:ext cx="188687" cy="625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390630" y="2146299"/>
            <a:ext cx="1106939" cy="1121229"/>
            <a:chOff x="1030513" y="1752600"/>
            <a:chExt cx="1106939" cy="1121229"/>
          </a:xfrm>
          <a:gradFill>
            <a:gsLst>
              <a:gs pos="0">
                <a:schemeClr val="bg1">
                  <a:alpha val="0"/>
                </a:schemeClr>
              </a:gs>
              <a:gs pos="47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56000"/>
                </a:schemeClr>
              </a:gs>
            </a:gsLst>
            <a:lin ang="16200000" scaled="1"/>
          </a:gradFill>
        </p:grpSpPr>
        <p:sp>
          <p:nvSpPr>
            <p:cNvPr id="21" name="矩形 20"/>
            <p:cNvSpPr/>
            <p:nvPr/>
          </p:nvSpPr>
          <p:spPr>
            <a:xfrm>
              <a:off x="1336597" y="1981200"/>
              <a:ext cx="188687" cy="8926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2681" y="2247901"/>
              <a:ext cx="188687" cy="625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30513" y="2247901"/>
              <a:ext cx="188687" cy="625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8765" y="1752600"/>
              <a:ext cx="188687" cy="1121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388813" y="3754316"/>
            <a:ext cx="18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11198" y="415932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单击此处添加标题内容，标题要与内容相符，单击此处添加标题内容。单击此处添加标题内容，标题要与内容相符。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119516" y="3754316"/>
            <a:ext cx="18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41901" y="415932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单击此处添加标题内容，标题要与内容相符，单击此处添加标题内容。单击此处添加标题内容，标题要与内容相符。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85013" y="3754316"/>
            <a:ext cx="18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707398" y="415932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单击此处添加标题内容，标题要与内容相符，单击此处添加标题内容。单击此处添加标题内容，标题要与内容相符。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47">
        <p:random/>
      </p:transition>
    </mc:Choice>
    <mc:Fallback xmlns="">
      <p:transition spd="slow" advTm="27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0438249">
            <a:off x="-1495240" y="385687"/>
            <a:ext cx="6110708" cy="602338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644575" y="365325"/>
            <a:ext cx="3009900" cy="1384995"/>
            <a:chOff x="7924800" y="514350"/>
            <a:chExt cx="3009900" cy="1384995"/>
          </a:xfrm>
        </p:grpSpPr>
        <p:sp>
          <p:nvSpPr>
            <p:cNvPr id="6" name="文本框 5"/>
            <p:cNvSpPr txBox="1"/>
            <p:nvPr/>
          </p:nvSpPr>
          <p:spPr>
            <a:xfrm>
              <a:off x="7924800" y="514350"/>
              <a:ext cx="3009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296275" y="1530013"/>
              <a:ext cx="2266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CONTENTES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54151" y="1940879"/>
            <a:ext cx="6190748" cy="798818"/>
            <a:chOff x="5362577" y="1992501"/>
            <a:chExt cx="6190748" cy="798818"/>
          </a:xfrm>
        </p:grpSpPr>
        <p:sp>
          <p:nvSpPr>
            <p:cNvPr id="9" name="文本框 8"/>
            <p:cNvSpPr txBox="1"/>
            <p:nvPr/>
          </p:nvSpPr>
          <p:spPr>
            <a:xfrm>
              <a:off x="5362577" y="1992501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319587" y="2086235"/>
              <a:ext cx="5233738" cy="705084"/>
              <a:chOff x="6187240" y="1944933"/>
              <a:chExt cx="5233738" cy="705084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187240" y="1944933"/>
                <a:ext cx="4762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科技项目总结汇报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223336" y="2419185"/>
                <a:ext cx="51976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SCIENCE AND TECHNOLOGY PROJECT SUMMARY REPORT</a:t>
                </a: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054151" y="3101765"/>
            <a:ext cx="6190748" cy="798818"/>
            <a:chOff x="5362577" y="1992501"/>
            <a:chExt cx="6190748" cy="798818"/>
          </a:xfrm>
        </p:grpSpPr>
        <p:sp>
          <p:nvSpPr>
            <p:cNvPr id="19" name="文本框 18"/>
            <p:cNvSpPr txBox="1"/>
            <p:nvPr/>
          </p:nvSpPr>
          <p:spPr>
            <a:xfrm>
              <a:off x="5362577" y="1992501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319587" y="2086235"/>
              <a:ext cx="5233738" cy="705084"/>
              <a:chOff x="6187240" y="1944933"/>
              <a:chExt cx="5233738" cy="70508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187240" y="1944933"/>
                <a:ext cx="4762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项目发展情况问题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223336" y="2419185"/>
                <a:ext cx="51976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SCIENCE AND TECHNOLOGY PROJECT SUMMARY REPORT</a:t>
                </a: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054151" y="4262651"/>
            <a:ext cx="6190748" cy="798818"/>
            <a:chOff x="5362577" y="1992501"/>
            <a:chExt cx="6190748" cy="798818"/>
          </a:xfrm>
        </p:grpSpPr>
        <p:sp>
          <p:nvSpPr>
            <p:cNvPr id="24" name="文本框 23"/>
            <p:cNvSpPr txBox="1"/>
            <p:nvPr/>
          </p:nvSpPr>
          <p:spPr>
            <a:xfrm>
              <a:off x="5362577" y="1992501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319587" y="2086235"/>
              <a:ext cx="5233738" cy="705084"/>
              <a:chOff x="6187240" y="1944933"/>
              <a:chExt cx="5233738" cy="70508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6187240" y="1944933"/>
                <a:ext cx="4762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问题解决方案提议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223336" y="2419185"/>
                <a:ext cx="51976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SCIENCE AND TECHNOLOGY PROJECT SUMMARY REPORT</a:t>
                </a: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054151" y="5423538"/>
            <a:ext cx="6190748" cy="798818"/>
            <a:chOff x="5362577" y="1992501"/>
            <a:chExt cx="6190748" cy="798818"/>
          </a:xfrm>
        </p:grpSpPr>
        <p:sp>
          <p:nvSpPr>
            <p:cNvPr id="29" name="文本框 28"/>
            <p:cNvSpPr txBox="1"/>
            <p:nvPr/>
          </p:nvSpPr>
          <p:spPr>
            <a:xfrm>
              <a:off x="5362577" y="1992501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319587" y="2086235"/>
              <a:ext cx="5233738" cy="705084"/>
              <a:chOff x="6187240" y="1944933"/>
              <a:chExt cx="5233738" cy="70508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6187240" y="1944933"/>
                <a:ext cx="4762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未来科技发展趋势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223336" y="2419185"/>
                <a:ext cx="51976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SCIENCE AND TECHNOLOGY PROJECT SUMMARY REPORT</a:t>
                </a: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13078" y="303769"/>
            <a:ext cx="4027826" cy="400110"/>
            <a:chOff x="747147" y="259246"/>
            <a:chExt cx="4027826" cy="400110"/>
          </a:xfrm>
        </p:grpSpPr>
        <p:grpSp>
          <p:nvGrpSpPr>
            <p:cNvPr id="34" name="组合 33"/>
            <p:cNvGrpSpPr/>
            <p:nvPr/>
          </p:nvGrpSpPr>
          <p:grpSpPr>
            <a:xfrm>
              <a:off x="1547813" y="259246"/>
              <a:ext cx="3227160" cy="400110"/>
              <a:chOff x="382815" y="554975"/>
              <a:chExt cx="3227160" cy="400110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82815" y="554975"/>
                <a:ext cx="2857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XX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82815" y="755030"/>
                <a:ext cx="322716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XX NETWORK TECHNOLOGY CO., LTD.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47147" y="290024"/>
              <a:ext cx="774473" cy="369332"/>
              <a:chOff x="747147" y="290024"/>
              <a:chExt cx="774473" cy="369332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747147" y="290024"/>
                <a:ext cx="767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MTX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: 圆角 36"/>
              <p:cNvSpPr/>
              <p:nvPr/>
            </p:nvSpPr>
            <p:spPr>
              <a:xfrm>
                <a:off x="761436" y="320802"/>
                <a:ext cx="760184" cy="307777"/>
              </a:xfrm>
              <a:prstGeom prst="round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23">
        <p:random/>
      </p:transition>
    </mc:Choice>
    <mc:Fallback xmlns="">
      <p:transition spd="slow" advTm="362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6524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3078" y="347312"/>
            <a:ext cx="4027826" cy="400110"/>
            <a:chOff x="747147" y="259246"/>
            <a:chExt cx="4027826" cy="400110"/>
          </a:xfrm>
        </p:grpSpPr>
        <p:grpSp>
          <p:nvGrpSpPr>
            <p:cNvPr id="4" name="组合 3"/>
            <p:cNvGrpSpPr/>
            <p:nvPr/>
          </p:nvGrpSpPr>
          <p:grpSpPr>
            <a:xfrm>
              <a:off x="1547813" y="259246"/>
              <a:ext cx="3227160" cy="400110"/>
              <a:chOff x="382815" y="554975"/>
              <a:chExt cx="3227160" cy="40011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82815" y="554975"/>
                <a:ext cx="2857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XX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82815" y="755030"/>
                <a:ext cx="322716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XX NETWORK TECHNOLOGY CO., LTD.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47147" y="290024"/>
              <a:ext cx="774473" cy="369332"/>
              <a:chOff x="747147" y="290024"/>
              <a:chExt cx="774473" cy="369332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747147" y="290024"/>
                <a:ext cx="767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MTX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761436" y="320802"/>
                <a:ext cx="760184" cy="307777"/>
              </a:xfrm>
              <a:prstGeom prst="round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3078" y="2241225"/>
            <a:ext cx="7766670" cy="2375550"/>
            <a:chOff x="470315" y="2161785"/>
            <a:chExt cx="7766670" cy="2375550"/>
          </a:xfrm>
        </p:grpSpPr>
        <p:grpSp>
          <p:nvGrpSpPr>
            <p:cNvPr id="12" name="组合 11"/>
            <p:cNvGrpSpPr/>
            <p:nvPr/>
          </p:nvGrpSpPr>
          <p:grpSpPr>
            <a:xfrm>
              <a:off x="470315" y="3183118"/>
              <a:ext cx="7766670" cy="1354217"/>
              <a:chOff x="268727" y="2609400"/>
              <a:chExt cx="7766670" cy="135421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68727" y="2609400"/>
                <a:ext cx="72657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未来科技发展趋势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7110" y="3655840"/>
                <a:ext cx="76682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SCIENCE AND TECHNOLOGY PROJECT SUMMARY REPORT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22099" y="2161785"/>
              <a:ext cx="4234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PART 04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27">
        <p:random/>
      </p:transition>
    </mc:Choice>
    <mc:Fallback xmlns="">
      <p:transition spd="slow" advTm="18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未来科技发展趋势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6096000" y="1389673"/>
          <a:ext cx="5308600" cy="469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958222" y="1889564"/>
            <a:ext cx="2908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172916" y="4030399"/>
            <a:ext cx="4197297" cy="852769"/>
            <a:chOff x="1172916" y="4030399"/>
            <a:chExt cx="4197297" cy="852769"/>
          </a:xfrm>
        </p:grpSpPr>
        <p:grpSp>
          <p:nvGrpSpPr>
            <p:cNvPr id="16" name="组合 15"/>
            <p:cNvGrpSpPr/>
            <p:nvPr/>
          </p:nvGrpSpPr>
          <p:grpSpPr>
            <a:xfrm>
              <a:off x="2412372" y="4030399"/>
              <a:ext cx="2957841" cy="686960"/>
              <a:chOff x="7883525" y="2410697"/>
              <a:chExt cx="3414938" cy="686960"/>
            </a:xfrm>
            <a:effectLst>
              <a:outerShdw blurRad="215900" algn="ctr" rotWithShape="0">
                <a:prstClr val="black">
                  <a:alpha val="18000"/>
                </a:prstClr>
              </a:outerShdw>
            </a:effectLst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7883525" y="2410697"/>
                <a:ext cx="0" cy="542925"/>
              </a:xfrm>
              <a:prstGeom prst="line">
                <a:avLst/>
              </a:prstGeom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8002362" y="2451326"/>
                <a:ext cx="32961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单击此处添加标题内容，标题要与内容相符，并且注意字体大小。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172916" y="4052171"/>
              <a:ext cx="1027338" cy="830997"/>
              <a:chOff x="1172916" y="4052171"/>
              <a:chExt cx="1027338" cy="83099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172916" y="4061599"/>
                <a:ext cx="1027338" cy="44280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37000">
                    <a:srgbClr val="E6ECF7">
                      <a:alpha val="30000"/>
                    </a:srgbClr>
                  </a:gs>
                  <a:gs pos="83000">
                    <a:schemeClr val="accent5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404199" y="4052171"/>
                <a:ext cx="4680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172916" y="5195904"/>
            <a:ext cx="4197297" cy="686960"/>
            <a:chOff x="1172916" y="5195904"/>
            <a:chExt cx="4197297" cy="686960"/>
          </a:xfrm>
        </p:grpSpPr>
        <p:grpSp>
          <p:nvGrpSpPr>
            <p:cNvPr id="24" name="组合 23"/>
            <p:cNvGrpSpPr/>
            <p:nvPr/>
          </p:nvGrpSpPr>
          <p:grpSpPr>
            <a:xfrm>
              <a:off x="2412372" y="5195904"/>
              <a:ext cx="2957841" cy="686960"/>
              <a:chOff x="7883525" y="2410697"/>
              <a:chExt cx="3414938" cy="686960"/>
            </a:xfrm>
            <a:effectLst>
              <a:outerShdw blurRad="215900" algn="ctr" rotWithShape="0">
                <a:prstClr val="black">
                  <a:alpha val="18000"/>
                </a:prstClr>
              </a:outerShdw>
            </a:effectLst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7883525" y="2410697"/>
                <a:ext cx="0" cy="542925"/>
              </a:xfrm>
              <a:prstGeom prst="line">
                <a:avLst/>
              </a:prstGeom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8002362" y="2451326"/>
                <a:ext cx="32961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单击此处添加标题内容，标题要与内容相符，并且注意字体大小。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172916" y="5236533"/>
              <a:ext cx="1027338" cy="461665"/>
              <a:chOff x="1172916" y="5236533"/>
              <a:chExt cx="1027338" cy="46166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172916" y="5237212"/>
                <a:ext cx="1027338" cy="44280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37000">
                    <a:srgbClr val="E6ECF7">
                      <a:alpha val="30000"/>
                    </a:srgbClr>
                  </a:gs>
                  <a:gs pos="83000">
                    <a:schemeClr val="accent5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343435" y="5236533"/>
                <a:ext cx="5896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857193" y="2552575"/>
            <a:ext cx="46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单击此处添加标题内容，标题要与内容相符，并且注意字体大小及文本匹配程度。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7193" y="3113765"/>
            <a:ext cx="46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单击此处添加标题内容，标题要与内容相符，并且注意字体大小及文本匹配程度。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7695" y="4076723"/>
            <a:ext cx="1085683" cy="442808"/>
          </a:xfrm>
          <a:prstGeom prst="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5009" y="67014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06">
        <p:random/>
      </p:transition>
    </mc:Choice>
    <mc:Fallback xmlns="">
      <p:transition spd="slow" advTm="36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未来科技发展趋势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77924" y="1179094"/>
            <a:ext cx="4352019" cy="7799163"/>
            <a:chOff x="1644650" y="228600"/>
            <a:chExt cx="3467100" cy="6213318"/>
          </a:xfrm>
          <a:effectLst>
            <a:outerShdw blurRad="292100" sx="102000" sy="102000" algn="ctr" rotWithShape="0">
              <a:prstClr val="black">
                <a:alpha val="24000"/>
              </a:prstClr>
            </a:outerShdw>
          </a:effectLst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/>
            <a:srcRect l="13120" r="7627" b="66481"/>
            <a:stretch>
              <a:fillRect/>
            </a:stretch>
          </p:blipFill>
          <p:spPr>
            <a:xfrm>
              <a:off x="1644650" y="228600"/>
              <a:ext cx="3467100" cy="6213318"/>
            </a:xfrm>
            <a:prstGeom prst="rect">
              <a:avLst/>
            </a:prstGeom>
          </p:spPr>
        </p:pic>
        <p:sp>
          <p:nvSpPr>
            <p:cNvPr id="9" name="矩形: 圆角 8"/>
            <p:cNvSpPr/>
            <p:nvPr/>
          </p:nvSpPr>
          <p:spPr>
            <a:xfrm>
              <a:off x="2066924" y="819149"/>
              <a:ext cx="2419350" cy="5219701"/>
            </a:xfrm>
            <a:prstGeom prst="roundRect">
              <a:avLst>
                <a:gd name="adj" fmla="val 11864"/>
              </a:avLst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2619375" y="776288"/>
              <a:ext cx="1314449" cy="238125"/>
            </a:xfrm>
            <a:prstGeom prst="roundRect">
              <a:avLst>
                <a:gd name="adj" fmla="val 36543"/>
              </a:avLst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834742" y="2278743"/>
            <a:ext cx="6357257" cy="384399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4000">
                <a:srgbClr val="E6ECF7">
                  <a:alpha val="30000"/>
                </a:srgbClr>
              </a:gs>
              <a:gs pos="100000">
                <a:schemeClr val="accent5">
                  <a:lumMod val="40000"/>
                  <a:lumOff val="60000"/>
                  <a:alpha val="37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16492" y="2986435"/>
            <a:ext cx="512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16493" y="243119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16492" y="3806645"/>
            <a:ext cx="512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16492" y="4626855"/>
            <a:ext cx="512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16492" y="5447065"/>
            <a:ext cx="512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56">
        <p:random/>
      </p:transition>
    </mc:Choice>
    <mc:Fallback xmlns="">
      <p:transition spd="slow" advTm="28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未来科技发展趋势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96000" y="0"/>
            <a:ext cx="5797730" cy="6858000"/>
            <a:chOff x="6096000" y="0"/>
            <a:chExt cx="5797730" cy="6858000"/>
          </a:xfrm>
        </p:grpSpPr>
        <p:sp>
          <p:nvSpPr>
            <p:cNvPr id="2" name="矩形 1"/>
            <p:cNvSpPr/>
            <p:nvPr/>
          </p:nvSpPr>
          <p:spPr>
            <a:xfrm>
              <a:off x="6098374" y="0"/>
              <a:ext cx="1770743" cy="6858000"/>
            </a:xfrm>
            <a:prstGeom prst="rect">
              <a:avLst/>
            </a:prstGeom>
            <a:gradFill flip="none" rotWithShape="1">
              <a:gsLst>
                <a:gs pos="76000">
                  <a:srgbClr val="C8D6ED">
                    <a:alpha val="22000"/>
                  </a:srgbClr>
                </a:gs>
                <a:gs pos="27000">
                  <a:srgbClr val="E4EBF6">
                    <a:alpha val="9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rgbClr val="E6ECF7">
                    <a:alpha val="0"/>
                  </a:srgbClr>
                </a:gs>
                <a:gs pos="52000">
                  <a:schemeClr val="accent5">
                    <a:lumMod val="40000"/>
                    <a:lumOff val="60000"/>
                    <a:alpha val="3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110680" y="0"/>
              <a:ext cx="1770743" cy="6858000"/>
            </a:xfrm>
            <a:prstGeom prst="rect">
              <a:avLst/>
            </a:prstGeom>
            <a:gradFill flip="none" rotWithShape="1">
              <a:gsLst>
                <a:gs pos="76000">
                  <a:srgbClr val="C8D6ED">
                    <a:alpha val="22000"/>
                  </a:srgbClr>
                </a:gs>
                <a:gs pos="27000">
                  <a:srgbClr val="E4EBF6">
                    <a:alpha val="9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rgbClr val="E6ECF7">
                    <a:alpha val="0"/>
                  </a:srgbClr>
                </a:gs>
                <a:gs pos="52000">
                  <a:schemeClr val="accent5">
                    <a:lumMod val="40000"/>
                    <a:lumOff val="60000"/>
                    <a:alpha val="3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122987" y="0"/>
              <a:ext cx="1770743" cy="6858000"/>
            </a:xfrm>
            <a:prstGeom prst="rect">
              <a:avLst/>
            </a:prstGeom>
            <a:gradFill flip="none" rotWithShape="1">
              <a:gsLst>
                <a:gs pos="76000">
                  <a:srgbClr val="C8D6ED">
                    <a:alpha val="22000"/>
                  </a:srgbClr>
                </a:gs>
                <a:gs pos="27000">
                  <a:srgbClr val="E4EBF6">
                    <a:alpha val="9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rgbClr val="E6ECF7">
                    <a:alpha val="0"/>
                  </a:srgbClr>
                </a:gs>
                <a:gs pos="52000">
                  <a:schemeClr val="accent5">
                    <a:lumMod val="40000"/>
                    <a:lumOff val="60000"/>
                    <a:alpha val="3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838602" y="2104701"/>
              <a:ext cx="145143" cy="14514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7000">
                  <a:srgbClr val="E6ECF7">
                    <a:alpha val="30000"/>
                  </a:srgbClr>
                </a:gs>
                <a:gs pos="83000">
                  <a:schemeClr val="accent5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9011968" y="4742736"/>
              <a:ext cx="145143" cy="14514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7000">
                  <a:srgbClr val="E6ECF7">
                    <a:alpha val="30000"/>
                  </a:srgbClr>
                </a:gs>
                <a:gs pos="83000">
                  <a:schemeClr val="accent5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935786" y="2904671"/>
              <a:ext cx="145143" cy="14514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7000">
                  <a:srgbClr val="E6ECF7">
                    <a:alpha val="30000"/>
                  </a:srgbClr>
                </a:gs>
                <a:gs pos="83000">
                  <a:schemeClr val="accent5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6096000" y="2164442"/>
              <a:ext cx="5797730" cy="2663696"/>
            </a:xfrm>
            <a:custGeom>
              <a:avLst/>
              <a:gdLst>
                <a:gd name="connsiteX0" fmla="*/ 0 w 6299200"/>
                <a:gd name="connsiteY0" fmla="*/ 816085 h 2663696"/>
                <a:gd name="connsiteX1" fmla="*/ 1092200 w 6299200"/>
                <a:gd name="connsiteY1" fmla="*/ 92185 h 2663696"/>
                <a:gd name="connsiteX2" fmla="*/ 3022600 w 6299200"/>
                <a:gd name="connsiteY2" fmla="*/ 2657585 h 2663696"/>
                <a:gd name="connsiteX3" fmla="*/ 5054600 w 6299200"/>
                <a:gd name="connsiteY3" fmla="*/ 828785 h 2663696"/>
                <a:gd name="connsiteX4" fmla="*/ 6299200 w 6299200"/>
                <a:gd name="connsiteY4" fmla="*/ 1539985 h 266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9200" h="2663696">
                  <a:moveTo>
                    <a:pt x="0" y="816085"/>
                  </a:moveTo>
                  <a:cubicBezTo>
                    <a:pt x="294216" y="300676"/>
                    <a:pt x="588433" y="-214732"/>
                    <a:pt x="1092200" y="92185"/>
                  </a:cubicBezTo>
                  <a:cubicBezTo>
                    <a:pt x="1595967" y="399102"/>
                    <a:pt x="2362200" y="2534818"/>
                    <a:pt x="3022600" y="2657585"/>
                  </a:cubicBezTo>
                  <a:cubicBezTo>
                    <a:pt x="3683000" y="2780352"/>
                    <a:pt x="4508500" y="1015052"/>
                    <a:pt x="5054600" y="828785"/>
                  </a:cubicBezTo>
                  <a:cubicBezTo>
                    <a:pt x="5600700" y="642518"/>
                    <a:pt x="5949950" y="1091251"/>
                    <a:pt x="6299200" y="1539985"/>
                  </a:cubicBezTo>
                </a:path>
              </a:pathLst>
            </a:custGeom>
            <a:noFill/>
            <a:ln>
              <a:solidFill>
                <a:schemeClr val="bg1"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26166" y="2443006"/>
              <a:ext cx="1042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35867" y="4981001"/>
              <a:ext cx="1042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23%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522831" y="3265457"/>
              <a:ext cx="1042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46%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3194" y="2029240"/>
            <a:ext cx="2241731" cy="584775"/>
            <a:chOff x="823913" y="2250987"/>
            <a:chExt cx="2241731" cy="584775"/>
          </a:xfrm>
        </p:grpSpPr>
        <p:sp>
          <p:nvSpPr>
            <p:cNvPr id="25" name="矩形 24"/>
            <p:cNvSpPr/>
            <p:nvPr/>
          </p:nvSpPr>
          <p:spPr>
            <a:xfrm rot="10800000">
              <a:off x="823913" y="2250987"/>
              <a:ext cx="2241731" cy="5847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7000">
                  <a:srgbClr val="E6ECF7">
                    <a:alpha val="10000"/>
                  </a:srgbClr>
                </a:gs>
                <a:gs pos="100000">
                  <a:schemeClr val="accent5">
                    <a:lumMod val="40000"/>
                    <a:lumOff val="60000"/>
                    <a:alpha val="56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87164" y="231254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6445" y="2867261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6445" y="3649192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6445" y="4431123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16445" y="5213055"/>
            <a:ext cx="510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47">
        <p:random/>
      </p:transition>
    </mc:Choice>
    <mc:Fallback xmlns="">
      <p:transition spd="slow" advTm="29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未来科技发展趋势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83653" y="3095045"/>
            <a:ext cx="9624695" cy="7990295"/>
            <a:chOff x="1134110" y="2609664"/>
            <a:chExt cx="4361180" cy="368845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/>
            <a:srcRect l="20707" t="10253" r="16166" b="9351"/>
            <a:stretch>
              <a:fillRect/>
            </a:stretch>
          </p:blipFill>
          <p:spPr>
            <a:xfrm>
              <a:off x="1134110" y="2609664"/>
              <a:ext cx="4361180" cy="368845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-572"/>
            <a:stretch>
              <a:fillRect/>
            </a:stretch>
          </p:blipFill>
          <p:spPr>
            <a:xfrm>
              <a:off x="1310863" y="2795649"/>
              <a:ext cx="4099751" cy="1887486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079013" y="1496299"/>
            <a:ext cx="1003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单击此处添加标题内容，标题要与内容相符，注意字体大小。单击此处添加标题内容，标题要与内容相符，注意字体大小。单击此处添加标题内容，标题要与内容相符，注意字体大小。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54201" y="2311514"/>
            <a:ext cx="1003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单击此处添加标题内容，标题要与内容相符，注意字体大小。单击此处添加标题内容，标题要与内容相符，注意字体大小。单击此处添加标题内容，标题要与内容相符，注意字体大小。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65">
        <p:random/>
      </p:transition>
    </mc:Choice>
    <mc:Fallback xmlns="">
      <p:transition spd="slow" advTm="326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3620"/>
            <a:ext cx="12192000" cy="686524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13078" y="303769"/>
            <a:ext cx="4027826" cy="400110"/>
            <a:chOff x="747147" y="259246"/>
            <a:chExt cx="4027826" cy="400110"/>
          </a:xfrm>
        </p:grpSpPr>
        <p:grpSp>
          <p:nvGrpSpPr>
            <p:cNvPr id="11" name="组合 10"/>
            <p:cNvGrpSpPr/>
            <p:nvPr/>
          </p:nvGrpSpPr>
          <p:grpSpPr>
            <a:xfrm>
              <a:off x="1547813" y="259246"/>
              <a:ext cx="3227160" cy="400110"/>
              <a:chOff x="382815" y="554975"/>
              <a:chExt cx="3227160" cy="40011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382815" y="554975"/>
                <a:ext cx="2857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XX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82815" y="755030"/>
                <a:ext cx="322716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XX NETWORK TECHNOLOGY CO., LTD.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47147" y="290024"/>
              <a:ext cx="774473" cy="369332"/>
              <a:chOff x="747147" y="290024"/>
              <a:chExt cx="774473" cy="36933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47147" y="290024"/>
                <a:ext cx="767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MTX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: 圆角 11"/>
              <p:cNvSpPr/>
              <p:nvPr/>
            </p:nvSpPr>
            <p:spPr>
              <a:xfrm>
                <a:off x="761436" y="320802"/>
                <a:ext cx="760184" cy="307777"/>
              </a:xfrm>
              <a:prstGeom prst="round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982690" y="2347665"/>
            <a:ext cx="6473599" cy="1155363"/>
            <a:chOff x="-1852" y="2233396"/>
            <a:chExt cx="6040702" cy="1155363"/>
          </a:xfrm>
        </p:grpSpPr>
        <p:sp>
          <p:nvSpPr>
            <p:cNvPr id="14" name="文本框 13"/>
            <p:cNvSpPr txBox="1"/>
            <p:nvPr/>
          </p:nvSpPr>
          <p:spPr>
            <a:xfrm>
              <a:off x="106658" y="2280763"/>
              <a:ext cx="57841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谢谢观看</a:t>
              </a:r>
            </a:p>
          </p:txBody>
        </p:sp>
        <p:sp>
          <p:nvSpPr>
            <p:cNvPr id="15" name="L 形 14"/>
            <p:cNvSpPr/>
            <p:nvPr/>
          </p:nvSpPr>
          <p:spPr>
            <a:xfrm rot="5400000">
              <a:off x="511" y="2231033"/>
              <a:ext cx="249936" cy="254662"/>
            </a:xfrm>
            <a:prstGeom prst="corner">
              <a:avLst>
                <a:gd name="adj1" fmla="val 22162"/>
                <a:gd name="adj2" fmla="val 2031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L 形 15"/>
            <p:cNvSpPr/>
            <p:nvPr/>
          </p:nvSpPr>
          <p:spPr>
            <a:xfrm rot="16200000">
              <a:off x="5786551" y="3089093"/>
              <a:ext cx="249936" cy="254662"/>
            </a:xfrm>
            <a:prstGeom prst="corner">
              <a:avLst>
                <a:gd name="adj1" fmla="val 22162"/>
                <a:gd name="adj2" fmla="val 2031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11850" y="3540586"/>
            <a:ext cx="5415279" cy="400110"/>
            <a:chOff x="1310430" y="3698060"/>
            <a:chExt cx="5415279" cy="400110"/>
          </a:xfrm>
        </p:grpSpPr>
        <p:sp>
          <p:nvSpPr>
            <p:cNvPr id="21" name="文本框 20"/>
            <p:cNvSpPr txBox="1"/>
            <p:nvPr/>
          </p:nvSpPr>
          <p:spPr>
            <a:xfrm>
              <a:off x="1960883" y="3698060"/>
              <a:ext cx="4114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企业互联网科技风主题汇报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310430" y="3875255"/>
              <a:ext cx="627274" cy="45719"/>
              <a:chOff x="1310430" y="3875255"/>
              <a:chExt cx="627274" cy="45719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310430" y="3898115"/>
                <a:ext cx="604095" cy="0"/>
              </a:xfrm>
              <a:prstGeom prst="line">
                <a:avLst/>
              </a:prstGeom>
              <a:ln w="95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74000">
                      <a:schemeClr val="bg1"/>
                    </a:gs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椭圆 24"/>
              <p:cNvSpPr/>
              <p:nvPr/>
            </p:nvSpPr>
            <p:spPr>
              <a:xfrm>
                <a:off x="1886226" y="3875255"/>
                <a:ext cx="51478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96000" y="3875254"/>
              <a:ext cx="629709" cy="45719"/>
              <a:chOff x="6096000" y="3875254"/>
              <a:chExt cx="629709" cy="45719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21614" y="3898115"/>
                <a:ext cx="604095" cy="0"/>
              </a:xfrm>
              <a:prstGeom prst="line">
                <a:avLst/>
              </a:prstGeom>
              <a:ln w="952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74000">
                      <a:schemeClr val="bg1"/>
                    </a:gs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6096000" y="3875254"/>
                <a:ext cx="51478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1019923" y="4025622"/>
            <a:ext cx="639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" spc="400" dirty="0">
                <a:solidFill>
                  <a:schemeClr val="bg1"/>
                </a:solidFill>
                <a:cs typeface="+mn-ea"/>
                <a:sym typeface="+mn-lt"/>
              </a:rPr>
              <a:t>TECHNOLOGY CREATES THE FUTURE, BUSINESS REPORT SUMMARY, TEMPLATE MATERIAL, KEYNOTE SPEECH, BUSINESS ROADSHOW</a:t>
            </a:r>
            <a:endParaRPr lang="zh-CN" altLang="en-US" sz="700" spc="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4791" y="790963"/>
            <a:ext cx="323165" cy="2472817"/>
            <a:chOff x="115653" y="1049492"/>
            <a:chExt cx="419117" cy="2129571"/>
          </a:xfrm>
        </p:grpSpPr>
        <p:sp>
          <p:nvSpPr>
            <p:cNvPr id="20" name="文本框 19"/>
            <p:cNvSpPr txBox="1"/>
            <p:nvPr/>
          </p:nvSpPr>
          <p:spPr>
            <a:xfrm>
              <a:off x="115653" y="1049492"/>
              <a:ext cx="419117" cy="21295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科技之光永存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44915" y="1333944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44915" y="1711098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44915" y="2088251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44915" y="2465405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44915" y="2842559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2172454" y="4564759"/>
            <a:ext cx="1380851" cy="308813"/>
            <a:chOff x="1834486" y="4564337"/>
            <a:chExt cx="1380851" cy="308813"/>
          </a:xfrm>
        </p:grpSpPr>
        <p:sp>
          <p:nvSpPr>
            <p:cNvPr id="40" name="矩形: 圆角 39"/>
            <p:cNvSpPr/>
            <p:nvPr/>
          </p:nvSpPr>
          <p:spPr>
            <a:xfrm>
              <a:off x="1937702" y="4565373"/>
              <a:ext cx="1174420" cy="307777"/>
            </a:xfrm>
            <a:prstGeom prst="roundRect">
              <a:avLst/>
            </a:prstGeom>
            <a:noFill/>
            <a:ln w="6350">
              <a:solidFill>
                <a:schemeClr val="bg1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834486" y="4564337"/>
              <a:ext cx="1380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第一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59723" y="4565276"/>
            <a:ext cx="1471770" cy="307778"/>
            <a:chOff x="1612677" y="4565372"/>
            <a:chExt cx="1471770" cy="307778"/>
          </a:xfrm>
        </p:grpSpPr>
        <p:sp>
          <p:nvSpPr>
            <p:cNvPr id="44" name="矩形: 圆角 43"/>
            <p:cNvSpPr/>
            <p:nvPr/>
          </p:nvSpPr>
          <p:spPr>
            <a:xfrm>
              <a:off x="1762170" y="4565373"/>
              <a:ext cx="1174420" cy="307777"/>
            </a:xfrm>
            <a:prstGeom prst="roundRect">
              <a:avLst/>
            </a:prstGeom>
            <a:noFill/>
            <a:ln w="6350">
              <a:solidFill>
                <a:schemeClr val="bg1">
                  <a:alpha val="5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12677" y="4565372"/>
              <a:ext cx="147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1700734" y="4083678"/>
            <a:ext cx="323165" cy="2472817"/>
            <a:chOff x="115653" y="1049492"/>
            <a:chExt cx="419117" cy="2129571"/>
          </a:xfrm>
        </p:grpSpPr>
        <p:sp>
          <p:nvSpPr>
            <p:cNvPr id="49" name="文本框 48"/>
            <p:cNvSpPr txBox="1"/>
            <p:nvPr/>
          </p:nvSpPr>
          <p:spPr>
            <a:xfrm>
              <a:off x="115653" y="1049492"/>
              <a:ext cx="419117" cy="21295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科技之光永存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244915" y="1333944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44915" y="1711098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44915" y="2088251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44915" y="2465405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244915" y="2842559"/>
              <a:ext cx="120835" cy="881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6524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3078" y="347312"/>
            <a:ext cx="4027826" cy="400110"/>
            <a:chOff x="747147" y="259246"/>
            <a:chExt cx="4027826" cy="400110"/>
          </a:xfrm>
        </p:grpSpPr>
        <p:grpSp>
          <p:nvGrpSpPr>
            <p:cNvPr id="4" name="组合 3"/>
            <p:cNvGrpSpPr/>
            <p:nvPr/>
          </p:nvGrpSpPr>
          <p:grpSpPr>
            <a:xfrm>
              <a:off x="1547813" y="259246"/>
              <a:ext cx="3227160" cy="400110"/>
              <a:chOff x="382815" y="554975"/>
              <a:chExt cx="3227160" cy="40011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82815" y="554975"/>
                <a:ext cx="2857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XX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82815" y="755030"/>
                <a:ext cx="322716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XX NETWORK TECHNOLOGY CO., LTD.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47147" y="290024"/>
              <a:ext cx="774473" cy="369332"/>
              <a:chOff x="747147" y="290024"/>
              <a:chExt cx="774473" cy="369332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747147" y="290024"/>
                <a:ext cx="767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MTX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761436" y="320802"/>
                <a:ext cx="760184" cy="307777"/>
              </a:xfrm>
              <a:prstGeom prst="round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3078" y="2241225"/>
            <a:ext cx="7766670" cy="2375550"/>
            <a:chOff x="470315" y="2161785"/>
            <a:chExt cx="7766670" cy="2375550"/>
          </a:xfrm>
        </p:grpSpPr>
        <p:grpSp>
          <p:nvGrpSpPr>
            <p:cNvPr id="12" name="组合 11"/>
            <p:cNvGrpSpPr/>
            <p:nvPr/>
          </p:nvGrpSpPr>
          <p:grpSpPr>
            <a:xfrm>
              <a:off x="470315" y="3183118"/>
              <a:ext cx="7766670" cy="1354217"/>
              <a:chOff x="268727" y="2609400"/>
              <a:chExt cx="7766670" cy="135421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68727" y="2609400"/>
                <a:ext cx="72657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科技项目总结汇报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7110" y="3655840"/>
                <a:ext cx="76682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SCIENCE AND TECHNOLOGY PROJECT SUMMARY REPORT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22099" y="2161785"/>
              <a:ext cx="4234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PART 01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77">
        <p:random/>
      </p:transition>
    </mc:Choice>
    <mc:Fallback xmlns="">
      <p:transition spd="slow" advTm="227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269534" y="-539847"/>
            <a:ext cx="1780356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科技项目总结汇报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1233" y="2004505"/>
            <a:ext cx="3463054" cy="3570976"/>
            <a:chOff x="1588784" y="1770462"/>
            <a:chExt cx="3731427" cy="3847713"/>
          </a:xfrm>
        </p:grpSpPr>
        <p:grpSp>
          <p:nvGrpSpPr>
            <p:cNvPr id="18" name="组合 17"/>
            <p:cNvGrpSpPr/>
            <p:nvPr/>
          </p:nvGrpSpPr>
          <p:grpSpPr>
            <a:xfrm>
              <a:off x="1588784" y="1770462"/>
              <a:ext cx="3731427" cy="3847713"/>
              <a:chOff x="1183639" y="1697890"/>
              <a:chExt cx="3731427" cy="3847713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83639" y="2980461"/>
                <a:ext cx="2295127" cy="2295127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349924" y="1697890"/>
                <a:ext cx="2565142" cy="256514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888231" y="3554243"/>
                <a:ext cx="1991360" cy="199136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293376" y="2614259"/>
              <a:ext cx="1597938" cy="56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项目一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17007" y="4044225"/>
              <a:ext cx="1597938" cy="497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项目二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90087" y="4549198"/>
              <a:ext cx="1597938" cy="43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项目三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096000" y="143538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096000" y="1958600"/>
            <a:ext cx="502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10845" y="2619252"/>
            <a:ext cx="502270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pc="400" dirty="0">
                <a:solidFill>
                  <a:schemeClr val="bg1"/>
                </a:solidFill>
                <a:cs typeface="+mn-ea"/>
                <a:sym typeface="+mn-lt"/>
              </a:rPr>
              <a:t>TECHNOLOGY CREATES THE FUTURE, BUSINESS REPORT SUMMARY,</a:t>
            </a:r>
            <a:r>
              <a:rPr lang="zh-CN" altLang="en-US" sz="2000" spc="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6096000" y="6015269"/>
            <a:ext cx="5252666" cy="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145422" y="4337436"/>
            <a:ext cx="1950578" cy="1692187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601966" y="6107995"/>
            <a:ext cx="970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alpha val="54000"/>
                  </a:schemeClr>
                </a:solidFill>
                <a:cs typeface="+mn-ea"/>
                <a:sym typeface="+mn-lt"/>
              </a:rPr>
              <a:t>Q.01</a:t>
            </a:r>
            <a:endParaRPr lang="zh-CN" altLang="en-US" sz="1600" dirty="0">
              <a:solidFill>
                <a:schemeClr val="bg1">
                  <a:alpha val="5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34017" y="6113640"/>
            <a:ext cx="970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alpha val="54000"/>
                  </a:schemeClr>
                </a:solidFill>
                <a:cs typeface="+mn-ea"/>
                <a:sym typeface="+mn-lt"/>
              </a:rPr>
              <a:t>Q.02</a:t>
            </a:r>
            <a:endParaRPr lang="zh-CN" altLang="en-US" sz="1600" dirty="0">
              <a:solidFill>
                <a:schemeClr val="bg1">
                  <a:alpha val="5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266068" y="6107995"/>
            <a:ext cx="970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alpha val="54000"/>
                  </a:schemeClr>
                </a:solidFill>
                <a:cs typeface="+mn-ea"/>
                <a:sym typeface="+mn-lt"/>
              </a:rPr>
              <a:t>Q.04</a:t>
            </a:r>
            <a:endParaRPr lang="zh-CN" altLang="en-US" sz="1600" dirty="0">
              <a:solidFill>
                <a:schemeClr val="bg1">
                  <a:alpha val="54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489856" y="3727345"/>
            <a:ext cx="1194708" cy="2380650"/>
            <a:chOff x="6489856" y="3727345"/>
            <a:chExt cx="1194708" cy="2380650"/>
          </a:xfrm>
        </p:grpSpPr>
        <p:sp>
          <p:nvSpPr>
            <p:cNvPr id="30" name="箭头: 上 29"/>
            <p:cNvSpPr/>
            <p:nvPr/>
          </p:nvSpPr>
          <p:spPr>
            <a:xfrm>
              <a:off x="6489856" y="3727345"/>
              <a:ext cx="1194708" cy="2380650"/>
            </a:xfrm>
            <a:prstGeom prst="upArrow">
              <a:avLst>
                <a:gd name="adj1" fmla="val 50000"/>
                <a:gd name="adj2" fmla="val 6757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5">
                    <a:lumMod val="40000"/>
                    <a:lumOff val="60000"/>
                    <a:alpha val="42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84812" y="4208107"/>
              <a:ext cx="804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45%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321907" y="4477882"/>
            <a:ext cx="1194708" cy="1630113"/>
            <a:chOff x="8321907" y="4477882"/>
            <a:chExt cx="1194708" cy="1630113"/>
          </a:xfrm>
        </p:grpSpPr>
        <p:sp>
          <p:nvSpPr>
            <p:cNvPr id="36" name="箭头: 上 35"/>
            <p:cNvSpPr/>
            <p:nvPr/>
          </p:nvSpPr>
          <p:spPr>
            <a:xfrm>
              <a:off x="8321907" y="4477882"/>
              <a:ext cx="1194708" cy="1630113"/>
            </a:xfrm>
            <a:prstGeom prst="upArrow">
              <a:avLst>
                <a:gd name="adj1" fmla="val 50000"/>
                <a:gd name="adj2" fmla="val 6757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5">
                    <a:lumMod val="40000"/>
                    <a:lumOff val="60000"/>
                    <a:alpha val="42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516863" y="4957799"/>
              <a:ext cx="804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12%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153958" y="3521726"/>
            <a:ext cx="1194708" cy="2586269"/>
            <a:chOff x="10153958" y="3521726"/>
            <a:chExt cx="1194708" cy="2586269"/>
          </a:xfrm>
        </p:grpSpPr>
        <p:sp>
          <p:nvSpPr>
            <p:cNvPr id="37" name="箭头: 上 36"/>
            <p:cNvSpPr/>
            <p:nvPr/>
          </p:nvSpPr>
          <p:spPr>
            <a:xfrm>
              <a:off x="10153958" y="3521726"/>
              <a:ext cx="1194708" cy="2586269"/>
            </a:xfrm>
            <a:prstGeom prst="upArrow">
              <a:avLst>
                <a:gd name="adj1" fmla="val 50000"/>
                <a:gd name="adj2" fmla="val 6757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5">
                    <a:lumMod val="40000"/>
                    <a:lumOff val="60000"/>
                    <a:alpha val="42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378494" y="3981205"/>
              <a:ext cx="804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63%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58">
        <p:random/>
      </p:transition>
    </mc:Choice>
    <mc:Fallback xmlns="">
      <p:transition spd="slow" advTm="78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科技项目总结汇报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28579" y="1897098"/>
            <a:ext cx="4134842" cy="4132218"/>
            <a:chOff x="4028579" y="1753135"/>
            <a:chExt cx="4134842" cy="4132218"/>
          </a:xfrm>
        </p:grpSpPr>
        <p:grpSp>
          <p:nvGrpSpPr>
            <p:cNvPr id="22" name="组合 21"/>
            <p:cNvGrpSpPr/>
            <p:nvPr/>
          </p:nvGrpSpPr>
          <p:grpSpPr>
            <a:xfrm>
              <a:off x="4028579" y="1753135"/>
              <a:ext cx="4134842" cy="4132218"/>
              <a:chOff x="4028579" y="1510702"/>
              <a:chExt cx="4134842" cy="413221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028579" y="1510702"/>
                <a:ext cx="4134842" cy="4132218"/>
                <a:chOff x="4035836" y="1791062"/>
                <a:chExt cx="4134842" cy="4132218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4035836" y="1791062"/>
                  <a:ext cx="4134842" cy="4132218"/>
                  <a:chOff x="4209143" y="1542145"/>
                  <a:chExt cx="3776111" cy="3773718"/>
                </a:xfrm>
              </p:grpSpPr>
              <p:sp>
                <p:nvSpPr>
                  <p:cNvPr id="2" name="椭圆 1"/>
                  <p:cNvSpPr/>
                  <p:nvPr/>
                </p:nvSpPr>
                <p:spPr>
                  <a:xfrm>
                    <a:off x="4209143" y="3189517"/>
                    <a:ext cx="3773714" cy="478972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accent5">
                        <a:lumMod val="20000"/>
                        <a:lumOff val="80000"/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" name="椭圆 6"/>
                  <p:cNvSpPr/>
                  <p:nvPr/>
                </p:nvSpPr>
                <p:spPr>
                  <a:xfrm rot="16200000">
                    <a:off x="4209142" y="3189518"/>
                    <a:ext cx="3773718" cy="478972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accent5">
                        <a:lumMod val="20000"/>
                        <a:lumOff val="80000"/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" name="椭圆 7"/>
                  <p:cNvSpPr/>
                  <p:nvPr/>
                </p:nvSpPr>
                <p:spPr>
                  <a:xfrm rot="2634131">
                    <a:off x="4209143" y="3189513"/>
                    <a:ext cx="3773714" cy="478972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accent5">
                        <a:lumMod val="20000"/>
                        <a:lumOff val="80000"/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" name="椭圆 8"/>
                  <p:cNvSpPr/>
                  <p:nvPr/>
                </p:nvSpPr>
                <p:spPr>
                  <a:xfrm rot="18973136">
                    <a:off x="4211540" y="3197545"/>
                    <a:ext cx="3773714" cy="478972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accent5">
                        <a:lumMod val="20000"/>
                        <a:lumOff val="80000"/>
                        <a:alpha val="58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 useBgFill="1">
              <p:nvSpPr>
                <p:cNvPr id="4" name="椭圆 3"/>
                <p:cNvSpPr/>
                <p:nvPr/>
              </p:nvSpPr>
              <p:spPr>
                <a:xfrm>
                  <a:off x="5667828" y="3437793"/>
                  <a:ext cx="856343" cy="856343"/>
                </a:xfrm>
                <a:prstGeom prst="ellipse">
                  <a:avLst/>
                </a:prstGeom>
                <a:ln w="34925">
                  <a:solidFill>
                    <a:schemeClr val="accent5">
                      <a:lumMod val="20000"/>
                      <a:lumOff val="80000"/>
                      <a:alpha val="5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6059090" y="1791992"/>
                <a:ext cx="73819" cy="7381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761705" y="2299563"/>
                <a:ext cx="73819" cy="7381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7355041" y="2299563"/>
                <a:ext cx="73819" cy="7381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67792" y="3539900"/>
                <a:ext cx="73819" cy="7381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7776770" y="3539900"/>
                <a:ext cx="73819" cy="7381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761705" y="4760331"/>
                <a:ext cx="73819" cy="7381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059090" y="5336278"/>
                <a:ext cx="73819" cy="7381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355041" y="4834150"/>
                <a:ext cx="73819" cy="7381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chemeClr val="accent5">
                    <a:lumMod val="20000"/>
                    <a:lumOff val="80000"/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698367" y="3586782"/>
              <a:ext cx="795267" cy="461665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83706" y="1770287"/>
            <a:ext cx="3264649" cy="1201371"/>
            <a:chOff x="8388236" y="1609669"/>
            <a:chExt cx="3264649" cy="1201371"/>
          </a:xfrm>
        </p:grpSpPr>
        <p:sp>
          <p:nvSpPr>
            <p:cNvPr id="25" name="文本框 24"/>
            <p:cNvSpPr txBox="1"/>
            <p:nvPr/>
          </p:nvSpPr>
          <p:spPr>
            <a:xfrm>
              <a:off x="8388236" y="16096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88236" y="2072376"/>
              <a:ext cx="32646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83706" y="4812445"/>
            <a:ext cx="3264649" cy="1201371"/>
            <a:chOff x="8388236" y="1609669"/>
            <a:chExt cx="3264649" cy="1201371"/>
          </a:xfrm>
        </p:grpSpPr>
        <p:sp>
          <p:nvSpPr>
            <p:cNvPr id="29" name="文本框 28"/>
            <p:cNvSpPr txBox="1"/>
            <p:nvPr/>
          </p:nvSpPr>
          <p:spPr>
            <a:xfrm>
              <a:off x="8388236" y="16096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388236" y="2072376"/>
              <a:ext cx="32646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1703" y="1770287"/>
            <a:ext cx="3264649" cy="1201371"/>
            <a:chOff x="8388236" y="1609669"/>
            <a:chExt cx="3264649" cy="1201371"/>
          </a:xfrm>
        </p:grpSpPr>
        <p:sp>
          <p:nvSpPr>
            <p:cNvPr id="32" name="文本框 31"/>
            <p:cNvSpPr txBox="1"/>
            <p:nvPr/>
          </p:nvSpPr>
          <p:spPr>
            <a:xfrm>
              <a:off x="9824085" y="16096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388236" y="2072376"/>
              <a:ext cx="32646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1703" y="4812445"/>
            <a:ext cx="3264649" cy="1201371"/>
            <a:chOff x="8388236" y="1609669"/>
            <a:chExt cx="3264649" cy="1201371"/>
          </a:xfrm>
        </p:grpSpPr>
        <p:sp>
          <p:nvSpPr>
            <p:cNvPr id="35" name="文本框 34"/>
            <p:cNvSpPr txBox="1"/>
            <p:nvPr/>
          </p:nvSpPr>
          <p:spPr>
            <a:xfrm>
              <a:off x="9824085" y="16096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388236" y="2072376"/>
              <a:ext cx="32646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95">
        <p:random/>
      </p:transition>
    </mc:Choice>
    <mc:Fallback xmlns="">
      <p:transition spd="slow" advTm="219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科技项目总结汇报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95253" y="1958600"/>
            <a:ext cx="2343331" cy="4000404"/>
            <a:chOff x="1195253" y="1958600"/>
            <a:chExt cx="2343331" cy="4000404"/>
          </a:xfrm>
        </p:grpSpPr>
        <p:sp>
          <p:nvSpPr>
            <p:cNvPr id="2" name="六边形 1"/>
            <p:cNvSpPr/>
            <p:nvPr/>
          </p:nvSpPr>
          <p:spPr>
            <a:xfrm>
              <a:off x="1343298" y="1958600"/>
              <a:ext cx="2037224" cy="1756228"/>
            </a:xfrm>
            <a:prstGeom prst="hexagon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195253" y="4111302"/>
              <a:ext cx="2343331" cy="1847702"/>
              <a:chOff x="8489933" y="1609669"/>
              <a:chExt cx="2343331" cy="184770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8747198" y="1609669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489933" y="2072376"/>
                <a:ext cx="234333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单击此处添加标题内容，内容要与标题相符，注意字体大小及文本匹配程度。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853722" y="1765785"/>
            <a:ext cx="2484555" cy="4396419"/>
            <a:chOff x="4853722" y="1765785"/>
            <a:chExt cx="2484555" cy="4396419"/>
          </a:xfrm>
        </p:grpSpPr>
        <p:sp>
          <p:nvSpPr>
            <p:cNvPr id="9" name="六边形 8"/>
            <p:cNvSpPr/>
            <p:nvPr/>
          </p:nvSpPr>
          <p:spPr>
            <a:xfrm>
              <a:off x="4853722" y="1765785"/>
              <a:ext cx="2484555" cy="2141858"/>
            </a:xfrm>
            <a:prstGeom prst="hexagon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26838" y="1958600"/>
              <a:ext cx="2343331" cy="4203604"/>
              <a:chOff x="4926838" y="1958600"/>
              <a:chExt cx="2343331" cy="4203604"/>
            </a:xfrm>
          </p:grpSpPr>
          <p:sp>
            <p:nvSpPr>
              <p:cNvPr id="7" name="六边形 6"/>
              <p:cNvSpPr/>
              <p:nvPr/>
            </p:nvSpPr>
            <p:spPr>
              <a:xfrm>
                <a:off x="5077388" y="1958600"/>
                <a:ext cx="2037224" cy="1756228"/>
              </a:xfrm>
              <a:prstGeom prst="hexagon">
                <a:avLst/>
              </a:prstGeom>
              <a:blipFill dpi="0"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4926838" y="4314502"/>
                <a:ext cx="2343331" cy="1847702"/>
                <a:chOff x="8489933" y="1609669"/>
                <a:chExt cx="2343331" cy="1847702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8747198" y="1609669"/>
                  <a:ext cx="1828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添加标题</a:t>
                  </a: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8489933" y="2072376"/>
                  <a:ext cx="2343331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400" spc="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单击此处添加标题内容，内容要与标题相符，注意字体大小及文本匹配程度。</a:t>
                  </a:r>
                </a:p>
              </p:txBody>
            </p:sp>
          </p:grpSp>
        </p:grpSp>
      </p:grpSp>
      <p:grpSp>
        <p:nvGrpSpPr>
          <p:cNvPr id="48" name="组合 47"/>
          <p:cNvGrpSpPr/>
          <p:nvPr/>
        </p:nvGrpSpPr>
        <p:grpSpPr>
          <a:xfrm>
            <a:off x="8658424" y="1958600"/>
            <a:ext cx="2343331" cy="4000404"/>
            <a:chOff x="8658424" y="1958600"/>
            <a:chExt cx="2343331" cy="4000404"/>
          </a:xfrm>
        </p:grpSpPr>
        <p:sp>
          <p:nvSpPr>
            <p:cNvPr id="8" name="六边形 7"/>
            <p:cNvSpPr/>
            <p:nvPr/>
          </p:nvSpPr>
          <p:spPr>
            <a:xfrm>
              <a:off x="8811478" y="1958600"/>
              <a:ext cx="2037224" cy="1756228"/>
            </a:xfrm>
            <a:prstGeom prst="hexagon">
              <a:avLst/>
            </a:prstGeom>
            <a:blipFill dpi="0"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658424" y="4111302"/>
              <a:ext cx="2343331" cy="1847702"/>
              <a:chOff x="8489933" y="1609669"/>
              <a:chExt cx="2343331" cy="1847702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8747198" y="1609669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489933" y="2072376"/>
                <a:ext cx="234333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单击此处添加标题内容，内容要与标题相符，注意字体大小及文本匹配程度。</a:t>
                </a:r>
              </a:p>
            </p:txBody>
          </p:sp>
        </p:grpSp>
      </p:grpSp>
      <p:sp>
        <p:nvSpPr>
          <p:cNvPr id="27" name="箭头: 上 26"/>
          <p:cNvSpPr/>
          <p:nvPr/>
        </p:nvSpPr>
        <p:spPr>
          <a:xfrm>
            <a:off x="4316834" y="4261477"/>
            <a:ext cx="433966" cy="1065332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箭头: 上 27"/>
          <p:cNvSpPr/>
          <p:nvPr/>
        </p:nvSpPr>
        <p:spPr>
          <a:xfrm>
            <a:off x="524397" y="3907643"/>
            <a:ext cx="433966" cy="1065332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箭头: 上 28"/>
          <p:cNvSpPr/>
          <p:nvPr/>
        </p:nvSpPr>
        <p:spPr>
          <a:xfrm>
            <a:off x="3624595" y="3312787"/>
            <a:ext cx="244279" cy="599674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箭头: 上 33"/>
          <p:cNvSpPr/>
          <p:nvPr/>
        </p:nvSpPr>
        <p:spPr>
          <a:xfrm>
            <a:off x="11263852" y="4111302"/>
            <a:ext cx="403751" cy="991158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箭头: 上 34"/>
          <p:cNvSpPr/>
          <p:nvPr/>
        </p:nvSpPr>
        <p:spPr>
          <a:xfrm>
            <a:off x="7741801" y="3408908"/>
            <a:ext cx="403751" cy="991158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箭头: 上 35"/>
          <p:cNvSpPr/>
          <p:nvPr/>
        </p:nvSpPr>
        <p:spPr>
          <a:xfrm>
            <a:off x="8591069" y="1358405"/>
            <a:ext cx="244279" cy="599674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箭头: 上 36"/>
          <p:cNvSpPr/>
          <p:nvPr/>
        </p:nvSpPr>
        <p:spPr>
          <a:xfrm>
            <a:off x="4398620" y="1983209"/>
            <a:ext cx="244279" cy="599674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箭头: 上 39"/>
          <p:cNvSpPr/>
          <p:nvPr/>
        </p:nvSpPr>
        <p:spPr>
          <a:xfrm>
            <a:off x="467831" y="2350683"/>
            <a:ext cx="244279" cy="599674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箭头: 上 40"/>
          <p:cNvSpPr/>
          <p:nvPr/>
        </p:nvSpPr>
        <p:spPr>
          <a:xfrm>
            <a:off x="3395175" y="5928196"/>
            <a:ext cx="244279" cy="599674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箭头: 上 41"/>
          <p:cNvSpPr/>
          <p:nvPr/>
        </p:nvSpPr>
        <p:spPr>
          <a:xfrm>
            <a:off x="7708458" y="5701929"/>
            <a:ext cx="244279" cy="599674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箭头: 上 42"/>
          <p:cNvSpPr/>
          <p:nvPr/>
        </p:nvSpPr>
        <p:spPr>
          <a:xfrm>
            <a:off x="11335311" y="1782608"/>
            <a:ext cx="244279" cy="599674"/>
          </a:xfrm>
          <a:prstGeom prst="up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57">
        <p:random/>
      </p:transition>
    </mc:Choice>
    <mc:Fallback xmlns="">
      <p:transition spd="slow" advTm="25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科技项目总结汇报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05471" y="5534526"/>
            <a:ext cx="10781059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520523" y="2047544"/>
            <a:ext cx="568635" cy="3795362"/>
            <a:chOff x="1520523" y="2047544"/>
            <a:chExt cx="568635" cy="3795362"/>
          </a:xfrm>
        </p:grpSpPr>
        <p:sp>
          <p:nvSpPr>
            <p:cNvPr id="5" name="椭圆 4"/>
            <p:cNvSpPr/>
            <p:nvPr/>
          </p:nvSpPr>
          <p:spPr>
            <a:xfrm>
              <a:off x="1520523" y="5274271"/>
              <a:ext cx="568635" cy="5686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7000">
                  <a:srgbClr val="E6ECF7">
                    <a:alpha val="30000"/>
                  </a:srgbClr>
                </a:gs>
                <a:gs pos="83000">
                  <a:schemeClr val="accent5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>
              <a:stCxn id="5" idx="0"/>
            </p:cNvCxnSpPr>
            <p:nvPr/>
          </p:nvCxnSpPr>
          <p:spPr>
            <a:xfrm flipV="1">
              <a:off x="1804841" y="2047544"/>
              <a:ext cx="0" cy="3226727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3000">
                    <a:srgbClr val="E6ECF7">
                      <a:alpha val="30000"/>
                    </a:srgb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999930" y="3429000"/>
            <a:ext cx="568635" cy="2413906"/>
            <a:chOff x="3999930" y="3429000"/>
            <a:chExt cx="568635" cy="2413906"/>
          </a:xfrm>
        </p:grpSpPr>
        <p:sp>
          <p:nvSpPr>
            <p:cNvPr id="17" name="椭圆 16"/>
            <p:cNvSpPr/>
            <p:nvPr/>
          </p:nvSpPr>
          <p:spPr>
            <a:xfrm>
              <a:off x="3999930" y="5274271"/>
              <a:ext cx="568635" cy="5686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7000">
                  <a:srgbClr val="E6ECF7">
                    <a:alpha val="30000"/>
                  </a:srgbClr>
                </a:gs>
                <a:gs pos="83000">
                  <a:schemeClr val="accent5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>
              <a:stCxn id="17" idx="0"/>
            </p:cNvCxnSpPr>
            <p:nvPr/>
          </p:nvCxnSpPr>
          <p:spPr>
            <a:xfrm flipH="1" flipV="1">
              <a:off x="4284247" y="3429000"/>
              <a:ext cx="1" cy="1845271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3000">
                    <a:srgbClr val="E6ECF7">
                      <a:alpha val="30000"/>
                    </a:srgb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6479337" y="1843314"/>
            <a:ext cx="568635" cy="3999592"/>
            <a:chOff x="6479337" y="1843314"/>
            <a:chExt cx="568635" cy="3999592"/>
          </a:xfrm>
        </p:grpSpPr>
        <p:sp>
          <p:nvSpPr>
            <p:cNvPr id="20" name="椭圆 19"/>
            <p:cNvSpPr/>
            <p:nvPr/>
          </p:nvSpPr>
          <p:spPr>
            <a:xfrm>
              <a:off x="6479337" y="5274271"/>
              <a:ext cx="568635" cy="5686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7000">
                  <a:srgbClr val="E6ECF7">
                    <a:alpha val="30000"/>
                  </a:srgbClr>
                </a:gs>
                <a:gs pos="83000">
                  <a:schemeClr val="accent5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>
              <a:stCxn id="20" idx="0"/>
            </p:cNvCxnSpPr>
            <p:nvPr/>
          </p:nvCxnSpPr>
          <p:spPr>
            <a:xfrm flipV="1">
              <a:off x="6763655" y="1843314"/>
              <a:ext cx="0" cy="3430957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3000">
                    <a:srgbClr val="E6ECF7">
                      <a:alpha val="30000"/>
                    </a:srgb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8958744" y="2416106"/>
            <a:ext cx="568635" cy="3431383"/>
            <a:chOff x="8958744" y="2416106"/>
            <a:chExt cx="568635" cy="3431383"/>
          </a:xfrm>
        </p:grpSpPr>
        <p:sp>
          <p:nvSpPr>
            <p:cNvPr id="23" name="椭圆 22"/>
            <p:cNvSpPr/>
            <p:nvPr/>
          </p:nvSpPr>
          <p:spPr>
            <a:xfrm>
              <a:off x="8958744" y="5278854"/>
              <a:ext cx="568635" cy="5686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7000">
                  <a:srgbClr val="E6ECF7">
                    <a:alpha val="30000"/>
                  </a:srgbClr>
                </a:gs>
                <a:gs pos="83000">
                  <a:schemeClr val="accent5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>
              <a:stCxn id="23" idx="0"/>
            </p:cNvCxnSpPr>
            <p:nvPr/>
          </p:nvCxnSpPr>
          <p:spPr>
            <a:xfrm flipV="1">
              <a:off x="9243062" y="2416106"/>
              <a:ext cx="0" cy="2862748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3000">
                    <a:srgbClr val="E6ECF7">
                      <a:alpha val="30000"/>
                    </a:srgb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2037788" y="2185274"/>
            <a:ext cx="1942710" cy="1107996"/>
            <a:chOff x="2037788" y="2185274"/>
            <a:chExt cx="1942710" cy="1107996"/>
          </a:xfrm>
        </p:grpSpPr>
        <p:sp>
          <p:nvSpPr>
            <p:cNvPr id="31" name="文本框 30"/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37788" y="2646939"/>
              <a:ext cx="194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10437" y="3498454"/>
            <a:ext cx="1942710" cy="1107996"/>
            <a:chOff x="2037788" y="2185274"/>
            <a:chExt cx="1942710" cy="1107996"/>
          </a:xfrm>
        </p:grpSpPr>
        <p:sp>
          <p:nvSpPr>
            <p:cNvPr id="35" name="文本框 34"/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037788" y="2646939"/>
              <a:ext cx="194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89845" y="1683649"/>
            <a:ext cx="1942710" cy="1107996"/>
            <a:chOff x="2037788" y="2185274"/>
            <a:chExt cx="1942710" cy="1107996"/>
          </a:xfrm>
        </p:grpSpPr>
        <p:sp>
          <p:nvSpPr>
            <p:cNvPr id="38" name="文本框 37"/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037788" y="2646939"/>
              <a:ext cx="194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336071" y="2535973"/>
            <a:ext cx="1942710" cy="1107996"/>
            <a:chOff x="2037788" y="2185274"/>
            <a:chExt cx="1942710" cy="1107996"/>
          </a:xfrm>
        </p:grpSpPr>
        <p:sp>
          <p:nvSpPr>
            <p:cNvPr id="42" name="文本框 41"/>
            <p:cNvSpPr txBox="1"/>
            <p:nvPr/>
          </p:nvSpPr>
          <p:spPr>
            <a:xfrm>
              <a:off x="2057219" y="2185274"/>
              <a:ext cx="1828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37788" y="2646939"/>
              <a:ext cx="1942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5">
        <p:random/>
      </p:transition>
    </mc:Choice>
    <mc:Fallback xmlns="">
      <p:transition spd="slow" advTm="42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429000"/>
            <a:ext cx="12192000" cy="1768292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2623356">
            <a:off x="-689304" y="-653854"/>
            <a:ext cx="2231090" cy="21992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83640" y="445749"/>
            <a:ext cx="4709887" cy="711010"/>
            <a:chOff x="1168400" y="366906"/>
            <a:chExt cx="4709887" cy="711010"/>
          </a:xfrm>
        </p:grpSpPr>
        <p:sp>
          <p:nvSpPr>
            <p:cNvPr id="10" name="文本框 9"/>
            <p:cNvSpPr txBox="1"/>
            <p:nvPr/>
          </p:nvSpPr>
          <p:spPr>
            <a:xfrm>
              <a:off x="1168400" y="366906"/>
              <a:ext cx="4136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科技项目总结汇报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68401" y="847084"/>
              <a:ext cx="47098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SCIENCE AND TECHNOLOGY PROJECT SUMMARY REPORT</a:t>
              </a:r>
              <a:endParaRPr lang="zh-CN" alt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0" b="89987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781415" y="-171450"/>
            <a:ext cx="3226944" cy="95825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455903" y="3044921"/>
            <a:ext cx="2053046" cy="536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5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7639" y="1886414"/>
            <a:ext cx="2053046" cy="536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5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12061" y="2958301"/>
            <a:ext cx="2053046" cy="536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5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92630" y="1741674"/>
            <a:ext cx="2053046" cy="536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3000">
                <a:srgbClr val="E6ECF7">
                  <a:alpha val="10000"/>
                </a:srgbClr>
              </a:gs>
              <a:gs pos="100000">
                <a:schemeClr val="accent5">
                  <a:lumMod val="40000"/>
                  <a:lumOff val="60000"/>
                  <a:alpha val="5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40492" y="2040240"/>
            <a:ext cx="3470094" cy="829401"/>
            <a:chOff x="935889" y="1971537"/>
            <a:chExt cx="3470094" cy="829401"/>
          </a:xfrm>
        </p:grpSpPr>
        <p:sp>
          <p:nvSpPr>
            <p:cNvPr id="6" name="文本框 5"/>
            <p:cNvSpPr txBox="1"/>
            <p:nvPr/>
          </p:nvSpPr>
          <p:spPr>
            <a:xfrm>
              <a:off x="935889" y="1971537"/>
              <a:ext cx="3470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科学创造价值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39374" y="2539328"/>
              <a:ext cx="33666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SCIENCE CREATES VALUE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8360" y="3712461"/>
            <a:ext cx="3264649" cy="1201371"/>
            <a:chOff x="8388236" y="1609669"/>
            <a:chExt cx="3264649" cy="1201371"/>
          </a:xfrm>
        </p:grpSpPr>
        <p:sp>
          <p:nvSpPr>
            <p:cNvPr id="20" name="文本框 19"/>
            <p:cNvSpPr txBox="1"/>
            <p:nvPr/>
          </p:nvSpPr>
          <p:spPr>
            <a:xfrm>
              <a:off x="8388236" y="16096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88236" y="2072376"/>
              <a:ext cx="32646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31221" y="3712461"/>
            <a:ext cx="3264649" cy="1201371"/>
            <a:chOff x="8388236" y="1609669"/>
            <a:chExt cx="3264649" cy="1201371"/>
          </a:xfrm>
        </p:grpSpPr>
        <p:sp>
          <p:nvSpPr>
            <p:cNvPr id="23" name="文本框 22"/>
            <p:cNvSpPr txBox="1"/>
            <p:nvPr/>
          </p:nvSpPr>
          <p:spPr>
            <a:xfrm>
              <a:off x="8388236" y="16096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8236" y="2072376"/>
              <a:ext cx="32646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spc="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单击此处添加标题内容，内容要与标题相符，注意字体大小及文本匹配程度。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48360" y="5527700"/>
            <a:ext cx="672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spc="400" dirty="0">
                <a:solidFill>
                  <a:schemeClr val="bg1"/>
                </a:solidFill>
                <a:cs typeface="+mn-ea"/>
                <a:sym typeface="+mn-lt"/>
              </a:rPr>
              <a:t>单击此处添加标题内容，内容要与标题相符，注意字体大小及文本匹配程度。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22">
        <p:random/>
      </p:transition>
    </mc:Choice>
    <mc:Fallback xmlns="">
      <p:transition spd="slow" advTm="632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5" grpId="0" animBg="1"/>
      <p:bldP spid="1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6524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3078" y="347312"/>
            <a:ext cx="4027826" cy="400110"/>
            <a:chOff x="747147" y="259246"/>
            <a:chExt cx="4027826" cy="400110"/>
          </a:xfrm>
        </p:grpSpPr>
        <p:grpSp>
          <p:nvGrpSpPr>
            <p:cNvPr id="4" name="组合 3"/>
            <p:cNvGrpSpPr/>
            <p:nvPr/>
          </p:nvGrpSpPr>
          <p:grpSpPr>
            <a:xfrm>
              <a:off x="1547813" y="259246"/>
              <a:ext cx="3227160" cy="400110"/>
              <a:chOff x="382815" y="554975"/>
              <a:chExt cx="3227160" cy="40011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82815" y="554975"/>
                <a:ext cx="2857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XX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82815" y="755030"/>
                <a:ext cx="322716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XX NETWORK TECHNOLOGY CO., LTD.</a:t>
                </a: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47147" y="290024"/>
              <a:ext cx="774473" cy="369332"/>
              <a:chOff x="747147" y="290024"/>
              <a:chExt cx="774473" cy="369332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747147" y="290024"/>
                <a:ext cx="767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MTX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761436" y="320802"/>
                <a:ext cx="760184" cy="307777"/>
              </a:xfrm>
              <a:prstGeom prst="round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3078" y="2241225"/>
            <a:ext cx="7766670" cy="2375550"/>
            <a:chOff x="470315" y="2161785"/>
            <a:chExt cx="7766670" cy="2375550"/>
          </a:xfrm>
        </p:grpSpPr>
        <p:grpSp>
          <p:nvGrpSpPr>
            <p:cNvPr id="12" name="组合 11"/>
            <p:cNvGrpSpPr/>
            <p:nvPr/>
          </p:nvGrpSpPr>
          <p:grpSpPr>
            <a:xfrm>
              <a:off x="470315" y="3183118"/>
              <a:ext cx="7766670" cy="1354217"/>
              <a:chOff x="268727" y="2609400"/>
              <a:chExt cx="7766670" cy="135421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68727" y="2609400"/>
                <a:ext cx="72657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项目发展情况问题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67110" y="3655840"/>
                <a:ext cx="76682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SCIENCE AND TECHNOLOGY PROJECT SUMMARY REPORT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22099" y="2161785"/>
              <a:ext cx="4234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cs typeface="+mn-ea"/>
                  <a:sym typeface="+mn-lt"/>
                </a:rPr>
                <a:t>PART 02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35">
        <p:random/>
      </p:transition>
    </mc:Choice>
    <mc:Fallback xmlns="">
      <p:transition spd="slow" advTm="14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6|0.6|0.8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4|0.5|0.6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6|0.6|0.6|0.7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5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5|0.4|0.4|0.4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4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6|0.4|0.5|0.4|0.5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4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4|0.3|0.4|0.4|0.4|0.3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4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|0.3|0.3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|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|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4|0.4|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4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0.6|0.5|0.4|0.6|0.7|0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6|0.6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8|0.5|0.6|0.7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m3uepl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alpha val="0"/>
              </a:schemeClr>
            </a:gs>
            <a:gs pos="37000">
              <a:srgbClr val="E6ECF7">
                <a:alpha val="30000"/>
              </a:srgbClr>
            </a:gs>
            <a:gs pos="83000">
              <a:schemeClr val="accent5">
                <a:lumMod val="40000"/>
                <a:lumOff val="60000"/>
              </a:schemeClr>
            </a:gs>
          </a:gsLst>
          <a:lin ang="81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bg1"/>
            </a:solidFill>
            <a:latin typeface="字魂59号-创粗黑" panose="00000500000000000000" pitchFamily="2" charset="-122"/>
            <a:ea typeface="字魂59号-创粗黑" panose="00000500000000000000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宽屏</PresentationFormat>
  <Paragraphs>223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2022-03-18T02:51:44Z</dcterms:created>
  <dcterms:modified xsi:type="dcterms:W3CDTF">2023-01-11T02:09:05Z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B19C89BBF1F048FF81326F1B14B71DEF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