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60" r:id="rId4"/>
    <p:sldId id="264" r:id="rId5"/>
    <p:sldId id="265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60E08-685D-41BF-806A-32198239E88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7F27C-F988-45E7-AEA3-845D680ECB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7F27C-F988-45E7-AEA3-845D680ECB8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42875"/>
            <a:ext cx="2051050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42875"/>
            <a:ext cx="6003925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41450"/>
            <a:ext cx="4027487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027488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1">
            <a:gsLst>
              <a:gs pos="0">
                <a:srgbClr val="B7D9FF"/>
              </a:gs>
              <a:gs pos="35001">
                <a:srgbClr val="CBE3FF"/>
              </a:gs>
              <a:gs pos="100000">
                <a:srgbClr val="E8F3FF"/>
              </a:gs>
            </a:gsLst>
            <a:lin ang="5400000" scaled="1"/>
          </a:gradFill>
          <a:ln w="9525">
            <a:noFill/>
            <a:miter lim="800000"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lIns="92199" tIns="46099" rIns="92199" bIns="46099" anchor="ctr"/>
          <a:lstStyle/>
          <a:p>
            <a:pPr algn="ctr">
              <a:defRPr/>
            </a:pPr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2875"/>
            <a:ext cx="8207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ctr" anchorCtr="0" compatLnSpc="1"/>
          <a:lstStyle/>
          <a:p>
            <a:pPr lvl="0"/>
            <a:r>
              <a:rPr lang="zh-CN" smtClean="0"/>
              <a:t>标题文本样式：微软雅黑</a:t>
            </a:r>
            <a:r>
              <a:rPr lang="zh-CN" altLang="zh-CN" smtClean="0"/>
              <a:t>/26</a:t>
            </a:r>
            <a:r>
              <a:rPr lang="zh-CN" smtClean="0"/>
              <a:t>号  </a:t>
            </a:r>
            <a:r>
              <a:rPr lang="zh-CN" altLang="zh-CN" smtClean="0"/>
              <a:t>Arial/26pt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41450"/>
            <a:ext cx="8207375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t" anchorCtr="0" compatLnSpc="1"/>
          <a:lstStyle/>
          <a:p>
            <a:pPr lvl="0"/>
            <a:r>
              <a:rPr lang="zh-CN" smtClean="0"/>
              <a:t>第一级内容文本样式：微软雅黑</a:t>
            </a:r>
            <a:r>
              <a:rPr lang="zh-CN" altLang="zh-CN" smtClean="0"/>
              <a:t>/20</a:t>
            </a:r>
            <a:r>
              <a:rPr lang="zh-CN" smtClean="0"/>
              <a:t>号  </a:t>
            </a:r>
            <a:r>
              <a:rPr lang="zh-CN" altLang="zh-CN" smtClean="0"/>
              <a:t>Arial/20pt</a:t>
            </a:r>
          </a:p>
          <a:p>
            <a:pPr lvl="1"/>
            <a:r>
              <a:rPr lang="zh-CN" smtClean="0"/>
              <a:t>第二级内容文本样式：微软雅黑</a:t>
            </a:r>
            <a:r>
              <a:rPr lang="zh-CN" altLang="zh-CN" smtClean="0"/>
              <a:t>/18</a:t>
            </a:r>
            <a:r>
              <a:rPr lang="zh-CN" smtClean="0"/>
              <a:t>号  </a:t>
            </a:r>
            <a:r>
              <a:rPr lang="zh-CN" altLang="zh-CN" smtClean="0"/>
              <a:t>Arial/18pt</a:t>
            </a:r>
          </a:p>
          <a:p>
            <a:pPr lvl="2"/>
            <a:r>
              <a:rPr lang="zh-CN" smtClean="0"/>
              <a:t>第三级内容文本样式：微软雅黑</a:t>
            </a:r>
            <a:r>
              <a:rPr lang="zh-CN" altLang="zh-CN" smtClean="0"/>
              <a:t>/16</a:t>
            </a:r>
            <a:r>
              <a:rPr lang="zh-CN" smtClean="0"/>
              <a:t>号  </a:t>
            </a:r>
            <a:r>
              <a:rPr lang="zh-CN" altLang="zh-CN" smtClean="0"/>
              <a:t>Arial/16pt</a:t>
            </a:r>
          </a:p>
          <a:p>
            <a:pPr lvl="3"/>
            <a:r>
              <a:rPr lang="zh-CN" smtClean="0"/>
              <a:t>第四级内容文本样式：微软雅黑</a:t>
            </a:r>
            <a:r>
              <a:rPr lang="zh-CN" altLang="zh-CN" smtClean="0"/>
              <a:t>/14</a:t>
            </a:r>
            <a:r>
              <a:rPr lang="zh-CN" smtClean="0"/>
              <a:t>号  </a:t>
            </a:r>
            <a:r>
              <a:rPr lang="zh-CN" altLang="zh-CN" smtClean="0"/>
              <a:t>Arial/14pt</a:t>
            </a:r>
          </a:p>
          <a:p>
            <a:pPr lvl="4"/>
            <a:r>
              <a:rPr lang="zh-CN" smtClean="0"/>
              <a:t>第五级内容文本样式：微软雅黑</a:t>
            </a:r>
            <a:r>
              <a:rPr lang="zh-CN" altLang="zh-CN" smtClean="0"/>
              <a:t>/12</a:t>
            </a:r>
            <a:r>
              <a:rPr lang="zh-CN" smtClean="0"/>
              <a:t>号  </a:t>
            </a:r>
            <a:r>
              <a:rPr lang="zh-CN" altLang="zh-CN" smtClean="0"/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+mj-lt"/>
          <a:ea typeface="+mj-ea"/>
          <a:cs typeface="+mj-cs"/>
        </a:defRPr>
      </a:lvl1pPr>
      <a:lvl2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288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610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903605" indent="-17653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66825" indent="-18415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319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891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463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30035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607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文本框 34821"/>
          <p:cNvSpPr txBox="1"/>
          <p:nvPr/>
        </p:nvSpPr>
        <p:spPr>
          <a:xfrm>
            <a:off x="-2" y="1295400"/>
            <a:ext cx="9143999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Communication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3" name="文本框 34822"/>
          <p:cNvSpPr txBox="1"/>
          <p:nvPr/>
        </p:nvSpPr>
        <p:spPr>
          <a:xfrm>
            <a:off x="0" y="2514600"/>
            <a:ext cx="9143999" cy="94019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en-US" altLang="zh-CN" sz="5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altLang="zh-CN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 with Others</a:t>
            </a:r>
          </a:p>
        </p:txBody>
      </p:sp>
      <p:sp>
        <p:nvSpPr>
          <p:cNvPr id="5" name="矩形 4"/>
          <p:cNvSpPr/>
          <p:nvPr/>
        </p:nvSpPr>
        <p:spPr>
          <a:xfrm>
            <a:off x="2924753" y="56388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文本框 60418"/>
          <p:cNvSpPr txBox="1"/>
          <p:nvPr/>
        </p:nvSpPr>
        <p:spPr>
          <a:xfrm>
            <a:off x="395288" y="188913"/>
            <a:ext cx="82994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It’s the same with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family relationships.</a:t>
            </a:r>
          </a:p>
        </p:txBody>
      </p:sp>
      <p:sp>
        <p:nvSpPr>
          <p:cNvPr id="60420" name="文本框 60419"/>
          <p:cNvSpPr txBox="1"/>
          <p:nvPr/>
        </p:nvSpPr>
        <p:spPr>
          <a:xfrm>
            <a:off x="468313" y="655638"/>
            <a:ext cx="7993062" cy="155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is/was the same with…(=So it is/was with…)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是表示“也”的一个句型，无论前提是肯定或否定意思都可使用。</a:t>
            </a:r>
          </a:p>
        </p:txBody>
      </p:sp>
      <p:sp>
        <p:nvSpPr>
          <p:cNvPr id="60421" name="文本框 60420"/>
          <p:cNvSpPr txBox="1"/>
          <p:nvPr/>
        </p:nvSpPr>
        <p:spPr>
          <a:xfrm>
            <a:off x="444500" y="2232025"/>
            <a:ext cx="8013700" cy="4473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lnSpc>
                <a:spcPct val="9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我每天谈论很多关于沟通的事。</a:t>
            </a:r>
          </a:p>
          <a:p>
            <a:pPr lvl="0"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-I talk much about communication every day.</a:t>
            </a:r>
          </a:p>
          <a:p>
            <a:pPr lvl="0">
              <a:lnSpc>
                <a:spcPct val="9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我也是。</a:t>
            </a:r>
          </a:p>
          <a:p>
            <a:pPr lvl="0">
              <a:lnSpc>
                <a:spcPct val="90000"/>
              </a:lnSpc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-It is the same with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me.</a:t>
            </a:r>
          </a:p>
          <a:p>
            <a:pPr lvl="0">
              <a:lnSpc>
                <a:spcPct val="9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昨天我没过多地谈论沟通问题。</a:t>
            </a:r>
          </a:p>
          <a:p>
            <a:pPr lvl="0"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-I didn’t talk much about communication yesterday.</a:t>
            </a:r>
          </a:p>
          <a:p>
            <a:pPr lvl="0">
              <a:lnSpc>
                <a:spcPct val="9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我也是。</a:t>
            </a:r>
          </a:p>
          <a:p>
            <a:pPr lvl="0">
              <a:lnSpc>
                <a:spcPct val="90000"/>
              </a:lnSpc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-It was the same with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me./So it was with me./I didn’t, either. /neither did I 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文本框 61442"/>
          <p:cNvSpPr txBox="1"/>
          <p:nvPr/>
        </p:nvSpPr>
        <p:spPr>
          <a:xfrm>
            <a:off x="179388" y="404813"/>
            <a:ext cx="92884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4.They are more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likely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 to succeed in their jobs.</a:t>
            </a:r>
          </a:p>
        </p:txBody>
      </p:sp>
      <p:sp>
        <p:nvSpPr>
          <p:cNvPr id="61444" name="文本框 61443"/>
          <p:cNvSpPr txBox="1"/>
          <p:nvPr/>
        </p:nvSpPr>
        <p:spPr>
          <a:xfrm>
            <a:off x="395288" y="2708275"/>
            <a:ext cx="8497887" cy="3937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他很可能不会来了，太晚了。</a:t>
            </a:r>
          </a:p>
          <a:p>
            <a:pPr lvl="0"/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He isn’t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likely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to come now. It’s too late.</a:t>
            </a:r>
          </a:p>
          <a:p>
            <a:pPr lvl="0"/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他很可能不会来了，太晚了。</a:t>
            </a:r>
          </a:p>
          <a:p>
            <a:pPr lvl="0"/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It is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likely 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that he won’t come. It’s too late.</a:t>
            </a:r>
          </a:p>
          <a:p>
            <a:pPr lvl="0"/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今天该地区各处都可能下雨。</a:t>
            </a:r>
          </a:p>
          <a:p>
            <a:pPr lvl="0"/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Rain is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likely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in all parts of the region today.</a:t>
            </a:r>
          </a:p>
        </p:txBody>
      </p:sp>
      <p:sp>
        <p:nvSpPr>
          <p:cNvPr id="61445" name="文本框 61444"/>
          <p:cNvSpPr txBox="1"/>
          <p:nvPr/>
        </p:nvSpPr>
        <p:spPr>
          <a:xfrm>
            <a:off x="468313" y="1052513"/>
            <a:ext cx="8351837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likely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在本句是形容词，表示“可能的，有倾向的”，既可以用人做主语，也可以用物做主语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文本框 62465"/>
          <p:cNvSpPr txBox="1"/>
          <p:nvPr/>
        </p:nvSpPr>
        <p:spPr>
          <a:xfrm>
            <a:off x="179388" y="188913"/>
            <a:ext cx="8964612" cy="140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5. It’s always better to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 things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open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 talk about a problem, come to a solution or move on.</a:t>
            </a:r>
          </a:p>
        </p:txBody>
      </p:sp>
      <p:sp>
        <p:nvSpPr>
          <p:cNvPr id="62467" name="文本框 62466"/>
          <p:cNvSpPr txBox="1"/>
          <p:nvPr/>
        </p:nvSpPr>
        <p:spPr>
          <a:xfrm>
            <a:off x="250825" y="1557338"/>
            <a:ext cx="7991475" cy="501675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get…out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在此句中的意思是“使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出来”</a:t>
            </a:r>
          </a:p>
          <a:p>
            <a:pPr lvl="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请把那匹马放出来。</a:t>
            </a:r>
          </a:p>
          <a:p>
            <a:pPr lvl="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Please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the house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lvl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(2)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open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在句中意为“公开的”</a:t>
            </a:r>
          </a:p>
          <a:p>
            <a:pPr lvl="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间谍不敢公开行动。</a:t>
            </a:r>
          </a:p>
          <a:p>
            <a:pPr lvl="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 spy doesn’t dare to act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open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lvl="0"/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in the open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还有“在露天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户外，野外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)”</a:t>
            </a:r>
            <a:r>
              <a:rPr lang="zh-C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的意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思。</a:t>
            </a:r>
          </a:p>
          <a:p>
            <a:pPr lvl="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别在户外睡觉。</a:t>
            </a:r>
          </a:p>
          <a:p>
            <a:pPr lvl="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Don’t sleep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open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文本框 63489"/>
          <p:cNvSpPr txBox="1"/>
          <p:nvPr/>
        </p:nvSpPr>
        <p:spPr>
          <a:xfrm>
            <a:off x="179388" y="1030288"/>
            <a:ext cx="8353425" cy="4325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(3)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come to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在句中意为“得到</a:t>
            </a: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结果</a:t>
            </a: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)”</a:t>
            </a:r>
          </a:p>
          <a:p>
            <a:pPr lvl="0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结果他们打起来了。</a:t>
            </a:r>
          </a:p>
          <a:p>
            <a:pPr lvl="0">
              <a:lnSpc>
                <a:spcPct val="110000"/>
              </a:lnSpc>
            </a:pP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They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came to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a fight.</a:t>
            </a:r>
          </a:p>
          <a:p>
            <a:pPr lvl="0">
              <a:lnSpc>
                <a:spcPct val="110000"/>
              </a:lnSpc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(4)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move on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在此处的意思是“更换话题”</a:t>
            </a:r>
          </a:p>
          <a:p>
            <a:pPr lvl="0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对此我们谈的很多了，更换话题吧。</a:t>
            </a:r>
          </a:p>
          <a:p>
            <a:pPr lvl="0">
              <a:lnSpc>
                <a:spcPct val="110000"/>
              </a:lnSpc>
            </a:pP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We have talked much about this. Let’s </a:t>
            </a:r>
          </a:p>
          <a:p>
            <a:pPr lvl="0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move on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文本框 64514"/>
          <p:cNvSpPr txBox="1"/>
          <p:nvPr/>
        </p:nvSpPr>
        <p:spPr>
          <a:xfrm>
            <a:off x="118269" y="500956"/>
            <a:ext cx="8820150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6.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Hopefully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, we’ll all learn to get along      </a:t>
            </a:r>
          </a:p>
          <a:p>
            <a:pPr lvl="0"/>
            <a:r>
              <a:rPr lang="en-US" altLang="zh-CN" sz="32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    better with eash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 other. </a:t>
            </a:r>
          </a:p>
        </p:txBody>
      </p:sp>
      <p:sp>
        <p:nvSpPr>
          <p:cNvPr id="64516" name="文本框 64515"/>
          <p:cNvSpPr txBox="1"/>
          <p:nvPr/>
        </p:nvSpPr>
        <p:spPr>
          <a:xfrm>
            <a:off x="513557" y="1766194"/>
            <a:ext cx="8208962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hopefully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副词，在句中做评注性状语，能这样用的通常是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-ly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结尾的副词。</a:t>
            </a:r>
          </a:p>
        </p:txBody>
      </p:sp>
      <p:sp>
        <p:nvSpPr>
          <p:cNvPr id="64517" name="文本框 64516"/>
          <p:cNvSpPr txBox="1"/>
          <p:nvPr/>
        </p:nvSpPr>
        <p:spPr>
          <a:xfrm>
            <a:off x="442119" y="2983806"/>
            <a:ext cx="8280400" cy="35394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就我个人而言，我认为他是个好学生。</a:t>
            </a:r>
          </a:p>
          <a:p>
            <a:pPr lvl="0"/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Personally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 I thing he is a good student.</a:t>
            </a:r>
          </a:p>
          <a:p>
            <a:pPr lvl="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老实说，我认为你错了。</a:t>
            </a:r>
          </a:p>
          <a:p>
            <a:pPr lvl="0"/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Honestly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 I think you are wrong.</a:t>
            </a:r>
          </a:p>
          <a:p>
            <a:pPr lvl="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幸运的是，事故中他没受伤。</a:t>
            </a:r>
          </a:p>
          <a:p>
            <a:pPr lvl="0"/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Fortunately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he was not injured in the accident.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文本框 65539"/>
          <p:cNvSpPr txBox="1"/>
          <p:nvPr/>
        </p:nvSpPr>
        <p:spPr>
          <a:xfrm>
            <a:off x="2555875" y="347663"/>
            <a:ext cx="3867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GB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Time for reflection</a:t>
            </a:r>
          </a:p>
        </p:txBody>
      </p:sp>
      <p:sp>
        <p:nvSpPr>
          <p:cNvPr id="65541" name="文本框 65540"/>
          <p:cNvSpPr txBox="1"/>
          <p:nvPr/>
        </p:nvSpPr>
        <p:spPr>
          <a:xfrm>
            <a:off x="1584325" y="1524000"/>
            <a:ext cx="6121400" cy="45243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lvl="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get along with</a:t>
            </a:r>
          </a:p>
          <a:p>
            <a:pPr marL="342900" lvl="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require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的用法</a:t>
            </a:r>
          </a:p>
          <a:p>
            <a:pPr marL="342900" lvl="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It is/was the same with…</a:t>
            </a:r>
          </a:p>
          <a:p>
            <a:pPr marL="342900" lvl="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likely</a:t>
            </a:r>
          </a:p>
          <a:p>
            <a:pPr marL="342900" lvl="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get … out </a:t>
            </a:r>
          </a:p>
          <a:p>
            <a:pPr marL="342900" lvl="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in the open</a:t>
            </a:r>
          </a:p>
          <a:p>
            <a:pPr marL="342900" lvl="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come to</a:t>
            </a:r>
          </a:p>
          <a:p>
            <a:pPr marL="342900" lvl="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move on</a:t>
            </a:r>
          </a:p>
          <a:p>
            <a:pPr marL="342900" lvl="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hopefully</a:t>
            </a:r>
          </a:p>
        </p:txBody>
      </p:sp>
    </p:spTree>
  </p:cSld>
  <p:clrMapOvr>
    <a:masterClrMapping/>
  </p:clrMapOvr>
  <p:transition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文本框 68610"/>
          <p:cNvSpPr txBox="1"/>
          <p:nvPr/>
        </p:nvSpPr>
        <p:spPr>
          <a:xfrm>
            <a:off x="395288" y="620713"/>
            <a:ext cx="8496300" cy="5584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lvl="0" indent="-342900"/>
            <a:r>
              <a:rPr lang="en-US" altLang="zh-CN" sz="3600" b="1" dirty="0">
                <a:solidFill>
                  <a:srgbClr val="66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Ⅰ. </a:t>
            </a:r>
            <a:r>
              <a:rPr lang="zh-CN" altLang="en-US" sz="3600" b="1" dirty="0">
                <a:solidFill>
                  <a:srgbClr val="66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根据汉语提示完成句子。</a:t>
            </a:r>
          </a:p>
          <a:p>
            <a:pPr marL="342900" lvl="0" indent="-34290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The police ________ (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需要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 the traveler to unlock his suitcase.</a:t>
            </a:r>
          </a:p>
          <a:p>
            <a:pPr marL="342900" lvl="0" indent="-34290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I can ______ (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几乎不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 express my gratitude to you for your help. </a:t>
            </a:r>
          </a:p>
          <a:p>
            <a:pPr marL="342900" lvl="0" indent="-34290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So, what is the _______ (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解决办法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)?</a:t>
            </a:r>
          </a:p>
          <a:p>
            <a:pPr marL="342900" lvl="0" indent="-34290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 There might be some _______________ (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误解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 between them. </a:t>
            </a:r>
          </a:p>
          <a:p>
            <a:pPr marL="342900" lvl="0" indent="-34290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5. When all the ____ (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单位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)tests have run? </a:t>
            </a:r>
          </a:p>
          <a:p>
            <a:pPr marL="342900" lvl="0" indent="-34290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6. Have you faced your _____ (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怒气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)? </a:t>
            </a:r>
          </a:p>
        </p:txBody>
      </p:sp>
      <p:sp>
        <p:nvSpPr>
          <p:cNvPr id="68612" name="文本框 68611"/>
          <p:cNvSpPr txBox="1"/>
          <p:nvPr/>
        </p:nvSpPr>
        <p:spPr>
          <a:xfrm>
            <a:off x="2987675" y="1125538"/>
            <a:ext cx="1885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required</a:t>
            </a:r>
          </a:p>
        </p:txBody>
      </p:sp>
      <p:sp>
        <p:nvSpPr>
          <p:cNvPr id="68613" name="文本框 68612"/>
          <p:cNvSpPr txBox="1"/>
          <p:nvPr/>
        </p:nvSpPr>
        <p:spPr>
          <a:xfrm>
            <a:off x="1979613" y="2205038"/>
            <a:ext cx="1479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hardly</a:t>
            </a:r>
          </a:p>
        </p:txBody>
      </p:sp>
      <p:sp>
        <p:nvSpPr>
          <p:cNvPr id="68614" name="文本框 68613"/>
          <p:cNvSpPr txBox="1"/>
          <p:nvPr/>
        </p:nvSpPr>
        <p:spPr>
          <a:xfrm>
            <a:off x="3779838" y="3284538"/>
            <a:ext cx="1733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solution</a:t>
            </a:r>
          </a:p>
        </p:txBody>
      </p:sp>
      <p:sp>
        <p:nvSpPr>
          <p:cNvPr id="68615" name="文本框 68614"/>
          <p:cNvSpPr txBox="1"/>
          <p:nvPr/>
        </p:nvSpPr>
        <p:spPr>
          <a:xfrm>
            <a:off x="5076825" y="3860800"/>
            <a:ext cx="3714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misunderstanding</a:t>
            </a:r>
          </a:p>
        </p:txBody>
      </p:sp>
      <p:sp>
        <p:nvSpPr>
          <p:cNvPr id="68616" name="文本框 68615"/>
          <p:cNvSpPr txBox="1"/>
          <p:nvPr/>
        </p:nvSpPr>
        <p:spPr>
          <a:xfrm>
            <a:off x="3492500" y="4941888"/>
            <a:ext cx="971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unit</a:t>
            </a:r>
          </a:p>
        </p:txBody>
      </p:sp>
      <p:sp>
        <p:nvSpPr>
          <p:cNvPr id="68617" name="文本框 68616"/>
          <p:cNvSpPr txBox="1"/>
          <p:nvPr/>
        </p:nvSpPr>
        <p:spPr>
          <a:xfrm>
            <a:off x="5003800" y="5516563"/>
            <a:ext cx="1301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anger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5" grpId="0"/>
      <p:bldP spid="68616" grpId="0"/>
      <p:bldP spid="686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矩形 69634"/>
          <p:cNvSpPr/>
          <p:nvPr/>
        </p:nvSpPr>
        <p:spPr>
          <a:xfrm>
            <a:off x="323850" y="990600"/>
            <a:ext cx="8569325" cy="50400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lvl="0" indent="-342900">
              <a:lnSpc>
                <a:spcPct val="105000"/>
              </a:lnSpc>
            </a:pPr>
            <a:r>
              <a:rPr lang="en-US" altLang="zh-CN" sz="2800" b="1" dirty="0">
                <a:solidFill>
                  <a:srgbClr val="66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Ⅱ. </a:t>
            </a:r>
            <a:r>
              <a:rPr lang="zh-CN" altLang="en-US" sz="2800" b="1" dirty="0">
                <a:solidFill>
                  <a:srgbClr val="66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翻译下列句子。</a:t>
            </a:r>
          </a:p>
          <a:p>
            <a:pPr marL="342900" lvl="0" indent="-342900">
              <a:lnSpc>
                <a:spcPct val="10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一些新移民能和当地人和睦共处，一些不能。</a:t>
            </a:r>
          </a:p>
          <a:p>
            <a:pPr marL="342900" lvl="0" indent="-342900">
              <a:lnSpc>
                <a:spcPct val="105000"/>
              </a:lnSpc>
            </a:pP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Some new migrants get along with locals well. Some don’t.</a:t>
            </a:r>
          </a:p>
          <a:p>
            <a:pPr marL="342900" lvl="0" indent="-342900">
              <a:lnSpc>
                <a:spcPct val="10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我想停留在开阔的乡野，远离人群和建筑。</a:t>
            </a:r>
          </a:p>
          <a:p>
            <a:pPr marL="342900" lvl="0" indent="-342900">
              <a:lnSpc>
                <a:spcPct val="105000"/>
              </a:lnSpc>
            </a:pP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want to stay in the open and away from people or buildings. </a:t>
            </a:r>
          </a:p>
          <a:p>
            <a:pPr marL="342900" lvl="0" indent="-342900">
              <a:lnSpc>
                <a:spcPct val="10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让我们开始讨论下一个话题吧。</a:t>
            </a:r>
          </a:p>
          <a:p>
            <a:pPr marL="342900" lvl="0" indent="-342900">
              <a:lnSpc>
                <a:spcPct val="105000"/>
              </a:lnSpc>
            </a:pP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Let’s move on to another topic.</a:t>
            </a:r>
          </a:p>
          <a:p>
            <a:pPr marL="342900" lvl="0" indent="-342900">
              <a:lnSpc>
                <a:spcPct val="10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把这个小孩从车里抱出来吧。</a:t>
            </a:r>
          </a:p>
          <a:p>
            <a:pPr marL="342900" lvl="0" indent="-342900">
              <a:lnSpc>
                <a:spcPct val="105000"/>
              </a:lnSpc>
            </a:pP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8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the baby out of the car.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矩形 70657"/>
          <p:cNvSpPr/>
          <p:nvPr/>
        </p:nvSpPr>
        <p:spPr>
          <a:xfrm>
            <a:off x="2555875" y="908050"/>
            <a:ext cx="3024188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 dirty="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Narrow" panose="020B0606020202030204" charset="0"/>
                <a:ea typeface="Arial Narrow" panose="020B0606020202030204" charset="0"/>
              </a:rPr>
              <a:t>Homework</a:t>
            </a:r>
          </a:p>
        </p:txBody>
      </p:sp>
      <p:sp>
        <p:nvSpPr>
          <p:cNvPr id="199684" name="Text Box 4"/>
          <p:cNvSpPr/>
          <p:nvPr/>
        </p:nvSpPr>
        <p:spPr>
          <a:xfrm>
            <a:off x="755650" y="2084388"/>
            <a:ext cx="7777163" cy="3937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>
              <a:spcBef>
                <a:spcPct val="0"/>
              </a:spcBef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Learn the new words and phrases by heart after class.</a:t>
            </a:r>
          </a:p>
          <a:p>
            <a:pPr marL="609600" lvl="0" indent="-609600"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 Read the articles in page 1 of </a:t>
            </a: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Learning English</a:t>
            </a:r>
            <a:r>
              <a:rPr lang="en-US" altLang="zh-CN" sz="3600" b="1" dirty="0">
                <a:latin typeface="Times New Roman" panose="02020603050405020304" pitchFamily="18" charset="0"/>
              </a:rPr>
              <a:t>. The more you read, the faster and better you’ll understand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marL="609600" lvl="0" indent="-609600"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 Preview </a:t>
            </a: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Lesson 50</a:t>
            </a:r>
            <a:r>
              <a:rPr lang="en-US" altLang="zh-CN" sz="3600" b="1" dirty="0">
                <a:latin typeface="Times New Roman" panose="02020603050405020304" pitchFamily="18" charset="0"/>
              </a:rPr>
              <a:t> on page 132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文本框 35843"/>
          <p:cNvSpPr txBox="1"/>
          <p:nvPr/>
        </p:nvSpPr>
        <p:spPr>
          <a:xfrm>
            <a:off x="3544888" y="1075222"/>
            <a:ext cx="1652588" cy="64082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GB" altLang="zh-CN" sz="4000" b="1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Words</a:t>
            </a:r>
          </a:p>
        </p:txBody>
      </p:sp>
      <p:sp>
        <p:nvSpPr>
          <p:cNvPr id="35845" name="文本框 35844"/>
          <p:cNvSpPr txBox="1"/>
          <p:nvPr/>
        </p:nvSpPr>
        <p:spPr>
          <a:xfrm>
            <a:off x="323850" y="2020888"/>
            <a:ext cx="3714750" cy="35480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algn="r">
              <a:lnSpc>
                <a:spcPct val="90000"/>
              </a:lnSpc>
            </a:pPr>
            <a:r>
              <a:rPr lang="en-US" altLang="zh-CN" sz="3600" b="1" dirty="0">
                <a:solidFill>
                  <a:srgbClr val="66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unit</a:t>
            </a:r>
          </a:p>
          <a:p>
            <a:pPr lvl="0" algn="r">
              <a:lnSpc>
                <a:spcPct val="90000"/>
              </a:lnSpc>
            </a:pPr>
            <a:r>
              <a:rPr lang="en-US" altLang="zh-CN" sz="3600" b="1" dirty="0">
                <a:solidFill>
                  <a:srgbClr val="66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misunderstanding</a:t>
            </a:r>
          </a:p>
          <a:p>
            <a:pPr lvl="0" algn="r">
              <a:lnSpc>
                <a:spcPct val="90000"/>
              </a:lnSpc>
            </a:pPr>
            <a:r>
              <a:rPr lang="en-US" altLang="zh-CN" sz="3600" b="1" dirty="0">
                <a:solidFill>
                  <a:srgbClr val="66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require</a:t>
            </a:r>
          </a:p>
          <a:p>
            <a:pPr lvl="0" algn="r">
              <a:lnSpc>
                <a:spcPct val="90000"/>
              </a:lnSpc>
            </a:pPr>
            <a:r>
              <a:rPr lang="en-US" altLang="zh-CN" sz="3600" b="1" dirty="0">
                <a:solidFill>
                  <a:srgbClr val="66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communication</a:t>
            </a:r>
          </a:p>
          <a:p>
            <a:pPr lvl="0" algn="r">
              <a:lnSpc>
                <a:spcPct val="90000"/>
              </a:lnSpc>
            </a:pPr>
            <a:r>
              <a:rPr lang="en-US" altLang="zh-CN" sz="3600" b="1" dirty="0">
                <a:solidFill>
                  <a:srgbClr val="66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hardly</a:t>
            </a:r>
          </a:p>
          <a:p>
            <a:pPr lvl="0" algn="r">
              <a:lnSpc>
                <a:spcPct val="90000"/>
              </a:lnSpc>
            </a:pPr>
            <a:r>
              <a:rPr lang="en-US" altLang="zh-CN" sz="3600" b="1" dirty="0">
                <a:solidFill>
                  <a:srgbClr val="66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solution</a:t>
            </a:r>
          </a:p>
          <a:p>
            <a:pPr lvl="0" algn="r">
              <a:lnSpc>
                <a:spcPct val="90000"/>
              </a:lnSpc>
            </a:pPr>
            <a:r>
              <a:rPr lang="en-US" altLang="zh-CN" sz="3600" b="1" dirty="0">
                <a:solidFill>
                  <a:srgbClr val="66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anger</a:t>
            </a:r>
          </a:p>
        </p:txBody>
      </p:sp>
      <p:sp>
        <p:nvSpPr>
          <p:cNvPr id="35846" name="文本框 35845"/>
          <p:cNvSpPr txBox="1"/>
          <p:nvPr/>
        </p:nvSpPr>
        <p:spPr>
          <a:xfrm>
            <a:off x="4151313" y="2060575"/>
            <a:ext cx="4968875" cy="35480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单元；单位</a:t>
            </a:r>
          </a:p>
          <a:p>
            <a:pPr lvl="0">
              <a:lnSpc>
                <a:spcPct val="9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误解</a:t>
            </a:r>
          </a:p>
          <a:p>
            <a:pPr lvl="0">
              <a:lnSpc>
                <a:spcPct val="9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v.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需要</a:t>
            </a:r>
          </a:p>
          <a:p>
            <a:pPr lvl="0">
              <a:lnSpc>
                <a:spcPct val="9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交流；沟通</a:t>
            </a:r>
          </a:p>
          <a:p>
            <a:pPr lvl="0">
              <a:lnSpc>
                <a:spcPct val="9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adv.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几乎不；几乎没有</a:t>
            </a:r>
          </a:p>
          <a:p>
            <a:pPr lvl="0">
              <a:lnSpc>
                <a:spcPct val="9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解决办法；答案</a:t>
            </a:r>
          </a:p>
          <a:p>
            <a:pPr lvl="0">
              <a:lnSpc>
                <a:spcPct val="9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怒；怒火；怒气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58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文本框 38914"/>
          <p:cNvSpPr txBox="1"/>
          <p:nvPr/>
        </p:nvSpPr>
        <p:spPr>
          <a:xfrm>
            <a:off x="1116013" y="2495550"/>
            <a:ext cx="7416800" cy="2949575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marL="342900" lvl="0" indent="-342900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To learn how to get along better with each other</a:t>
            </a:r>
          </a:p>
          <a:p>
            <a:pPr marL="342900" lvl="0" indent="-342900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To learn some useful words and expressions </a:t>
            </a:r>
          </a:p>
        </p:txBody>
      </p:sp>
      <p:sp>
        <p:nvSpPr>
          <p:cNvPr id="5" name="矩形 4"/>
          <p:cNvSpPr/>
          <p:nvPr/>
        </p:nvSpPr>
        <p:spPr>
          <a:xfrm>
            <a:off x="3048000" y="1143000"/>
            <a:ext cx="2262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Objectives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矩形 46081"/>
          <p:cNvSpPr/>
          <p:nvPr/>
        </p:nvSpPr>
        <p:spPr>
          <a:xfrm>
            <a:off x="971550" y="1719263"/>
            <a:ext cx="7391400" cy="25638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 you have good relationships with the people in your life?</a:t>
            </a:r>
          </a:p>
          <a:p>
            <a:pPr lvl="0">
              <a:spcBef>
                <a:spcPct val="5000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What do you think is most important for a good friendship?</a:t>
            </a:r>
          </a:p>
        </p:txBody>
      </p:sp>
      <p:sp>
        <p:nvSpPr>
          <p:cNvPr id="46086" name="文本框 46085"/>
          <p:cNvSpPr txBox="1"/>
          <p:nvPr/>
        </p:nvSpPr>
        <p:spPr>
          <a:xfrm>
            <a:off x="3581400" y="685800"/>
            <a:ext cx="2057400" cy="731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4200" b="1" dirty="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Talk</a:t>
            </a:r>
          </a:p>
        </p:txBody>
      </p:sp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爆炸形 2 47105"/>
          <p:cNvSpPr/>
          <p:nvPr/>
        </p:nvSpPr>
        <p:spPr>
          <a:xfrm rot="206384">
            <a:off x="1439863" y="836613"/>
            <a:ext cx="6283325" cy="5205412"/>
          </a:xfrm>
          <a:prstGeom prst="irregularSeal2">
            <a:avLst/>
          </a:prstGeom>
          <a:solidFill>
            <a:srgbClr val="C489FF"/>
          </a:solidFill>
          <a:ln w="76200" cap="flat" cmpd="sng">
            <a:prstDash val="solid"/>
            <a:miter/>
            <a:headEnd type="none" w="med" len="med"/>
            <a:tailEnd type="none" w="med" len="med"/>
          </a:ln>
          <a:scene3d>
            <a:camera prst="legacyObliqueBottomLeft">
              <a:rot lat="0" lon="0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489FF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47107" name="矩形 47106"/>
          <p:cNvSpPr/>
          <p:nvPr/>
        </p:nvSpPr>
        <p:spPr>
          <a:xfrm rot="-1293700">
            <a:off x="2635250" y="2746375"/>
            <a:ext cx="3798888" cy="14906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  <a:scene3d>
              <a:camera prst="legacyObliqueBottomLeft">
                <a:rot lat="0" lon="0" rev="0"/>
              </a:camera>
              <a:lightRig rig="legacyFlat3" dir="t"/>
            </a:scene3d>
            <a:sp3d extrusionH="430200" prstMaterial="legacyMatte">
              <a:extrusionClr>
                <a:srgbClr val="FF0000"/>
              </a:extrusionClr>
            </a:sp3d>
          </a:bodyPr>
          <a:lstStyle/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F200">
                        <a:alpha val="100000"/>
                      </a:srgbClr>
                    </a:gs>
                    <a:gs pos="45000">
                      <a:srgbClr val="FF7A00">
                        <a:alpha val="100000"/>
                      </a:srgbClr>
                    </a:gs>
                    <a:gs pos="70000">
                      <a:srgbClr val="FF0300">
                        <a:alpha val="100000"/>
                      </a:srgbClr>
                    </a:gs>
                    <a:gs pos="100000">
                      <a:srgbClr val="4D0808">
                        <a:alpha val="100000"/>
                      </a:srgbClr>
                    </a:gs>
                  </a:gsLst>
                  <a:lin ang="6660000" scaled="1"/>
                  <a:tileRect/>
                </a:gradFill>
                <a:latin typeface="Comic Sans MS" panose="030F0702030302020204" pitchFamily="66" charset="0"/>
                <a:ea typeface="Comic Sans MS" panose="030F0702030302020204" pitchFamily="66" charset="0"/>
              </a:rPr>
              <a:t>Friendship</a:t>
            </a:r>
          </a:p>
        </p:txBody>
      </p:sp>
      <p:sp>
        <p:nvSpPr>
          <p:cNvPr id="47108" name="椭圆 47107"/>
          <p:cNvSpPr/>
          <p:nvPr/>
        </p:nvSpPr>
        <p:spPr>
          <a:xfrm>
            <a:off x="457200" y="2819400"/>
            <a:ext cx="1828800" cy="1009650"/>
          </a:xfrm>
          <a:prstGeom prst="ellipse">
            <a:avLst/>
          </a:prstGeom>
          <a:solidFill>
            <a:srgbClr val="FFFF66"/>
          </a:solidFill>
          <a:ln w="57150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lvl="0" algn="ctr">
              <a:buClr>
                <a:srgbClr val="000000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honest</a:t>
            </a:r>
          </a:p>
        </p:txBody>
      </p:sp>
      <p:sp>
        <p:nvSpPr>
          <p:cNvPr id="47109" name="椭圆 47108"/>
          <p:cNvSpPr/>
          <p:nvPr/>
        </p:nvSpPr>
        <p:spPr>
          <a:xfrm>
            <a:off x="250825" y="4364038"/>
            <a:ext cx="2305050" cy="793750"/>
          </a:xfrm>
          <a:prstGeom prst="ellipse">
            <a:avLst/>
          </a:prstGeom>
          <a:solidFill>
            <a:srgbClr val="FFFF66"/>
          </a:solidFill>
          <a:ln w="57150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lvl="0" algn="ctr">
              <a:buClr>
                <a:srgbClr val="000000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helpful</a:t>
            </a:r>
          </a:p>
        </p:txBody>
      </p:sp>
      <p:sp>
        <p:nvSpPr>
          <p:cNvPr id="47110" name="椭圆 47109"/>
          <p:cNvSpPr/>
          <p:nvPr/>
        </p:nvSpPr>
        <p:spPr>
          <a:xfrm>
            <a:off x="6372225" y="1484313"/>
            <a:ext cx="2232025" cy="1081087"/>
          </a:xfrm>
          <a:prstGeom prst="ellipse">
            <a:avLst/>
          </a:prstGeom>
          <a:solidFill>
            <a:srgbClr val="FFFF66"/>
          </a:solidFill>
          <a:ln w="57150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lvl="0" algn="ctr">
              <a:buClr>
                <a:srgbClr val="000000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friendly</a:t>
            </a:r>
          </a:p>
        </p:txBody>
      </p:sp>
      <p:sp>
        <p:nvSpPr>
          <p:cNvPr id="47111" name="椭圆 47110"/>
          <p:cNvSpPr/>
          <p:nvPr/>
        </p:nvSpPr>
        <p:spPr>
          <a:xfrm>
            <a:off x="6443663" y="3284538"/>
            <a:ext cx="2232025" cy="1081087"/>
          </a:xfrm>
          <a:prstGeom prst="ellipse">
            <a:avLst/>
          </a:prstGeom>
          <a:solidFill>
            <a:srgbClr val="FFFF66"/>
          </a:solidFill>
          <a:ln w="57150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lvl="0" algn="ctr">
              <a:buClr>
                <a:srgbClr val="000000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polite</a:t>
            </a:r>
          </a:p>
        </p:txBody>
      </p:sp>
      <p:sp>
        <p:nvSpPr>
          <p:cNvPr id="47112" name="椭圆 47111"/>
          <p:cNvSpPr/>
          <p:nvPr/>
        </p:nvSpPr>
        <p:spPr>
          <a:xfrm>
            <a:off x="1331913" y="5516563"/>
            <a:ext cx="2906712" cy="1081087"/>
          </a:xfrm>
          <a:prstGeom prst="ellipse">
            <a:avLst/>
          </a:prstGeom>
          <a:solidFill>
            <a:srgbClr val="FFFF66"/>
          </a:solidFill>
          <a:ln w="57150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lvl="0" algn="ctr">
              <a:buClr>
                <a:srgbClr val="000000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understanding</a:t>
            </a:r>
          </a:p>
        </p:txBody>
      </p:sp>
      <p:sp>
        <p:nvSpPr>
          <p:cNvPr id="47113" name="椭圆 47112"/>
          <p:cNvSpPr/>
          <p:nvPr/>
        </p:nvSpPr>
        <p:spPr>
          <a:xfrm>
            <a:off x="3492500" y="404813"/>
            <a:ext cx="2808288" cy="1081087"/>
          </a:xfrm>
          <a:prstGeom prst="ellipse">
            <a:avLst/>
          </a:prstGeom>
          <a:solidFill>
            <a:srgbClr val="FFFF66"/>
          </a:solidFill>
          <a:ln w="57150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lvl="0" algn="ctr">
              <a:buClr>
                <a:srgbClr val="000000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laughing</a:t>
            </a:r>
          </a:p>
        </p:txBody>
      </p:sp>
      <p:sp>
        <p:nvSpPr>
          <p:cNvPr id="47114" name="椭圆 47113"/>
          <p:cNvSpPr/>
          <p:nvPr/>
        </p:nvSpPr>
        <p:spPr>
          <a:xfrm rot="619330">
            <a:off x="684213" y="1341438"/>
            <a:ext cx="2362200" cy="936625"/>
          </a:xfrm>
          <a:prstGeom prst="ellipse">
            <a:avLst/>
          </a:prstGeom>
          <a:solidFill>
            <a:srgbClr val="FFFF66"/>
          </a:solidFill>
          <a:ln w="57150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lvl="0" algn="ctr">
              <a:buClr>
                <a:srgbClr val="000000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sharing</a:t>
            </a:r>
          </a:p>
        </p:txBody>
      </p:sp>
      <p:sp>
        <p:nvSpPr>
          <p:cNvPr id="47115" name="椭圆 47114"/>
          <p:cNvSpPr/>
          <p:nvPr/>
        </p:nvSpPr>
        <p:spPr>
          <a:xfrm rot="1359914">
            <a:off x="4572000" y="5300663"/>
            <a:ext cx="2232025" cy="1081087"/>
          </a:xfrm>
          <a:prstGeom prst="ellipse">
            <a:avLst/>
          </a:prstGeom>
          <a:solidFill>
            <a:srgbClr val="FFFF66"/>
          </a:solidFill>
          <a:ln w="57150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lvl="0" algn="ctr">
              <a:buClr>
                <a:srgbClr val="000000"/>
              </a:buClr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caring</a:t>
            </a:r>
          </a:p>
        </p:txBody>
      </p:sp>
      <p:sp>
        <p:nvSpPr>
          <p:cNvPr id="47116" name="椭圆 47115"/>
          <p:cNvSpPr/>
          <p:nvPr/>
        </p:nvSpPr>
        <p:spPr>
          <a:xfrm rot="1359914">
            <a:off x="6443663" y="4797425"/>
            <a:ext cx="2232025" cy="1081088"/>
          </a:xfrm>
          <a:prstGeom prst="ellipse">
            <a:avLst/>
          </a:prstGeom>
          <a:solidFill>
            <a:srgbClr val="FFFF66"/>
          </a:solidFill>
          <a:ln w="57150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lvl="0" algn="ctr">
              <a:buClr>
                <a:srgbClr val="000000"/>
              </a:buClr>
            </a:pP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kind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9" grpId="0" animBg="1"/>
      <p:bldP spid="47110" grpId="0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矩形 56321"/>
          <p:cNvSpPr/>
          <p:nvPr/>
        </p:nvSpPr>
        <p:spPr>
          <a:xfrm>
            <a:off x="1116013" y="2565400"/>
            <a:ext cx="7127875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 dirty="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Language points </a:t>
            </a:r>
          </a:p>
        </p:txBody>
      </p:sp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文本框 57345"/>
          <p:cNvSpPr txBox="1"/>
          <p:nvPr/>
        </p:nvSpPr>
        <p:spPr>
          <a:xfrm>
            <a:off x="303213" y="333375"/>
            <a:ext cx="84455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How do you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along with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others in                </a:t>
            </a:r>
          </a:p>
          <a:p>
            <a:pPr lvl="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school or at home ?</a:t>
            </a:r>
          </a:p>
        </p:txBody>
      </p:sp>
      <p:sp>
        <p:nvSpPr>
          <p:cNvPr id="57347" name="文本框 57346"/>
          <p:cNvSpPr txBox="1"/>
          <p:nvPr/>
        </p:nvSpPr>
        <p:spPr>
          <a:xfrm>
            <a:off x="684213" y="1643063"/>
            <a:ext cx="7270750" cy="696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along (with)</a:t>
            </a: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(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与某人</a:t>
            </a: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和睦相处</a:t>
            </a:r>
          </a:p>
        </p:txBody>
      </p:sp>
      <p:sp>
        <p:nvSpPr>
          <p:cNvPr id="57348" name="文本框 57347"/>
          <p:cNvSpPr txBox="1"/>
          <p:nvPr/>
        </p:nvSpPr>
        <p:spPr>
          <a:xfrm>
            <a:off x="541338" y="2532063"/>
            <a:ext cx="8278812" cy="3937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你总是跟朋友们相处的很好吗？</a:t>
            </a:r>
          </a:p>
          <a:p>
            <a:pPr lvl="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 you always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along well with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your friends?.</a:t>
            </a:r>
          </a:p>
          <a:p>
            <a:pPr lvl="0"/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如果不能很好的交流，我们就几乎不能跟朋友相处。</a:t>
            </a:r>
          </a:p>
          <a:p>
            <a:pPr lvl="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If we can’t communicate well, we can hardly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along with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our friends.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文本框 58369"/>
          <p:cNvSpPr txBox="1"/>
          <p:nvPr/>
        </p:nvSpPr>
        <p:spPr>
          <a:xfrm>
            <a:off x="1044575" y="1485900"/>
            <a:ext cx="69850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with 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后跟表示事物的词时，意思是“</a:t>
            </a: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进展”。</a:t>
            </a:r>
          </a:p>
        </p:txBody>
      </p:sp>
      <p:sp>
        <p:nvSpPr>
          <p:cNvPr id="58371" name="文本框 58370"/>
          <p:cNvSpPr txBox="1"/>
          <p:nvPr/>
        </p:nvSpPr>
        <p:spPr>
          <a:xfrm>
            <a:off x="971550" y="2997200"/>
            <a:ext cx="6624638" cy="20145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你的学习情况如何？</a:t>
            </a:r>
          </a:p>
          <a:p>
            <a:pPr lvl="0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How are you getting along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with 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you study 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文本框 59394"/>
          <p:cNvSpPr txBox="1"/>
          <p:nvPr/>
        </p:nvSpPr>
        <p:spPr>
          <a:xfrm>
            <a:off x="179388" y="206375"/>
            <a:ext cx="8964612" cy="558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lnSpc>
                <a:spcPct val="8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Friendship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requires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good communication.</a:t>
            </a:r>
          </a:p>
        </p:txBody>
      </p:sp>
      <p:sp>
        <p:nvSpPr>
          <p:cNvPr id="59396" name="文本框 59395"/>
          <p:cNvSpPr txBox="1"/>
          <p:nvPr/>
        </p:nvSpPr>
        <p:spPr>
          <a:xfrm>
            <a:off x="611188" y="798513"/>
            <a:ext cx="8569325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require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需要；需求。 其后可接宾语、复合宾语或宾语从句。</a:t>
            </a:r>
          </a:p>
        </p:txBody>
      </p:sp>
      <p:sp>
        <p:nvSpPr>
          <p:cNvPr id="59397" name="文本框 59396"/>
          <p:cNvSpPr txBox="1"/>
          <p:nvPr/>
        </p:nvSpPr>
        <p:spPr>
          <a:xfrm>
            <a:off x="684213" y="2133600"/>
            <a:ext cx="8351837" cy="448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我需要帮助。</a:t>
            </a:r>
          </a:p>
          <a:p>
            <a:pPr lvl="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require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help.   (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接宾语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  <a:p>
            <a:pPr lvl="0"/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那工作要求你身体强壮。</a:t>
            </a:r>
          </a:p>
          <a:p>
            <a:pPr lvl="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 job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requires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you to be strong. (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接复合宾语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  <a:p>
            <a:pPr lvl="0"/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他的母亲要求他早点睡觉。</a:t>
            </a:r>
          </a:p>
          <a:p>
            <a:pPr lvl="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His mother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requires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that he (should) go to bed early.   (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接宾语从句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theme/theme1.xml><?xml version="1.0" encoding="utf-8"?>
<a:theme xmlns:a="http://schemas.openxmlformats.org/drawingml/2006/main" name="WWW.2PPT.COM&#10;">
  <a:themeElements>
    <a:clrScheme name="让PPT飞起来丨pptshare.qzone.qq.com 4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3399FF"/>
      </a:accent1>
      <a:accent2>
        <a:srgbClr val="0875F8"/>
      </a:accent2>
      <a:accent3>
        <a:srgbClr val="FFFFFF"/>
      </a:accent3>
      <a:accent4>
        <a:srgbClr val="000000"/>
      </a:accent4>
      <a:accent5>
        <a:srgbClr val="ADCAFF"/>
      </a:accent5>
      <a:accent6>
        <a:srgbClr val="0669E1"/>
      </a:accent6>
      <a:hlink>
        <a:srgbClr val="0E58C4"/>
      </a:hlink>
      <a:folHlink>
        <a:srgbClr val="B2B2B2"/>
      </a:folHlink>
    </a:clrScheme>
    <a:fontScheme name="让PPT飞起来丨pptshare.qzone.qq.com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让PPT飞起来丨pptshare.qzone.qq.com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2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3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4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0E58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1060</Words>
  <Application>Microsoft Office PowerPoint</Application>
  <PresentationFormat>全屏显示(4:3)</PresentationFormat>
  <Paragraphs>134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宋体</vt:lpstr>
      <vt:lpstr>微软雅黑</vt:lpstr>
      <vt:lpstr>Arial</vt:lpstr>
      <vt:lpstr>Arial Narrow</vt:lpstr>
      <vt:lpstr>Calibri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2016-10-09T21:47:00Z</dcterms:created>
  <dcterms:modified xsi:type="dcterms:W3CDTF">2023-01-17T02:26:41Z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2052-11.1.0.11294</vt:lpwstr>
  </property>
  <property fmtid="{D5CDD505-2E9C-101B-9397-08002B2CF9AE}" pid="4" name="ICV">
    <vt:lpwstr>45CAFAC36D9E4411991DBEA4C06A4869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