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7" r:id="rId2"/>
    <p:sldId id="259" r:id="rId3"/>
    <p:sldId id="288" r:id="rId4"/>
    <p:sldId id="260" r:id="rId5"/>
    <p:sldId id="289" r:id="rId6"/>
    <p:sldId id="300" r:id="rId7"/>
    <p:sldId id="292" r:id="rId8"/>
    <p:sldId id="298" r:id="rId9"/>
    <p:sldId id="310" r:id="rId10"/>
    <p:sldId id="311" r:id="rId11"/>
    <p:sldId id="291" r:id="rId12"/>
    <p:sldId id="305" r:id="rId13"/>
    <p:sldId id="312" r:id="rId14"/>
    <p:sldId id="295" r:id="rId15"/>
    <p:sldId id="285" r:id="rId16"/>
    <p:sldId id="286" r:id="rId17"/>
    <p:sldId id="313" r:id="rId18"/>
    <p:sldId id="314" r:id="rId19"/>
    <p:sldId id="315" r:id="rId20"/>
    <p:sldId id="277" r:id="rId21"/>
    <p:sldId id="302" r:id="rId22"/>
    <p:sldId id="316" r:id="rId23"/>
    <p:sldId id="317" r:id="rId24"/>
    <p:sldId id="318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66">
          <p15:clr>
            <a:srgbClr val="A4A3A4"/>
          </p15:clr>
        </p15:guide>
        <p15:guide id="3" pos="3840">
          <p15:clr>
            <a:srgbClr val="A4A3A4"/>
          </p15:clr>
        </p15:guide>
        <p15:guide id="4" pos="6864">
          <p15:clr>
            <a:srgbClr val="A4A3A4"/>
          </p15:clr>
        </p15:guide>
        <p15:guide id="5" pos="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645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766"/>
        <p:guide pos="3840"/>
        <p:guide pos="6864"/>
        <p:guide pos="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-10094" y="489775"/>
            <a:ext cx="436833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第二单元  圆柱和圆锥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0" y="1713478"/>
            <a:ext cx="12192000" cy="2212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圆柱的体积</a:t>
            </a:r>
            <a:endParaRPr lang="en-US" altLang="zh-CN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707006" y="3991817"/>
            <a:ext cx="1842449" cy="24429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5662" y="5650182"/>
            <a:ext cx="12197662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85696" y="4868192"/>
            <a:ext cx="2106304" cy="1989808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12" y="1319588"/>
            <a:ext cx="70070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练一练：</a:t>
            </a:r>
            <a:r>
              <a:rPr lang="zh-CN" altLang="en-US" sz="2800" dirty="0">
                <a:latin typeface="+mj-ea"/>
                <a:ea typeface="+mj-ea"/>
              </a:rPr>
              <a:t>计算下面各圆柱的表面积和体积。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54112" y="2058252"/>
            <a:ext cx="9728200" cy="2809940"/>
            <a:chOff x="1154112" y="2058252"/>
            <a:chExt cx="9728200" cy="280994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4112" y="2058252"/>
              <a:ext cx="9728200" cy="2809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直接连接符 3"/>
            <p:cNvCxnSpPr/>
            <p:nvPr/>
          </p:nvCxnSpPr>
          <p:spPr>
            <a:xfrm>
              <a:off x="6414448" y="2197290"/>
              <a:ext cx="0" cy="25521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593110" y="2940002"/>
            <a:ext cx="120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2.5cm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1552" y="3615622"/>
            <a:ext cx="103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3dm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7088" y="4226201"/>
            <a:ext cx="103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26462" y="4226201"/>
            <a:ext cx="74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92447" y="2940002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62.8cm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64267" y="3615622"/>
            <a:ext cx="1527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18.84dm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06160" y="2952615"/>
            <a:ext cx="154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282.6cm²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65215" y="3630510"/>
            <a:ext cx="1801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244.92dm²</a:t>
            </a:r>
            <a:endParaRPr lang="zh-CN" altLang="en-US" sz="2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92512" y="4226201"/>
            <a:ext cx="187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37.68m²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11846" y="2960684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157cm³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64279" y="3634492"/>
            <a:ext cx="1801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282.6dm³</a:t>
            </a:r>
            <a:endParaRPr lang="zh-CN" altLang="en-US" sz="2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86216" y="4226201"/>
            <a:ext cx="187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15.7m³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 l="2505" t="5680" r="2374" b="4732"/>
          <a:stretch>
            <a:fillRect/>
          </a:stretch>
        </p:blipFill>
        <p:spPr>
          <a:xfrm>
            <a:off x="2682421" y="1216025"/>
            <a:ext cx="8214179" cy="43059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968" y="4252846"/>
            <a:ext cx="2317221" cy="2538247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2996" y="1742998"/>
            <a:ext cx="739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如果用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表示圆柱的体积，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表示圆柱的底面积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表示圆柱的高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代表半径，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代表直径。圆柱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的体积公式可以写成：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8582" y="3898903"/>
            <a:ext cx="5660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4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l-GR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=π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r²h </a:t>
            </a:r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l-GR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π(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d/2</a:t>
            </a:r>
            <a:r>
              <a:rPr lang="el-GR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²h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170831" y="2615967"/>
            <a:ext cx="7547212" cy="2896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2" y="1163638"/>
            <a:ext cx="1004634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例一：</a:t>
            </a:r>
            <a:r>
              <a:rPr lang="en-US" altLang="zh-CN" sz="2800" dirty="0">
                <a:latin typeface="+mj-ea"/>
                <a:ea typeface="+mj-ea"/>
              </a:rPr>
              <a:t>—</a:t>
            </a:r>
            <a:r>
              <a:rPr lang="zh-CN" altLang="en-US" sz="2800" dirty="0">
                <a:latin typeface="+mj-ea"/>
                <a:ea typeface="+mj-ea"/>
              </a:rPr>
              <a:t>个圆柱体的侧面积是</a:t>
            </a:r>
            <a:r>
              <a:rPr lang="en-US" altLang="zh-CN" sz="2800" dirty="0" smtClean="0">
                <a:latin typeface="+mj-ea"/>
                <a:ea typeface="+mj-ea"/>
              </a:rPr>
              <a:t>628cm²</a:t>
            </a:r>
            <a:r>
              <a:rPr lang="zh-CN" altLang="en-US" sz="2800" dirty="0" smtClean="0">
                <a:latin typeface="+mj-ea"/>
                <a:ea typeface="+mj-ea"/>
              </a:rPr>
              <a:t>，</a:t>
            </a:r>
            <a:r>
              <a:rPr lang="zh-CN" altLang="en-US" sz="2800" dirty="0">
                <a:latin typeface="+mj-ea"/>
                <a:ea typeface="+mj-ea"/>
              </a:rPr>
              <a:t>高是</a:t>
            </a:r>
            <a:r>
              <a:rPr lang="en-US" altLang="zh-CN" sz="2800" dirty="0">
                <a:latin typeface="+mj-ea"/>
                <a:ea typeface="+mj-ea"/>
              </a:rPr>
              <a:t>10cm</a:t>
            </a:r>
            <a:r>
              <a:rPr lang="zh-CN" altLang="en-US" sz="2800" dirty="0">
                <a:latin typeface="+mj-ea"/>
                <a:ea typeface="+mj-ea"/>
              </a:rPr>
              <a:t>，它的</a:t>
            </a:r>
            <a:r>
              <a:rPr lang="zh-CN" altLang="en-US" sz="2800" dirty="0" smtClean="0">
                <a:latin typeface="+mj-ea"/>
                <a:ea typeface="+mj-ea"/>
              </a:rPr>
              <a:t>体积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          是</a:t>
            </a:r>
            <a:r>
              <a:rPr lang="zh-CN" altLang="en-US" sz="2800" dirty="0">
                <a:latin typeface="+mj-ea"/>
                <a:ea typeface="+mj-ea"/>
              </a:rPr>
              <a:t>多少</a:t>
            </a:r>
            <a:r>
              <a:rPr lang="en-US" altLang="zh-CN" sz="2800" dirty="0" smtClean="0">
                <a:latin typeface="+mj-ea"/>
                <a:ea typeface="+mj-ea"/>
              </a:rPr>
              <a:t>cm³?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59708" y="2616009"/>
            <a:ext cx="6969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 根据圆柱的侧面积和高，我们可以先求出圆柱的底面周长：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628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10=62.8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即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底面半径为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62.8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2=10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（厘米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面积为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en-US" altLang="zh-CN" sz="2400" baseline="30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3.14=314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（平方厘米</a:t>
            </a: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体积：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10=3140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（立方厘米）。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57378" y="4464903"/>
            <a:ext cx="2213453" cy="239309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170831" y="2615967"/>
            <a:ext cx="7547212" cy="2896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2" y="1163638"/>
            <a:ext cx="987802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例二：</a:t>
            </a:r>
            <a:r>
              <a:rPr lang="zh-CN" altLang="en-US" sz="2800" dirty="0">
                <a:latin typeface="+mj-ea"/>
              </a:rPr>
              <a:t>要挖一个容积是</a:t>
            </a:r>
            <a:r>
              <a:rPr lang="en-US" altLang="zh-CN" sz="2800" dirty="0">
                <a:latin typeface="+mj-ea"/>
              </a:rPr>
              <a:t>9.42</a:t>
            </a:r>
            <a:r>
              <a:rPr lang="zh-CN" altLang="en-US" sz="2800" dirty="0">
                <a:latin typeface="+mj-ea"/>
              </a:rPr>
              <a:t>立方米的圆柱形水池，池口半径是</a:t>
            </a:r>
            <a:endParaRPr lang="en-US" altLang="zh-CN" sz="2800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</a:rPr>
              <a:t>          1</a:t>
            </a:r>
            <a:r>
              <a:rPr lang="zh-CN" altLang="en-US" sz="2800" dirty="0">
                <a:latin typeface="+mj-ea"/>
              </a:rPr>
              <a:t>米。池深多少米？</a:t>
            </a:r>
          </a:p>
        </p:txBody>
      </p:sp>
      <p:sp>
        <p:nvSpPr>
          <p:cNvPr id="4" name="矩形 3"/>
          <p:cNvSpPr/>
          <p:nvPr/>
        </p:nvSpPr>
        <p:spPr>
          <a:xfrm>
            <a:off x="3459708" y="2616009"/>
            <a:ext cx="6969457" cy="257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池深其实就是圆柱的高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的高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圆柱体积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列式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zh-CN" altLang="en-US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28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9.42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12×3.14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</a:t>
            </a:r>
            <a:r>
              <a:rPr lang="zh-CN" altLang="en-US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（米）</a:t>
            </a:r>
            <a:endParaRPr lang="zh-CN" altLang="zh-CN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57378" y="4464903"/>
            <a:ext cx="2213453" cy="239309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矩形 7"/>
          <p:cNvSpPr/>
          <p:nvPr/>
        </p:nvSpPr>
        <p:spPr>
          <a:xfrm>
            <a:off x="1306285" y="1163514"/>
            <a:ext cx="9713912" cy="4650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根据下列条件，计算圆柱体积。</a:t>
            </a:r>
          </a:p>
          <a:p>
            <a:pPr>
              <a:lnSpc>
                <a:spcPts val="45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）底面积是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平方厘米，高是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）底面半径是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）底面直径是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米，高是底面直径的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）底面周长是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</a:t>
            </a:r>
          </a:p>
        </p:txBody>
      </p:sp>
      <p:sp>
        <p:nvSpPr>
          <p:cNvPr id="4" name="矩形 3"/>
          <p:cNvSpPr/>
          <p:nvPr/>
        </p:nvSpPr>
        <p:spPr>
          <a:xfrm>
            <a:off x="2285791" y="2371932"/>
            <a:ext cx="2337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6.28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立方厘米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5791" y="3581149"/>
            <a:ext cx="2393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33.912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立方米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85791" y="4702540"/>
            <a:ext cx="2188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立方米</a:t>
            </a:r>
          </a:p>
        </p:txBody>
      </p:sp>
      <p:sp>
        <p:nvSpPr>
          <p:cNvPr id="15" name="矩形 14"/>
          <p:cNvSpPr/>
          <p:nvPr/>
        </p:nvSpPr>
        <p:spPr>
          <a:xfrm>
            <a:off x="2285791" y="5828412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50.24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立方厘米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email"/>
          <a:srcRect l="-3"/>
          <a:stretch>
            <a:fillRect/>
          </a:stretch>
        </p:blipFill>
        <p:spPr>
          <a:xfrm>
            <a:off x="8736136" y="3310115"/>
            <a:ext cx="3189325" cy="33083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2" y="1146568"/>
            <a:ext cx="9927869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一个圆柱的体积是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立方分米，高是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分米。它的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底面积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多少平方分米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00890" y="5103374"/>
            <a:ext cx="2807106" cy="156355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154112" y="3245953"/>
            <a:ext cx="98992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/>
              <a:t>一个圆柱形水桶的内直径是</a:t>
            </a:r>
            <a:r>
              <a:rPr lang="en-US" altLang="zh-CN" sz="2800" dirty="0"/>
              <a:t>40</a:t>
            </a:r>
            <a:r>
              <a:rPr lang="zh-CN" altLang="zh-CN" sz="2800" dirty="0"/>
              <a:t>厘米，高是</a:t>
            </a:r>
            <a:r>
              <a:rPr lang="en-US" altLang="zh-CN" sz="2800" dirty="0"/>
              <a:t>50</a:t>
            </a:r>
            <a:r>
              <a:rPr lang="zh-CN" altLang="zh-CN" sz="2800" dirty="0"/>
              <a:t>厘米。</a:t>
            </a:r>
            <a:r>
              <a:rPr lang="zh-CN" altLang="zh-CN" sz="2800" dirty="0" smtClean="0"/>
              <a:t>这个水桶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</a:t>
            </a:r>
            <a:r>
              <a:rPr lang="zh-CN" altLang="zh-CN" sz="2800" dirty="0" smtClean="0"/>
              <a:t>大约能装水多少升？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1880" y="2618068"/>
            <a:ext cx="5982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V÷h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=10.5÷21=0.5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（平方分米）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51879" y="4841764"/>
            <a:ext cx="6644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=400×π×50=62800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（立方厘米）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7978" y="5525040"/>
            <a:ext cx="4400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62800÷1000=62.8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升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6" y="1200018"/>
            <a:ext cx="9672637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一个汽油桶的底面周长为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18.84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分米，它的容积是多少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每升汽油重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千克，这桶汽油重多少千克？</a:t>
            </a:r>
          </a:p>
        </p:txBody>
      </p:sp>
      <p:sp>
        <p:nvSpPr>
          <p:cNvPr id="8" name="矩形 7"/>
          <p:cNvSpPr/>
          <p:nvPr/>
        </p:nvSpPr>
        <p:spPr>
          <a:xfrm>
            <a:off x="1126816" y="3883369"/>
            <a:ext cx="9996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要挖一个容积是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9.42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立方米的圆柱形水池，池口半径是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米。池深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多少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07723" y="4665269"/>
            <a:ext cx="1657700" cy="22024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62368" y="2577292"/>
            <a:ext cx="9134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18.84÷6.28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²×3.14×8=226.08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（立方分米）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0147" y="3241925"/>
            <a:ext cx="525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K=226.08×0.75=169.56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8040" y="4966962"/>
            <a:ext cx="5609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h=V÷s=9.42÷3.14=3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5" y="1200018"/>
            <a:ext cx="10009757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将棱长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分米的正方体削成一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个体积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最大的圆柱，圆柱的体积是多少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分米？</a:t>
            </a:r>
          </a:p>
        </p:txBody>
      </p:sp>
      <p:sp>
        <p:nvSpPr>
          <p:cNvPr id="8" name="矩形 7"/>
          <p:cNvSpPr/>
          <p:nvPr/>
        </p:nvSpPr>
        <p:spPr>
          <a:xfrm>
            <a:off x="1140463" y="3210926"/>
            <a:ext cx="9996110" cy="168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en-US" altLang="zh-CN" sz="2400" dirty="0"/>
              <a:t> </a:t>
            </a:r>
            <a:r>
              <a:rPr lang="zh-CN" altLang="zh-CN" sz="2400" dirty="0" smtClean="0"/>
              <a:t>一</a:t>
            </a:r>
            <a:r>
              <a:rPr lang="zh-CN" altLang="zh-CN" sz="2400" dirty="0"/>
              <a:t>个圆柱形钢材，底面直径是</a:t>
            </a:r>
            <a:r>
              <a:rPr lang="en-US" altLang="zh-CN" sz="2400" dirty="0"/>
              <a:t>10</a:t>
            </a:r>
            <a:r>
              <a:rPr lang="zh-CN" altLang="zh-CN" sz="2400" dirty="0"/>
              <a:t>厘米，高</a:t>
            </a:r>
            <a:r>
              <a:rPr lang="en-US" altLang="zh-CN" sz="2400" dirty="0"/>
              <a:t>6</a:t>
            </a:r>
            <a:r>
              <a:rPr lang="zh-CN" altLang="zh-CN" sz="2400" dirty="0"/>
              <a:t>厘米，这根钢材的体积是</a:t>
            </a:r>
            <a:r>
              <a:rPr lang="zh-CN" altLang="zh-CN" sz="2400" dirty="0" smtClean="0"/>
              <a:t>多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</a:t>
            </a:r>
            <a:r>
              <a:rPr lang="zh-CN" altLang="zh-CN" sz="2400" dirty="0" smtClean="0"/>
              <a:t>少</a:t>
            </a:r>
            <a:r>
              <a:rPr lang="zh-CN" altLang="zh-CN" sz="2400" dirty="0"/>
              <a:t>立方厘米？如果每立方厘米钢材重</a:t>
            </a:r>
            <a:r>
              <a:rPr lang="en-US" altLang="zh-CN" sz="2400" dirty="0"/>
              <a:t>7.8</a:t>
            </a:r>
            <a:r>
              <a:rPr lang="zh-CN" altLang="zh-CN" sz="2400" dirty="0"/>
              <a:t>克，这根钢材重多少克？（</a:t>
            </a:r>
            <a:r>
              <a:rPr lang="zh-CN" altLang="zh-CN" sz="2400" dirty="0" smtClean="0"/>
              <a:t>得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</a:t>
            </a:r>
            <a:r>
              <a:rPr lang="zh-CN" altLang="zh-CN" sz="2400" dirty="0" smtClean="0"/>
              <a:t>数</a:t>
            </a:r>
            <a:r>
              <a:rPr lang="zh-CN" altLang="zh-CN" sz="2400" dirty="0"/>
              <a:t>保留整数</a:t>
            </a:r>
            <a:r>
              <a:rPr lang="zh-CN" altLang="zh-CN" sz="2400" dirty="0" smtClean="0"/>
              <a:t>）</a:t>
            </a:r>
            <a:endParaRPr lang="zh-CN" altLang="zh-C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12571" y="2579762"/>
            <a:ext cx="6506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=2²×3.14×4=50.24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（立方分米）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0848" y="4940459"/>
            <a:ext cx="6210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=5²×3.14×6=471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（立方厘米）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4499" y="5463679"/>
            <a:ext cx="525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K=471×7.8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3674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444251" y="4373747"/>
            <a:ext cx="2453621" cy="248425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5" y="1200018"/>
            <a:ext cx="10009757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一个有盖的圆柱形油桶底面直径是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）做一个这样的油桶至少需要多少平方分米的铁皮？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）这个油桶大约能装多少升油？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1546" y="3311966"/>
            <a:ext cx="10724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S=2πrh+2πr²=2×3.14×2×6+2×3.14×2²=100.48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3747" y="4051356"/>
            <a:ext cx="7069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V=πr²h=6×3.14×2²=75.36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281155" y="4051356"/>
            <a:ext cx="3777914" cy="272938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498842" y="4736798"/>
            <a:ext cx="2693158" cy="2044859"/>
          </a:xfrm>
          <a:prstGeom prst="rect">
            <a:avLst/>
          </a:prstGeom>
        </p:spPr>
      </p:pic>
      <p:sp>
        <p:nvSpPr>
          <p:cNvPr id="9" name="圆角矩形 8"/>
          <p:cNvSpPr/>
          <p:nvPr/>
        </p:nvSpPr>
        <p:spPr>
          <a:xfrm>
            <a:off x="6065500" y="1958566"/>
            <a:ext cx="4932700" cy="1569660"/>
          </a:xfrm>
          <a:prstGeom prst="roundRect">
            <a:avLst>
              <a:gd name="adj" fmla="val 9380"/>
            </a:avLst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5" y="1200018"/>
            <a:ext cx="10009757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分米、长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米的通风管，至少需要多少平方分米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铁皮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8" name="矩形 7"/>
          <p:cNvSpPr/>
          <p:nvPr/>
        </p:nvSpPr>
        <p:spPr>
          <a:xfrm>
            <a:off x="1126815" y="4207212"/>
            <a:ext cx="9996110" cy="113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做一个底面半径是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厘米、高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厘米的圆柱形罐头盒，至少需要多少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皮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？它的容积是多少？</a:t>
            </a:r>
            <a:endParaRPr lang="zh-CN" altLang="zh-CN" sz="2400" dirty="0"/>
          </a:p>
        </p:txBody>
      </p:sp>
      <p:sp>
        <p:nvSpPr>
          <p:cNvPr id="4" name="矩形 3"/>
          <p:cNvSpPr/>
          <p:nvPr/>
        </p:nvSpPr>
        <p:spPr>
          <a:xfrm>
            <a:off x="2280475" y="3005006"/>
            <a:ext cx="2274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1693" y="1958566"/>
            <a:ext cx="4937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：这里是求通风管的面积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，其实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就是求圆柱形通风管的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，计算之前先将单位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进行统一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，用一节通风管的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侧面积乘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7788" y="5583311"/>
            <a:ext cx="4931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314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392.5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立方厘米 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4355" y="4858603"/>
            <a:ext cx="2262699" cy="176352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97053" y="2042955"/>
            <a:ext cx="7965743" cy="2540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圆柱的体积公式是什么？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我们是怎么推导出圆柱的体积公式的？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知道哪些条件，我们就能算出圆柱的体积？</a:t>
            </a:r>
            <a:endParaRPr lang="zh-CN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935" y="130137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讨论：</a:t>
            </a:r>
            <a:endParaRPr lang="zh-CN" altLang="en-US" sz="28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矩形 3"/>
          <p:cNvSpPr/>
          <p:nvPr/>
        </p:nvSpPr>
        <p:spPr>
          <a:xfrm>
            <a:off x="1154112" y="1064888"/>
            <a:ext cx="1024176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）圆柱的底面积越大，体积也就越大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       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）如果两个圆柱的侧面积相等，它们的体积也一定相等。（     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毫升水倒入直径为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厘米的圆柱形玻璃量筒里，量筒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中水深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A.5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 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 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D. 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个圆柱的底面周长是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分米，这个圆柱的表面积是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平方分米，体积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</a:p>
        </p:txBody>
      </p:sp>
      <p:sp>
        <p:nvSpPr>
          <p:cNvPr id="5" name="乘号 4"/>
          <p:cNvSpPr/>
          <p:nvPr/>
        </p:nvSpPr>
        <p:spPr>
          <a:xfrm>
            <a:off x="9594376" y="1685498"/>
            <a:ext cx="477671" cy="53226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乘号 10"/>
          <p:cNvSpPr/>
          <p:nvPr/>
        </p:nvSpPr>
        <p:spPr>
          <a:xfrm>
            <a:off x="9594376" y="2245057"/>
            <a:ext cx="477671" cy="53226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81230" y="3342434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8400" y="5513696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50.24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0235" y="5513809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25.12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0508632" y="4435522"/>
            <a:ext cx="1683368" cy="242247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6" grpId="0"/>
      <p:bldP spid="7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4267" y="1151600"/>
            <a:ext cx="10241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一个长方形长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厘米，宽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厘米，以长方形的长为轴旋转一周得到一个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物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，这个物体的体积是多少立方厘米？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4267" y="3501289"/>
            <a:ext cx="9955165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一台压路机的前轮是圆柱形，轮宽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米，直径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米。前轮转动一周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前进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多少米？可压路面多少平方米？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12571" y="2579762"/>
            <a:ext cx="6716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=4²×3.14×8=401.92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（立方厘米）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6248400" y="4601292"/>
            <a:ext cx="4539016" cy="196664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299234" y="4930173"/>
            <a:ext cx="2274627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2.512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4.0192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9433" y="4763694"/>
            <a:ext cx="4493538" cy="16677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提示：第一个问其实是求前轮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周长；第二个问是求前轮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4267" y="1151600"/>
            <a:ext cx="10241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一种没有盖的的圆柱形铁皮水桶，底面直径和高都是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分米。做一对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这样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水桶至少要用多少平方分米的铁皮？这一对水桶最多可以装水多少升？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4267" y="3501289"/>
            <a:ext cx="995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把一根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厘米长的圆柱形钢材平均截成两段，表面积比原来增加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15.7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。求截成后每段钢材的体积。</a:t>
            </a:r>
          </a:p>
        </p:txBody>
      </p:sp>
      <p:sp>
        <p:nvSpPr>
          <p:cNvPr id="2" name="矩形 1"/>
          <p:cNvSpPr/>
          <p:nvPr/>
        </p:nvSpPr>
        <p:spPr>
          <a:xfrm>
            <a:off x="1306285" y="2398158"/>
            <a:ext cx="10094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+πr²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×2=2×3.14×2×4+3.14×2²=125.6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dm²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6285" y="3016983"/>
            <a:ext cx="797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V=2πr²h=2×4×3.14×2²=100.48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dm³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=100.48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6248400" y="4601292"/>
            <a:ext cx="4539016" cy="1966646"/>
          </a:xfrm>
          <a:prstGeom prst="roundRect">
            <a:avLst>
              <a:gd name="adj" fmla="val 6980"/>
            </a:avLst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30745" y="5093946"/>
            <a:ext cx="2723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1570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立方厘米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69433" y="4640862"/>
            <a:ext cx="4493538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7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提示：平均截成两端，表面积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增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7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15.7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平方厘米，说明横截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面面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7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积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7.85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平方厘米，每段钢材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ts val="37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厘米。</a:t>
            </a:r>
            <a:endParaRPr lang="zh-CN" altLang="en-US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419179" y="5024943"/>
            <a:ext cx="2770117" cy="1641989"/>
          </a:xfrm>
          <a:prstGeom prst="rect">
            <a:avLst/>
          </a:prstGeom>
        </p:spPr>
      </p:pic>
      <p:sp>
        <p:nvSpPr>
          <p:cNvPr id="2" name="圆角矩形 1"/>
          <p:cNvSpPr/>
          <p:nvPr/>
        </p:nvSpPr>
        <p:spPr>
          <a:xfrm>
            <a:off x="5573973" y="2741716"/>
            <a:ext cx="5322627" cy="3029803"/>
          </a:xfrm>
          <a:prstGeom prst="roundRect">
            <a:avLst>
              <a:gd name="adj" fmla="val 618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6" y="1151600"/>
            <a:ext cx="995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一个圆柱形油桶，它的底面积是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平方米，高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分米，桶内装的柴油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距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桶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分米。如果每升柴油重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千克，桶内的柴油重多少千克？</a:t>
            </a:r>
          </a:p>
        </p:txBody>
      </p:sp>
      <p:sp>
        <p:nvSpPr>
          <p:cNvPr id="11" name="矩形 10"/>
          <p:cNvSpPr/>
          <p:nvPr/>
        </p:nvSpPr>
        <p:spPr>
          <a:xfrm>
            <a:off x="2612571" y="3607711"/>
            <a:ext cx="2274627" cy="66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216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9300" y="2782660"/>
            <a:ext cx="497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讲解：底面积是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平方米，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即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平方分米，柴油距桶口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，说明柴油深为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5-0.5=4.5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分米，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60×4.5=27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立方分米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=27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升，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27×0.8=216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千克。</a:t>
            </a:r>
            <a:endParaRPr lang="zh-CN" altLang="en-US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44141" y="4343400"/>
            <a:ext cx="5349360" cy="2299320"/>
          </a:xfrm>
          <a:prstGeom prst="roundRect">
            <a:avLst>
              <a:gd name="adj" fmla="val 6018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spAutoFit/>
          </a:bodyPr>
          <a:lstStyle/>
          <a:p>
            <a:pPr algn="ctr"/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5296" y="3435623"/>
            <a:ext cx="995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把一个底面半径是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分米、高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分米的圆柱形零件锻造成一个高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长方体，求长方体的底面积。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8400" y="1216025"/>
            <a:ext cx="995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一支圆柱形铅笔长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厘米。这支铅笔的体积是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？笔杆四周漆红色，红漆部分的面积是多少？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3706" y="2416354"/>
            <a:ext cx="6808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V=πr²h=16×3.14×0.4²=8.0384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9" name="矩形 8"/>
          <p:cNvSpPr/>
          <p:nvPr/>
        </p:nvSpPr>
        <p:spPr>
          <a:xfrm>
            <a:off x="1483706" y="2986831"/>
            <a:ext cx="7220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=2×3.14×0.4×16=40.192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2" name="矩形 11"/>
          <p:cNvSpPr/>
          <p:nvPr/>
        </p:nvSpPr>
        <p:spPr>
          <a:xfrm>
            <a:off x="2299234" y="4930173"/>
            <a:ext cx="25886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1.57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平方分米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77046" y="4358420"/>
            <a:ext cx="5083549" cy="222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讲解：长方体是由圆柱形零件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锻造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而成的，也就是说长方体的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体积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与圆柱体积相等，长方体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长方体体积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高。列式为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12×3.14×2÷4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232739" y="1231047"/>
            <a:ext cx="77200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下面各圆柱的体积。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）底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平方米，高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）半径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）直径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26688" y="2629545"/>
            <a:ext cx="4807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=0.8×1.2=0.96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6688" y="3901062"/>
            <a:ext cx="5413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=5²π×15=1177.5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6688" y="5165220"/>
            <a:ext cx="5253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=3²π×8=226.08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/>
          <a:srcRect r="-2073" b="-88950"/>
          <a:stretch>
            <a:fillRect/>
          </a:stretch>
        </p:blipFill>
        <p:spPr>
          <a:xfrm>
            <a:off x="8643387" y="2637020"/>
            <a:ext cx="2902032" cy="68580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矩形 3"/>
          <p:cNvSpPr/>
          <p:nvPr/>
        </p:nvSpPr>
        <p:spPr>
          <a:xfrm>
            <a:off x="1147218" y="1216025"/>
            <a:ext cx="9720808" cy="66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想一想</a:t>
            </a:r>
            <a:r>
              <a:rPr lang="zh-CN" altLang="en-US" sz="2800" b="1" dirty="0">
                <a:latin typeface="+mj-ea"/>
                <a:ea typeface="+mj-ea"/>
              </a:rPr>
              <a:t>：</a:t>
            </a:r>
            <a:r>
              <a:rPr lang="zh-CN" altLang="en-US" sz="2800" dirty="0">
                <a:latin typeface="+mj-ea"/>
                <a:ea typeface="+mj-ea"/>
              </a:rPr>
              <a:t>下面哪个杯里的饮料最多？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2748" y="2056000"/>
            <a:ext cx="7149747" cy="236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13362" y="4724960"/>
            <a:ext cx="5668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=4²π×4=200.96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1889009" y="20560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4932908" y="20560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7935415" y="20560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endParaRPr lang="zh-CN" alt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13362" y="5314438"/>
            <a:ext cx="5686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=3²π×7=197.82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09864" y="5892250"/>
            <a:ext cx="6069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=2.5²π×10=196.25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9126405" y="4478640"/>
            <a:ext cx="2185294" cy="219481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68400" y="1100358"/>
            <a:ext cx="9713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想一想：</a:t>
            </a:r>
            <a:r>
              <a:rPr lang="zh-CN" altLang="en-US" sz="2800" dirty="0">
                <a:latin typeface="+mj-ea"/>
                <a:ea typeface="+mj-ea"/>
              </a:rPr>
              <a:t>一个圆柱形保温茶桶，从里面量，底面半径是</a:t>
            </a:r>
            <a:r>
              <a:rPr lang="en-US" altLang="zh-CN" sz="2800" dirty="0">
                <a:latin typeface="+mj-ea"/>
                <a:ea typeface="+mj-ea"/>
              </a:rPr>
              <a:t>3</a:t>
            </a:r>
            <a:r>
              <a:rPr lang="zh-CN" altLang="en-US" sz="2800" dirty="0" smtClean="0">
                <a:latin typeface="+mj-ea"/>
                <a:ea typeface="+mj-ea"/>
              </a:rPr>
              <a:t>分米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             高是</a:t>
            </a:r>
            <a:r>
              <a:rPr lang="en-US" altLang="zh-CN" sz="2800" dirty="0">
                <a:latin typeface="+mj-ea"/>
                <a:ea typeface="+mj-ea"/>
              </a:rPr>
              <a:t>5</a:t>
            </a:r>
            <a:r>
              <a:rPr lang="zh-CN" altLang="en-US" sz="2800" dirty="0">
                <a:latin typeface="+mj-ea"/>
                <a:ea typeface="+mj-ea"/>
              </a:rPr>
              <a:t>分米。如果每立方分米水重</a:t>
            </a:r>
            <a:r>
              <a:rPr lang="en-US" altLang="zh-CN" sz="2800" dirty="0">
                <a:latin typeface="+mj-ea"/>
                <a:ea typeface="+mj-ea"/>
              </a:rPr>
              <a:t>1</a:t>
            </a:r>
            <a:r>
              <a:rPr lang="zh-CN" altLang="en-US" sz="2800" dirty="0">
                <a:latin typeface="+mj-ea"/>
                <a:ea typeface="+mj-ea"/>
              </a:rPr>
              <a:t>千克，这个</a:t>
            </a:r>
            <a:r>
              <a:rPr lang="zh-CN" altLang="en-US" sz="2800" dirty="0" smtClean="0">
                <a:latin typeface="+mj-ea"/>
                <a:ea typeface="+mj-ea"/>
              </a:rPr>
              <a:t>保温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   </a:t>
            </a:r>
            <a:r>
              <a:rPr lang="zh-CN" altLang="en-US" sz="2800" dirty="0" smtClean="0">
                <a:latin typeface="+mj-ea"/>
                <a:ea typeface="+mj-ea"/>
              </a:rPr>
              <a:t>茶</a:t>
            </a:r>
            <a:r>
              <a:rPr lang="zh-CN" altLang="en-US" sz="2800" dirty="0">
                <a:latin typeface="+mj-ea"/>
                <a:ea typeface="+mj-ea"/>
              </a:rPr>
              <a:t>桶能</a:t>
            </a:r>
            <a:r>
              <a:rPr lang="zh-CN" altLang="en-US" sz="2800" dirty="0" smtClean="0">
                <a:latin typeface="+mj-ea"/>
                <a:ea typeface="+mj-ea"/>
              </a:rPr>
              <a:t>盛</a:t>
            </a:r>
            <a:r>
              <a:rPr lang="en-US" altLang="zh-CN" sz="2800" dirty="0" smtClean="0">
                <a:latin typeface="+mj-ea"/>
                <a:ea typeface="+mj-ea"/>
              </a:rPr>
              <a:t>150</a:t>
            </a:r>
            <a:r>
              <a:rPr lang="zh-CN" altLang="en-US" sz="2800" dirty="0">
                <a:latin typeface="+mj-ea"/>
                <a:ea typeface="+mj-ea"/>
              </a:rPr>
              <a:t>千克水吗？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296" y="3219345"/>
            <a:ext cx="2638575" cy="299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31762" y="3664758"/>
            <a:ext cx="5549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=1.5²π×5=35.325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92278" y="4400637"/>
            <a:ext cx="4828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K=35.325×1=35.525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6939" y="5686510"/>
            <a:ext cx="4405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答：不能盛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千克的水。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68400" y="1173776"/>
            <a:ext cx="96996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银行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通常将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元硬币摞在一起，用纸卷成圆柱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形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如下图）。你能算出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元硬币的体积大约是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多少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立方厘米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吗？（得数保留一位小数）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456" y="3753134"/>
            <a:ext cx="4535078" cy="188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85899" y="4141833"/>
            <a:ext cx="6223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=1.25²π×9.25</a:t>
            </a:r>
            <a:r>
              <a:rPr lang="zh-CN" altLang="en-US" sz="3200" dirty="0">
                <a:solidFill>
                  <a:srgbClr val="FF0000"/>
                </a:solidFill>
                <a:latin typeface="+mj-ea"/>
                <a:ea typeface="+mj-ea"/>
              </a:rPr>
              <a:t>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45.4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4113" y="1216025"/>
            <a:ext cx="99405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试一试</a:t>
            </a:r>
            <a:r>
              <a:rPr lang="zh-CN" altLang="en-US" sz="2800" b="1" dirty="0" smtClean="0">
                <a:latin typeface="+mj-ea"/>
                <a:ea typeface="+mj-ea"/>
              </a:rPr>
              <a:t>：</a:t>
            </a:r>
            <a:r>
              <a:rPr lang="zh-CN" altLang="en-US" sz="2800" dirty="0">
                <a:latin typeface="+mj-ea"/>
                <a:ea typeface="+mj-ea"/>
              </a:rPr>
              <a:t>把一张长</a:t>
            </a:r>
            <a:r>
              <a:rPr lang="en-US" altLang="zh-CN" sz="2800" dirty="0">
                <a:latin typeface="+mj-ea"/>
                <a:ea typeface="+mj-ea"/>
              </a:rPr>
              <a:t>5</a:t>
            </a:r>
            <a:r>
              <a:rPr lang="zh-CN" altLang="en-US" sz="2800" dirty="0">
                <a:latin typeface="+mj-ea"/>
                <a:ea typeface="+mj-ea"/>
              </a:rPr>
              <a:t>厘米、宽</a:t>
            </a:r>
            <a:r>
              <a:rPr lang="en-US" altLang="zh-CN" sz="2800" dirty="0">
                <a:latin typeface="+mj-ea"/>
                <a:ea typeface="+mj-ea"/>
              </a:rPr>
              <a:t>4</a:t>
            </a:r>
            <a:r>
              <a:rPr lang="zh-CN" altLang="en-US" sz="2800" dirty="0">
                <a:latin typeface="+mj-ea"/>
                <a:ea typeface="+mj-ea"/>
              </a:rPr>
              <a:t>厘米的长方形纸分别绕它的长</a:t>
            </a:r>
            <a:r>
              <a:rPr lang="zh-CN" altLang="en-US" sz="2800" dirty="0" smtClean="0">
                <a:latin typeface="+mj-ea"/>
                <a:ea typeface="+mj-ea"/>
              </a:rPr>
              <a:t>和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   </a:t>
            </a:r>
            <a:r>
              <a:rPr lang="zh-CN" altLang="en-US" sz="2800" dirty="0" smtClean="0">
                <a:latin typeface="+mj-ea"/>
                <a:ea typeface="+mj-ea"/>
              </a:rPr>
              <a:t>宽</a:t>
            </a:r>
            <a:r>
              <a:rPr lang="zh-CN" altLang="en-US" sz="2800" dirty="0">
                <a:latin typeface="+mj-ea"/>
                <a:ea typeface="+mj-ea"/>
              </a:rPr>
              <a:t>旋转一周（如下图），形成两个圆柱。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312" y="4803794"/>
            <a:ext cx="5758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①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=5²π×4=314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4113" y="2983088"/>
            <a:ext cx="4359583" cy="143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99475" y="2914848"/>
            <a:ext cx="4279951" cy="143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239894" y="268998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+mj-ea"/>
              </a:rPr>
              <a:t>①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3302385" y="266688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②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5312" y="5615902"/>
            <a:ext cx="6098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+mj-ea"/>
                <a:ea typeface="+mj-ea"/>
              </a:rPr>
              <a:t>②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=4²π×5=251.2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85696" y="4868192"/>
            <a:ext cx="2106304" cy="1989808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12" y="1120017"/>
            <a:ext cx="972894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练一练</a:t>
            </a:r>
            <a:r>
              <a:rPr lang="zh-CN" altLang="en-US" sz="2800" b="1" dirty="0">
                <a:latin typeface="+mj-ea"/>
                <a:ea typeface="+mj-ea"/>
              </a:rPr>
              <a:t>：</a:t>
            </a:r>
            <a:r>
              <a:rPr lang="zh-CN" altLang="en-US" sz="2800" dirty="0">
                <a:latin typeface="+mj-ea"/>
                <a:ea typeface="+mj-ea"/>
              </a:rPr>
              <a:t>一瓶圆柱形的水果罐头，底面周长是</a:t>
            </a:r>
            <a:r>
              <a:rPr lang="en-US" altLang="zh-CN" sz="2800" dirty="0">
                <a:latin typeface="+mj-ea"/>
                <a:ea typeface="+mj-ea"/>
              </a:rPr>
              <a:t>25.12</a:t>
            </a:r>
            <a:r>
              <a:rPr lang="zh-CN" altLang="en-US" sz="2800" dirty="0">
                <a:latin typeface="+mj-ea"/>
                <a:ea typeface="+mj-ea"/>
              </a:rPr>
              <a:t>厘米，</a:t>
            </a:r>
            <a:r>
              <a:rPr lang="zh-CN" altLang="en-US" sz="2800" dirty="0" smtClean="0">
                <a:latin typeface="+mj-ea"/>
                <a:ea typeface="+mj-ea"/>
              </a:rPr>
              <a:t>高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             是</a:t>
            </a:r>
            <a:r>
              <a:rPr lang="en-US" altLang="zh-CN" sz="2800" dirty="0">
                <a:latin typeface="+mj-ea"/>
                <a:ea typeface="+mj-ea"/>
              </a:rPr>
              <a:t>8</a:t>
            </a:r>
            <a:r>
              <a:rPr lang="zh-CN" altLang="en-US" sz="2800" dirty="0">
                <a:latin typeface="+mj-ea"/>
                <a:ea typeface="+mj-ea"/>
              </a:rPr>
              <a:t>厘米。这个罐头瓶的容积是多少立方厘米？（</a:t>
            </a:r>
            <a:r>
              <a:rPr lang="zh-CN" altLang="en-US" sz="2800" dirty="0" smtClean="0">
                <a:latin typeface="+mj-ea"/>
                <a:ea typeface="+mj-ea"/>
              </a:rPr>
              <a:t>罐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             头</a:t>
            </a:r>
            <a:r>
              <a:rPr lang="zh-CN" altLang="en-US" sz="2800" dirty="0">
                <a:latin typeface="+mj-ea"/>
                <a:ea typeface="+mj-ea"/>
              </a:rPr>
              <a:t>瓶的</a:t>
            </a:r>
            <a:r>
              <a:rPr lang="zh-CN" altLang="en-US" sz="2800" dirty="0" smtClean="0">
                <a:latin typeface="+mj-ea"/>
                <a:ea typeface="+mj-ea"/>
              </a:rPr>
              <a:t>厚度</a:t>
            </a:r>
            <a:r>
              <a:rPr lang="zh-CN" altLang="en-US" sz="2800" dirty="0">
                <a:latin typeface="+mj-ea"/>
                <a:ea typeface="+mj-ea"/>
              </a:rPr>
              <a:t>忽略不计）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7759" y="3655297"/>
            <a:ext cx="6192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r=C÷2π=25.12÷6.28=4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79928" y="4444502"/>
            <a:ext cx="6223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V=</a:t>
            </a:r>
            <a:r>
              <a:rPr lang="en-US" altLang="zh-CN" sz="3200" dirty="0" err="1" smtClean="0">
                <a:solidFill>
                  <a:srgbClr val="FF0000"/>
                </a:solidFill>
                <a:latin typeface="+mj-ea"/>
                <a:ea typeface="+mj-ea"/>
              </a:rPr>
              <a:t>sh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=4²π×8=401.92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32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85696" y="4868192"/>
            <a:ext cx="2106304" cy="1989808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6285" y="2525737"/>
            <a:ext cx="95205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试一试：</a:t>
            </a:r>
            <a:r>
              <a:rPr lang="zh-CN" altLang="en-US" sz="2800" dirty="0">
                <a:latin typeface="+mj-ea"/>
                <a:ea typeface="+mj-ea"/>
              </a:rPr>
              <a:t>找一个圆柱形茶杯，从里面量出它的高和底面</a:t>
            </a:r>
            <a:r>
              <a:rPr lang="zh-CN" altLang="en-US" sz="2800" dirty="0" smtClean="0">
                <a:latin typeface="+mj-ea"/>
                <a:ea typeface="+mj-ea"/>
              </a:rPr>
              <a:t>直径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   </a:t>
            </a:r>
            <a:r>
              <a:rPr lang="zh-CN" altLang="en-US" sz="2800" dirty="0" smtClean="0">
                <a:latin typeface="+mj-ea"/>
                <a:ea typeface="+mj-ea"/>
              </a:rPr>
              <a:t>算</a:t>
            </a:r>
            <a:r>
              <a:rPr lang="zh-CN" altLang="en-US" sz="2800" dirty="0">
                <a:latin typeface="+mj-ea"/>
                <a:ea typeface="+mj-ea"/>
              </a:rPr>
              <a:t>出这个茶杯大约能盛水多少克。（</a:t>
            </a:r>
            <a:r>
              <a:rPr lang="en-US" altLang="zh-CN" sz="2800" dirty="0">
                <a:latin typeface="+mj-ea"/>
                <a:ea typeface="+mj-ea"/>
              </a:rPr>
              <a:t>1</a:t>
            </a:r>
            <a:r>
              <a:rPr lang="zh-CN" altLang="en-US" sz="2800" dirty="0">
                <a:latin typeface="+mj-ea"/>
                <a:ea typeface="+mj-ea"/>
              </a:rPr>
              <a:t>立方厘米</a:t>
            </a:r>
            <a:r>
              <a:rPr lang="zh-CN" altLang="en-US" sz="2800" dirty="0" smtClean="0">
                <a:latin typeface="+mj-ea"/>
                <a:ea typeface="+mj-ea"/>
              </a:rPr>
              <a:t>水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   </a:t>
            </a:r>
            <a:r>
              <a:rPr lang="zh-CN" altLang="en-US" sz="2800" dirty="0" smtClean="0">
                <a:latin typeface="+mj-ea"/>
                <a:ea typeface="+mj-ea"/>
              </a:rPr>
              <a:t>重</a:t>
            </a:r>
            <a:r>
              <a:rPr lang="en-US" altLang="zh-CN" sz="2800" dirty="0" smtClean="0">
                <a:latin typeface="+mj-ea"/>
                <a:ea typeface="+mj-ea"/>
              </a:rPr>
              <a:t>1</a:t>
            </a:r>
            <a:r>
              <a:rPr lang="zh-CN" altLang="en-US" sz="2800" dirty="0">
                <a:latin typeface="+mj-ea"/>
                <a:ea typeface="+mj-ea"/>
              </a:rPr>
              <a:t>克）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1704</Words>
  <Application>Microsoft Office PowerPoint</Application>
  <PresentationFormat>宽屏</PresentationFormat>
  <Paragraphs>203</Paragraphs>
  <Slides>24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《圆柱的体积》圆柱和圆锥PPT下载(第1课时)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699</cp:revision>
  <dcterms:created xsi:type="dcterms:W3CDTF">2016-05-27T03:58:00Z</dcterms:created>
  <dcterms:modified xsi:type="dcterms:W3CDTF">2023-01-17T02:26:47Z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F2856879415B4F53B251BF1C891322EA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