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48" r:id="rId2"/>
    <p:sldId id="286" r:id="rId3"/>
    <p:sldId id="256" r:id="rId4"/>
    <p:sldId id="315" r:id="rId5"/>
    <p:sldId id="331" r:id="rId6"/>
    <p:sldId id="259" r:id="rId7"/>
    <p:sldId id="260" r:id="rId8"/>
    <p:sldId id="270" r:id="rId9"/>
    <p:sldId id="267" r:id="rId10"/>
    <p:sldId id="299" r:id="rId11"/>
    <p:sldId id="288" r:id="rId12"/>
    <p:sldId id="298" r:id="rId13"/>
    <p:sldId id="268" r:id="rId14"/>
    <p:sldId id="317" r:id="rId15"/>
    <p:sldId id="343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 baseline="30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 baseline="30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 baseline="30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 baseline="30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B7A9F5"/>
    <a:srgbClr val="FF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aseline="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aseline="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403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49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noProof="0" smtClean="0"/>
              <a:t>单击此处编辑母版文本样式</a:t>
            </a:r>
          </a:p>
          <a:p>
            <a:pPr lvl="1"/>
            <a:r>
              <a:rPr lang="zh-CN" altLang="zh-CN" noProof="0" smtClean="0"/>
              <a:t>第二级</a:t>
            </a:r>
          </a:p>
          <a:p>
            <a:pPr lvl="2"/>
            <a:r>
              <a:rPr lang="zh-CN" altLang="zh-CN" noProof="0" smtClean="0"/>
              <a:t>第三级</a:t>
            </a:r>
          </a:p>
          <a:p>
            <a:pPr lvl="3"/>
            <a:r>
              <a:rPr lang="zh-CN" altLang="zh-CN" noProof="0" smtClean="0"/>
              <a:t>第四级</a:t>
            </a:r>
          </a:p>
          <a:p>
            <a:pPr lvl="4"/>
            <a:r>
              <a:rPr lang="zh-CN" altLang="zh-CN" noProof="0" smtClean="0"/>
              <a:t>第五级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aseline="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aseline="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67879EA-A93B-4D4E-A065-5B582FA44F99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705A6-FE0F-4ADF-90F9-1E98C809FDE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7AC58-22BC-4A24-A642-C573DED1448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7A0B0-2CAC-4387-82E1-F311265CB8A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8FA73-8426-47D4-9EE0-AAEE615FF6D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8FA73-8426-47D4-9EE0-AAEE615FF6D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8FA73-8426-47D4-9EE0-AAEE615FF6D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8FA73-8426-47D4-9EE0-AAEE615FF6D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8FA73-8426-47D4-9EE0-AAEE615FF6D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8FA73-8426-47D4-9EE0-AAEE615FF6D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8FA73-8426-47D4-9EE0-AAEE615FF6D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DFBC1-6976-4BA4-B29C-1A79518154D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CD16C-7058-4BD6-98C1-53CB726A93B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963D4-B6B8-4A24-9A67-24F370C6390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8F44-95FF-493A-B702-DBA5D0BB91C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F0E6-70C4-4A51-BD36-39AB9295888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5CFF9-6F30-4430-BF43-7793E7C6FA1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810D9-4FB8-4DA2-A589-E745A0CCF10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C07A2-7E7A-43CB-9CBF-E0B263BA1A5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aseline="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aseline="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aseline="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B88FA73-8426-47D4-9EE0-AAEE615FF6D0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8.bin"/><Relationship Id="rId3" Type="http://schemas.openxmlformats.org/officeDocument/2006/relationships/image" Target="../media/image6.wmf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14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7.wmf"/><Relationship Id="rId15" Type="http://schemas.openxmlformats.org/officeDocument/2006/relationships/oleObject" Target="../embeddings/oleObject10.bin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6" y="1752644"/>
            <a:ext cx="9143984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66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11.5  </a:t>
            </a:r>
            <a:r>
              <a:rPr lang="zh-CN" altLang="en-US" sz="6600" b="1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同底数幂的除法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486346"/>
            <a:ext cx="9144000" cy="54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4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>
            <a:spLocks noGrp="1" noChangeArrowheads="1"/>
          </p:cNvSpPr>
          <p:nvPr>
            <p:ph idx="1"/>
          </p:nvPr>
        </p:nvSpPr>
        <p:spPr>
          <a:xfrm>
            <a:off x="304800" y="152400"/>
            <a:ext cx="8229600" cy="399732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400" b="1" dirty="0" smtClean="0">
                <a:solidFill>
                  <a:schemeClr val="tx2"/>
                </a:solidFill>
              </a:rPr>
              <a:t> 例1、计算： (1)   (-1.5)</a:t>
            </a:r>
            <a:r>
              <a:rPr lang="zh-CN" altLang="en-US" sz="3400" b="1" baseline="30000" dirty="0" smtClean="0">
                <a:solidFill>
                  <a:schemeClr val="tx2"/>
                </a:solidFill>
              </a:rPr>
              <a:t>8</a:t>
            </a:r>
            <a:r>
              <a:rPr lang="zh-CN" altLang="en-US" sz="3400" b="1" dirty="0" smtClean="0">
                <a:solidFill>
                  <a:schemeClr val="tx2"/>
                </a:solidFill>
              </a:rPr>
              <a:t>÷(-1.5)</a:t>
            </a:r>
            <a:r>
              <a:rPr lang="zh-CN" altLang="en-US" sz="3400" b="1" baseline="30000" dirty="0" smtClean="0">
                <a:solidFill>
                  <a:schemeClr val="tx2"/>
                </a:solidFill>
              </a:rPr>
              <a:t>7</a:t>
            </a:r>
          </a:p>
          <a:p>
            <a:pPr>
              <a:buFontTx/>
              <a:buNone/>
            </a:pPr>
            <a:r>
              <a:rPr lang="zh-CN" altLang="en-US" sz="3400" b="1" dirty="0" smtClean="0">
                <a:solidFill>
                  <a:schemeClr val="tx2"/>
                </a:solidFill>
              </a:rPr>
              <a:t>                      (2)  (a+b)</a:t>
            </a:r>
            <a:r>
              <a:rPr lang="zh-CN" altLang="en-US" sz="3400" b="1" baseline="30000" dirty="0" smtClean="0">
                <a:solidFill>
                  <a:schemeClr val="tx2"/>
                </a:solidFill>
              </a:rPr>
              <a:t>6.</a:t>
            </a:r>
            <a:r>
              <a:rPr lang="zh-CN" altLang="en-US" sz="3400" b="1" dirty="0" smtClean="0">
                <a:solidFill>
                  <a:schemeClr val="tx2"/>
                </a:solidFill>
              </a:rPr>
              <a:t>(a+b)</a:t>
            </a:r>
            <a:r>
              <a:rPr lang="zh-CN" altLang="en-US" sz="3400" b="1" baseline="30000" dirty="0" smtClean="0">
                <a:solidFill>
                  <a:schemeClr val="tx2"/>
                </a:solidFill>
              </a:rPr>
              <a:t>2</a:t>
            </a:r>
            <a:r>
              <a:rPr lang="zh-CN" altLang="en-US" sz="3400" b="1" dirty="0" smtClean="0">
                <a:solidFill>
                  <a:schemeClr val="tx2"/>
                </a:solidFill>
                <a:sym typeface="Arial" panose="020B0604020202020204" pitchFamily="34" charset="0"/>
              </a:rPr>
              <a:t>÷</a:t>
            </a:r>
            <a:r>
              <a:rPr lang="zh-CN" altLang="en-US" sz="3400" b="1" dirty="0" smtClean="0">
                <a:solidFill>
                  <a:schemeClr val="tx2"/>
                </a:solidFill>
              </a:rPr>
              <a:t>(a+b</a:t>
            </a:r>
            <a:r>
              <a:rPr lang="zh-CN" altLang="en-US" sz="3400" b="1" baseline="30000" dirty="0" smtClean="0">
                <a:solidFill>
                  <a:schemeClr val="tx2"/>
                </a:solidFill>
              </a:rPr>
              <a:t>) 3                     </a:t>
            </a:r>
            <a:endParaRPr lang="zh-CN" altLang="en-US" b="1" dirty="0" smtClean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CN" altLang="en-US" b="1" baseline="30000" dirty="0" smtClean="0">
              <a:solidFill>
                <a:schemeClr val="tx2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229600" cy="422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400" b="1" baseline="0" dirty="0">
                <a:solidFill>
                  <a:schemeClr val="tx2"/>
                </a:solidFill>
                <a:ea typeface="微软雅黑" panose="020B0503020204020204" pitchFamily="34" charset="-122"/>
              </a:rPr>
              <a:t>解：(1)   (-1.5)</a:t>
            </a:r>
            <a:r>
              <a:rPr lang="zh-CN" altLang="en-US" sz="3400" b="1" dirty="0">
                <a:solidFill>
                  <a:schemeClr val="tx2"/>
                </a:solidFill>
                <a:ea typeface="微软雅黑" panose="020B0503020204020204" pitchFamily="34" charset="-122"/>
              </a:rPr>
              <a:t>8</a:t>
            </a:r>
            <a:r>
              <a:rPr lang="zh-CN" altLang="en-US" sz="3400" b="1" baseline="0" dirty="0">
                <a:solidFill>
                  <a:schemeClr val="tx2"/>
                </a:solidFill>
                <a:ea typeface="微软雅黑" panose="020B0503020204020204" pitchFamily="34" charset="-122"/>
              </a:rPr>
              <a:t>÷(-1.5)</a:t>
            </a:r>
            <a:r>
              <a:rPr lang="zh-CN" altLang="en-US" sz="3400" b="1" dirty="0">
                <a:solidFill>
                  <a:schemeClr val="tx2"/>
                </a:solidFill>
                <a:ea typeface="微软雅黑" panose="020B0503020204020204" pitchFamily="34" charset="-122"/>
              </a:rPr>
              <a:t>7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400" b="1" dirty="0">
                <a:solidFill>
                  <a:schemeClr val="tx2"/>
                </a:solidFill>
                <a:ea typeface="微软雅黑" panose="020B0503020204020204" pitchFamily="34" charset="-122"/>
              </a:rPr>
              <a:t>                    </a:t>
            </a:r>
            <a:r>
              <a:rPr lang="zh-CN" altLang="en-US" sz="3400" b="1" baseline="0" dirty="0">
                <a:solidFill>
                  <a:schemeClr val="tx2"/>
                </a:solidFill>
                <a:ea typeface="微软雅黑" panose="020B0503020204020204" pitchFamily="34" charset="-122"/>
              </a:rPr>
              <a:t>=（-1.5）</a:t>
            </a:r>
            <a:r>
              <a:rPr lang="zh-CN" altLang="en-US" sz="3400" b="1" dirty="0">
                <a:solidFill>
                  <a:schemeClr val="tx2"/>
                </a:solidFill>
                <a:ea typeface="微软雅黑" panose="020B0503020204020204" pitchFamily="34" charset="-122"/>
              </a:rPr>
              <a:t>8-7</a:t>
            </a:r>
            <a:r>
              <a:rPr lang="zh-CN" altLang="en-US" sz="3400" b="1" baseline="0" dirty="0">
                <a:solidFill>
                  <a:schemeClr val="tx2"/>
                </a:solidFill>
                <a:ea typeface="微软雅黑" panose="020B0503020204020204" pitchFamily="34" charset="-122"/>
              </a:rPr>
              <a:t>=（-1.5）</a:t>
            </a:r>
            <a:r>
              <a:rPr lang="zh-CN" altLang="en-US" sz="3400" b="1" dirty="0">
                <a:solidFill>
                  <a:schemeClr val="tx2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3400" b="1" baseline="0" dirty="0">
                <a:solidFill>
                  <a:schemeClr val="tx2"/>
                </a:solidFill>
                <a:ea typeface="微软雅黑" panose="020B0503020204020204" pitchFamily="34" charset="-122"/>
              </a:rPr>
              <a:t>=-1.5</a:t>
            </a:r>
            <a:endParaRPr lang="zh-CN" altLang="en-US" sz="3400" b="1" dirty="0">
              <a:solidFill>
                <a:schemeClr val="tx2"/>
              </a:solidFill>
              <a:ea typeface="微软雅黑" panose="020B0503020204020204" pitchFamily="34" charset="-122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400" b="1" baseline="0" dirty="0">
                <a:solidFill>
                  <a:schemeClr val="tx2"/>
                </a:solidFill>
                <a:ea typeface="微软雅黑" panose="020B0503020204020204" pitchFamily="34" charset="-122"/>
              </a:rPr>
              <a:t>         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400" b="1" baseline="0" dirty="0">
                <a:solidFill>
                  <a:schemeClr val="tx2"/>
                </a:solidFill>
                <a:ea typeface="微软雅黑" panose="020B0503020204020204" pitchFamily="34" charset="-122"/>
              </a:rPr>
              <a:t>     </a:t>
            </a:r>
            <a:endParaRPr lang="zh-CN" altLang="en-US" sz="2800" b="1" baseline="0" dirty="0">
              <a:solidFill>
                <a:schemeClr val="tx2"/>
              </a:solidFill>
              <a:ea typeface="微软雅黑" panose="020B0503020204020204" pitchFamily="34" charset="-122"/>
            </a:endParaRPr>
          </a:p>
          <a:p>
            <a:pPr marL="342900" indent="-342900" eaLnBrk="0" hangingPunct="0"/>
            <a:endParaRPr lang="zh-CN" altLang="en-US" sz="2800" b="1" dirty="0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09600" y="2895600"/>
            <a:ext cx="8229600" cy="399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400" b="1" baseline="0">
                <a:solidFill>
                  <a:schemeClr val="tx2"/>
                </a:solidFill>
                <a:ea typeface="微软雅黑" panose="020B0503020204020204" pitchFamily="34" charset="-122"/>
              </a:rPr>
              <a:t> (2)  (a+b)</a:t>
            </a:r>
            <a:r>
              <a:rPr lang="zh-CN" altLang="en-US" sz="3400" b="1">
                <a:solidFill>
                  <a:schemeClr val="tx2"/>
                </a:solidFill>
                <a:ea typeface="微软雅黑" panose="020B0503020204020204" pitchFamily="34" charset="-122"/>
              </a:rPr>
              <a:t>6.</a:t>
            </a:r>
            <a:r>
              <a:rPr lang="zh-CN" altLang="en-US" sz="3400" b="1" baseline="0">
                <a:solidFill>
                  <a:schemeClr val="tx2"/>
                </a:solidFill>
                <a:ea typeface="微软雅黑" panose="020B0503020204020204" pitchFamily="34" charset="-122"/>
              </a:rPr>
              <a:t>(a+b)</a:t>
            </a:r>
            <a:r>
              <a:rPr lang="zh-CN" altLang="en-US" sz="3400" b="1">
                <a:solidFill>
                  <a:schemeClr val="tx2"/>
                </a:solidFill>
                <a:ea typeface="微软雅黑" panose="020B0503020204020204" pitchFamily="34" charset="-122"/>
              </a:rPr>
              <a:t>2</a:t>
            </a:r>
            <a:r>
              <a:rPr lang="zh-CN" altLang="en-US" sz="3400" b="1" baseline="0">
                <a:solidFill>
                  <a:schemeClr val="tx2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÷</a:t>
            </a:r>
            <a:r>
              <a:rPr lang="zh-CN" altLang="en-US" sz="3400" b="1" baseline="0">
                <a:solidFill>
                  <a:schemeClr val="tx2"/>
                </a:solidFill>
                <a:ea typeface="微软雅黑" panose="020B0503020204020204" pitchFamily="34" charset="-122"/>
              </a:rPr>
              <a:t>(a+b</a:t>
            </a:r>
            <a:r>
              <a:rPr lang="zh-CN" altLang="en-US" sz="3400" b="1">
                <a:solidFill>
                  <a:schemeClr val="tx2"/>
                </a:solidFill>
                <a:ea typeface="微软雅黑" panose="020B0503020204020204" pitchFamily="34" charset="-122"/>
              </a:rPr>
              <a:t>) 3                     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400" b="1" baseline="0">
                <a:solidFill>
                  <a:schemeClr val="tx2"/>
                </a:solidFill>
                <a:ea typeface="微软雅黑" panose="020B0503020204020204" pitchFamily="34" charset="-122"/>
              </a:rPr>
              <a:t>      =(a+b)</a:t>
            </a:r>
            <a:r>
              <a:rPr lang="zh-CN" altLang="en-US" sz="3400" b="1">
                <a:solidFill>
                  <a:schemeClr val="tx2"/>
                </a:solidFill>
                <a:ea typeface="微软雅黑" panose="020B0503020204020204" pitchFamily="34" charset="-122"/>
              </a:rPr>
              <a:t>6+2</a:t>
            </a:r>
            <a:r>
              <a:rPr lang="zh-CN" altLang="en-US" sz="3400" b="1" baseline="0">
                <a:solidFill>
                  <a:schemeClr val="tx2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÷</a:t>
            </a:r>
            <a:r>
              <a:rPr lang="zh-CN" altLang="en-US" sz="3400" b="1" baseline="0">
                <a:solidFill>
                  <a:schemeClr val="tx2"/>
                </a:solidFill>
                <a:ea typeface="微软雅黑" panose="020B0503020204020204" pitchFamily="34" charset="-122"/>
              </a:rPr>
              <a:t>(a+b)</a:t>
            </a:r>
            <a:r>
              <a:rPr lang="zh-CN" altLang="en-US" sz="3400" b="1">
                <a:solidFill>
                  <a:schemeClr val="tx2"/>
                </a:solidFill>
                <a:ea typeface="微软雅黑" panose="020B0503020204020204" pitchFamily="34" charset="-122"/>
              </a:rPr>
              <a:t>3</a:t>
            </a:r>
            <a:r>
              <a:rPr lang="zh-CN" altLang="en-US" sz="3400" b="1" baseline="0">
                <a:solidFill>
                  <a:schemeClr val="tx2"/>
                </a:solidFill>
                <a:ea typeface="微软雅黑" panose="020B0503020204020204" pitchFamily="34" charset="-122"/>
              </a:rPr>
              <a:t> </a:t>
            </a:r>
            <a:endParaRPr lang="zh-CN" altLang="en-US" sz="2800" b="1" baseline="0">
              <a:solidFill>
                <a:schemeClr val="tx2"/>
              </a:solidFill>
              <a:ea typeface="微软雅黑" panose="020B0503020204020204" pitchFamily="34" charset="-122"/>
            </a:endParaRPr>
          </a:p>
          <a:p>
            <a:pPr marL="342900" indent="-342900" eaLnBrk="0" hangingPunct="0"/>
            <a:endParaRPr lang="zh-CN" altLang="en-US" sz="2800" b="1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371600" y="4191000"/>
            <a:ext cx="4191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400" b="1" baseline="0">
                <a:solidFill>
                  <a:schemeClr val="tx2"/>
                </a:solidFill>
                <a:ea typeface="微软雅黑" panose="020B0503020204020204" pitchFamily="34" charset="-122"/>
              </a:rPr>
              <a:t>=(a+b)</a:t>
            </a:r>
            <a:r>
              <a:rPr lang="zh-CN" altLang="en-US" sz="3400" b="1">
                <a:solidFill>
                  <a:schemeClr val="tx2"/>
                </a:solidFill>
                <a:ea typeface="微软雅黑" panose="020B0503020204020204" pitchFamily="34" charset="-122"/>
              </a:rPr>
              <a:t>8</a:t>
            </a:r>
            <a:r>
              <a:rPr lang="zh-CN" altLang="en-US" sz="3400" b="1" baseline="0">
                <a:solidFill>
                  <a:schemeClr val="tx2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÷</a:t>
            </a:r>
            <a:r>
              <a:rPr lang="zh-CN" altLang="en-US" sz="3400" b="1" baseline="0">
                <a:solidFill>
                  <a:schemeClr val="tx2"/>
                </a:solidFill>
                <a:ea typeface="微软雅黑" panose="020B0503020204020204" pitchFamily="34" charset="-122"/>
              </a:rPr>
              <a:t>(a+b)</a:t>
            </a:r>
            <a:r>
              <a:rPr lang="zh-CN" altLang="en-US" sz="3400" b="1">
                <a:solidFill>
                  <a:schemeClr val="tx2"/>
                </a:solidFill>
                <a:ea typeface="微软雅黑" panose="020B0503020204020204" pitchFamily="34" charset="-122"/>
              </a:rPr>
              <a:t>3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400" b="1">
                <a:solidFill>
                  <a:schemeClr val="tx2"/>
                </a:solidFill>
                <a:ea typeface="微软雅黑" panose="020B0503020204020204" pitchFamily="34" charset="-122"/>
              </a:rPr>
              <a:t>        </a:t>
            </a:r>
            <a:r>
              <a:rPr lang="zh-CN" altLang="en-US" sz="3400" b="1" baseline="0">
                <a:solidFill>
                  <a:schemeClr val="tx2"/>
                </a:solidFill>
                <a:ea typeface="微软雅黑" panose="020B0503020204020204" pitchFamily="34" charset="-122"/>
              </a:rPr>
              <a:t> </a:t>
            </a:r>
            <a:endParaRPr lang="zh-CN" altLang="en-US" sz="2800" b="1" baseline="0">
              <a:solidFill>
                <a:schemeClr val="tx2"/>
              </a:solidFill>
              <a:ea typeface="微软雅黑" panose="020B0503020204020204" pitchFamily="34" charset="-122"/>
            </a:endParaRPr>
          </a:p>
          <a:p>
            <a:pPr marL="342900" indent="-342900" eaLnBrk="0" hangingPunct="0"/>
            <a:endParaRPr lang="zh-CN" altLang="en-US" sz="2800" b="1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143000" y="4876800"/>
            <a:ext cx="2590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400" b="1">
                <a:solidFill>
                  <a:schemeClr val="tx2"/>
                </a:solidFill>
                <a:ea typeface="微软雅黑" panose="020B0503020204020204" pitchFamily="34" charset="-122"/>
              </a:rPr>
              <a:t>   </a:t>
            </a:r>
            <a:r>
              <a:rPr lang="zh-CN" altLang="en-US" sz="3400" b="1" baseline="0">
                <a:solidFill>
                  <a:schemeClr val="tx2"/>
                </a:solidFill>
                <a:ea typeface="微软雅黑" panose="020B0503020204020204" pitchFamily="34" charset="-122"/>
              </a:rPr>
              <a:t>=(a+b)</a:t>
            </a:r>
            <a:r>
              <a:rPr lang="zh-CN" altLang="en-US" sz="3400" b="1">
                <a:solidFill>
                  <a:schemeClr val="tx2"/>
                </a:solidFill>
                <a:ea typeface="微软雅黑" panose="020B0503020204020204" pitchFamily="34" charset="-122"/>
              </a:rPr>
              <a:t>8-3</a:t>
            </a:r>
            <a:endParaRPr lang="zh-CN" altLang="en-US" sz="2800" b="1" baseline="0">
              <a:solidFill>
                <a:schemeClr val="tx2"/>
              </a:solidFill>
              <a:ea typeface="微软雅黑" panose="020B0503020204020204" pitchFamily="34" charset="-122"/>
            </a:endParaRPr>
          </a:p>
          <a:p>
            <a:pPr marL="342900" indent="-342900" eaLnBrk="0" hangingPunct="0"/>
            <a:endParaRPr lang="zh-CN" altLang="en-US" sz="2800" b="1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85800" y="5334000"/>
            <a:ext cx="266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400" b="1" baseline="0">
                <a:solidFill>
                  <a:schemeClr val="tx2"/>
                </a:solidFill>
                <a:ea typeface="微软雅黑" panose="020B0503020204020204" pitchFamily="34" charset="-122"/>
              </a:rPr>
              <a:t>      = (a+b)</a:t>
            </a:r>
            <a:r>
              <a:rPr lang="zh-CN" altLang="en-US" sz="3400" b="1">
                <a:solidFill>
                  <a:schemeClr val="tx2"/>
                </a:solidFill>
                <a:ea typeface="微软雅黑" panose="020B0503020204020204" pitchFamily="34" charset="-122"/>
              </a:rPr>
              <a:t>5</a:t>
            </a:r>
            <a:endParaRPr lang="zh-CN" altLang="en-US" sz="3400" b="1" baseline="0">
              <a:solidFill>
                <a:schemeClr val="tx2"/>
              </a:solidFill>
              <a:ea typeface="微软雅黑" panose="020B0503020204020204" pitchFamily="34" charset="-122"/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zh-CN" altLang="en-US" sz="2800" b="1" baseline="0">
              <a:solidFill>
                <a:schemeClr val="tx2"/>
              </a:solidFill>
              <a:ea typeface="微软雅黑" panose="020B0503020204020204" pitchFamily="34" charset="-122"/>
            </a:endParaRPr>
          </a:p>
          <a:p>
            <a:pPr marL="342900" indent="-342900" eaLnBrk="0" hangingPunct="0"/>
            <a:endParaRPr lang="zh-CN" altLang="en-US" sz="2800" b="1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28600" y="60960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zh-CN" sz="2800" b="1" baseline="0">
                <a:solidFill>
                  <a:schemeClr val="tx2"/>
                </a:solidFill>
                <a:ea typeface="微软雅黑" panose="020B0503020204020204" pitchFamily="34" charset="-122"/>
              </a:rPr>
              <a:t>注意：一个数可以看作这个数本身的一次方</a:t>
            </a:r>
          </a:p>
          <a:p>
            <a:pPr marL="342900" indent="-342900" eaLnBrk="0" hangingPunct="0"/>
            <a:endParaRPr lang="zh-CN" altLang="zh-CN" sz="2800" b="1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ldLvl="0" autoUpdateAnimBg="0"/>
      <p:bldP spid="17412" grpId="0" bldLvl="0" autoUpdateAnimBg="0"/>
      <p:bldP spid="17413" grpId="0" bldLvl="0" autoUpdateAnimBg="0"/>
      <p:bldP spid="17414" grpId="0" bldLvl="0" autoUpdateAnimBg="0"/>
      <p:bldP spid="17415" grpId="0" bldLvl="0" autoUpdateAnimBg="0"/>
      <p:bldP spid="17416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438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5400" baseline="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想一想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83058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baseline="0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4000" b="1" baseline="50000">
                <a:solidFill>
                  <a:schemeClr val="tx2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4000" b="1" baseline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000" b="1" baseline="0">
                <a:solidFill>
                  <a:schemeClr val="tx2"/>
                </a:solidFill>
              </a:rPr>
              <a:t>÷</a:t>
            </a:r>
            <a:r>
              <a:rPr lang="zh-CN" altLang="en-US" sz="4000" b="1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4000" b="1" baseline="0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4000" b="1" baseline="50000">
                <a:solidFill>
                  <a:schemeClr val="tx2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4000" b="1" baseline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000" b="1" baseline="0">
                <a:solidFill>
                  <a:schemeClr val="tx2"/>
                </a:solidFill>
              </a:rPr>
              <a:t>÷</a:t>
            </a:r>
            <a:r>
              <a:rPr lang="zh-CN" altLang="en-US" sz="4000" b="1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4000" b="1" baseline="0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4000" b="1" baseline="50000">
                <a:solidFill>
                  <a:schemeClr val="tx2"/>
                </a:solidFill>
                <a:latin typeface="Times New Roman" panose="02020603050405020304" pitchFamily="18" charset="0"/>
              </a:rPr>
              <a:t>p</a:t>
            </a:r>
            <a:r>
              <a:rPr lang="zh-CN" altLang="en-US" sz="4000" b="1" baseline="0">
                <a:solidFill>
                  <a:schemeClr val="tx2"/>
                </a:solidFill>
                <a:latin typeface="Times New Roman" panose="02020603050405020304" pitchFamily="18" charset="0"/>
              </a:rPr>
              <a:t> 等于什么？      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4000" b="1" baseline="0">
                <a:solidFill>
                  <a:schemeClr val="tx2"/>
                </a:solidFill>
                <a:latin typeface="Times New Roman" panose="02020603050405020304" pitchFamily="18" charset="0"/>
              </a:rPr>
              <a:t>（a</a:t>
            </a:r>
            <a:r>
              <a:rPr lang="en-US" altLang="zh-CN" sz="4000" b="1" baseline="0">
                <a:solidFill>
                  <a:schemeClr val="tx2"/>
                </a:solidFill>
              </a:rPr>
              <a:t>≠</a:t>
            </a:r>
            <a:r>
              <a:rPr lang="zh-CN" altLang="en-US" sz="4000" b="1" baseline="0">
                <a:solidFill>
                  <a:schemeClr val="tx2"/>
                </a:solidFill>
              </a:rPr>
              <a:t>0,</a:t>
            </a:r>
            <a:r>
              <a:rPr lang="zh-CN" altLang="en-US" sz="4000" b="1" baseline="0">
                <a:solidFill>
                  <a:schemeClr val="tx2"/>
                </a:solidFill>
                <a:latin typeface="Times New Roman" panose="02020603050405020304" pitchFamily="18" charset="0"/>
              </a:rPr>
              <a:t>m,n,p是正整数，m</a:t>
            </a:r>
            <a:r>
              <a:rPr lang="zh-CN" altLang="en-US" sz="4000" b="1" baseline="0">
                <a:solidFill>
                  <a:schemeClr val="tx2"/>
                </a:solidFill>
              </a:rPr>
              <a:t>＞n+p</a:t>
            </a:r>
            <a:r>
              <a:rPr lang="zh-CN" altLang="en-US" sz="4000" b="1" baseline="0">
                <a:solidFill>
                  <a:schemeClr val="tx2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62000" y="3810000"/>
            <a:ext cx="746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600" b="1" baseline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600" b="1" baseline="50000">
                <a:solidFill>
                  <a:srgbClr val="FF0000"/>
                </a:solidFill>
                <a:latin typeface="Times New Roman" panose="02020603050405020304" pitchFamily="18" charset="0"/>
              </a:rPr>
              <a:t>m </a:t>
            </a:r>
            <a:r>
              <a:rPr lang="en-US" altLang="zh-CN" sz="3600" b="1" baseline="0">
                <a:solidFill>
                  <a:srgbClr val="FF0000"/>
                </a:solidFill>
              </a:rPr>
              <a:t>÷</a:t>
            </a:r>
            <a:r>
              <a:rPr lang="zh-CN" altLang="en-US" sz="3600" b="1" baseline="0">
                <a:solidFill>
                  <a:srgbClr val="FF0000"/>
                </a:solidFill>
              </a:rPr>
              <a:t> </a:t>
            </a:r>
            <a:r>
              <a:rPr lang="zh-CN" altLang="en-US" sz="3600" b="1" baseline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600" b="1" baseline="5000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3600" b="1" baseline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baseline="0">
                <a:solidFill>
                  <a:srgbClr val="FF0000"/>
                </a:solidFill>
              </a:rPr>
              <a:t>÷</a:t>
            </a:r>
            <a:r>
              <a:rPr lang="zh-CN" altLang="en-US" sz="3600" b="1" baseline="0">
                <a:solidFill>
                  <a:srgbClr val="FF0000"/>
                </a:solidFill>
              </a:rPr>
              <a:t> </a:t>
            </a:r>
            <a:r>
              <a:rPr lang="zh-CN" altLang="en-US" sz="3600" b="1" baseline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3600" b="1" baseline="50000">
                <a:solidFill>
                  <a:srgbClr val="FF0000"/>
                </a:solidFill>
                <a:latin typeface="Times New Roman" panose="02020603050405020304" pitchFamily="18" charset="0"/>
              </a:rPr>
              <a:t>p </a:t>
            </a:r>
            <a:r>
              <a:rPr lang="zh-CN" altLang="en-US" sz="3600" b="1" baseline="0">
                <a:solidFill>
                  <a:srgbClr val="FF0000"/>
                </a:solidFill>
                <a:latin typeface="Times New Roman" panose="02020603050405020304" pitchFamily="18" charset="0"/>
              </a:rPr>
              <a:t>= </a:t>
            </a:r>
            <a:r>
              <a:rPr lang="zh-CN" altLang="en-US" sz="3600" b="1" baseline="0">
                <a:solidFill>
                  <a:srgbClr val="FF0000"/>
                </a:solidFill>
              </a:rPr>
              <a:t>a</a:t>
            </a:r>
            <a:r>
              <a:rPr lang="zh-CN" altLang="en-US" sz="3600" b="1">
                <a:solidFill>
                  <a:srgbClr val="FF0000"/>
                </a:solidFill>
              </a:rPr>
              <a:t>m-n </a:t>
            </a:r>
            <a:r>
              <a:rPr lang="en-US" altLang="zh-CN" sz="3600" b="1" baseline="0">
                <a:solidFill>
                  <a:srgbClr val="FF0000"/>
                </a:solidFill>
              </a:rPr>
              <a:t>÷ </a:t>
            </a:r>
            <a:r>
              <a:rPr lang="zh-CN" altLang="en-US" sz="3600" b="1" baseline="0">
                <a:solidFill>
                  <a:srgbClr val="FF0000"/>
                </a:solidFill>
              </a:rPr>
              <a:t>a</a:t>
            </a:r>
            <a:r>
              <a:rPr lang="zh-CN" altLang="en-US" sz="3600" b="1">
                <a:solidFill>
                  <a:srgbClr val="FF0000"/>
                </a:solidFill>
              </a:rPr>
              <a:t>p </a:t>
            </a:r>
            <a:r>
              <a:rPr lang="zh-CN" altLang="en-US" sz="3600" b="1" baseline="0">
                <a:solidFill>
                  <a:srgbClr val="FF0000"/>
                </a:solidFill>
              </a:rPr>
              <a:t>= a</a:t>
            </a:r>
            <a:r>
              <a:rPr lang="zh-CN" altLang="en-US" sz="3600" b="1">
                <a:solidFill>
                  <a:srgbClr val="FF0000"/>
                </a:solidFill>
              </a:rPr>
              <a:t>m-n-p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52400" y="1066800"/>
            <a:ext cx="8229600" cy="9144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b="1" dirty="0" smtClean="0">
                <a:solidFill>
                  <a:schemeClr val="tx2"/>
                </a:solidFill>
              </a:rPr>
              <a:t> 1、计算5</a:t>
            </a:r>
            <a:r>
              <a:rPr lang="zh-CN" altLang="zh-CN" b="1" baseline="30000" dirty="0" smtClean="0">
                <a:solidFill>
                  <a:schemeClr val="tx2"/>
                </a:solidFill>
              </a:rPr>
              <a:t>2m</a:t>
            </a:r>
            <a:r>
              <a:rPr lang="zh-CN" altLang="zh-CN" dirty="0" smtClean="0">
                <a:solidFill>
                  <a:schemeClr val="tx2"/>
                </a:solidFill>
              </a:rPr>
              <a:t>÷5</a:t>
            </a:r>
            <a:r>
              <a:rPr lang="zh-CN" altLang="zh-CN" baseline="30000" dirty="0" smtClean="0">
                <a:solidFill>
                  <a:schemeClr val="tx2"/>
                </a:solidFill>
              </a:rPr>
              <a:t>m-1</a:t>
            </a:r>
          </a:p>
          <a:p>
            <a:endParaRPr lang="zh-CN" altLang="zh-CN" dirty="0" smtClean="0">
              <a:solidFill>
                <a:schemeClr val="tx2"/>
              </a:solidFill>
            </a:endParaRPr>
          </a:p>
          <a:p>
            <a:endParaRPr lang="zh-CN" altLang="zh-CN" baseline="30000" dirty="0" smtClean="0">
              <a:solidFill>
                <a:schemeClr val="tx2"/>
              </a:solidFill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" y="296863"/>
            <a:ext cx="426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baseline="0">
                <a:solidFill>
                  <a:schemeClr val="tx2"/>
                </a:solidFill>
              </a:rPr>
              <a:t>四、拓展延伸，能力提升 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98525" y="55848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baseline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43000" y="35814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zh-CN" altLang="zh-CN" sz="3200" baseline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8600" y="5029200"/>
            <a:ext cx="3436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baseline="0">
                <a:solidFill>
                  <a:schemeClr val="tx2"/>
                </a:solidFill>
              </a:rPr>
              <a:t>3、计算(-x)</a:t>
            </a:r>
            <a:r>
              <a:rPr lang="zh-CN" altLang="en-US" sz="3600" b="1">
                <a:solidFill>
                  <a:schemeClr val="tx2"/>
                </a:solidFill>
              </a:rPr>
              <a:t> 6</a:t>
            </a:r>
            <a:r>
              <a:rPr lang="zh-CN" altLang="en-US" sz="3600" b="1" baseline="0">
                <a:solidFill>
                  <a:schemeClr val="tx2"/>
                </a:solidFill>
              </a:rPr>
              <a:t>÷x</a:t>
            </a:r>
            <a:r>
              <a:rPr lang="zh-CN" altLang="en-US" sz="3600" b="1">
                <a:solidFill>
                  <a:schemeClr val="tx2"/>
                </a:solidFill>
              </a:rPr>
              <a:t>3</a:t>
            </a:r>
            <a:endParaRPr lang="zh-CN" altLang="en-US" sz="3600" b="1" baseline="0">
              <a:solidFill>
                <a:schemeClr val="tx2"/>
              </a:solidFill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0" y="2438400"/>
            <a:ext cx="8382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600" b="1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2、计算(a+b)</a:t>
            </a:r>
            <a:r>
              <a:rPr lang="zh-CN" altLang="en-US" sz="3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</a:t>
            </a:r>
            <a:r>
              <a:rPr lang="zh-CN" altLang="en-US" sz="3600" b="1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÷(a+b)</a:t>
            </a:r>
            <a:r>
              <a:rPr lang="zh-CN" altLang="en-US" sz="3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600" b="1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÷(a+b)</a:t>
            </a:r>
            <a:r>
              <a:rPr lang="zh-CN" altLang="en-US" sz="3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endParaRPr lang="zh-CN" altLang="en-US" sz="3600" b="1" baseline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defRPr/>
            </a:pPr>
            <a:endParaRPr lang="zh-CN" altLang="en-US" sz="3600" b="1" baseline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/>
        </p:nvSpPr>
        <p:spPr bwMode="auto">
          <a:xfrm>
            <a:off x="228600" y="18288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b="1" baseline="0" dirty="0">
                <a:solidFill>
                  <a:schemeClr val="tx2"/>
                </a:solidFill>
                <a:ea typeface="微软雅黑" panose="020B0503020204020204" pitchFamily="34" charset="-122"/>
              </a:rPr>
              <a:t> 解：5</a:t>
            </a:r>
            <a:r>
              <a:rPr lang="zh-CN" altLang="en-US" sz="2800" b="1" dirty="0">
                <a:solidFill>
                  <a:schemeClr val="tx2"/>
                </a:solidFill>
                <a:ea typeface="微软雅黑" panose="020B0503020204020204" pitchFamily="34" charset="-122"/>
              </a:rPr>
              <a:t>2m</a:t>
            </a:r>
            <a:r>
              <a:rPr lang="zh-CN" altLang="en-US" sz="2800" baseline="0" dirty="0">
                <a:solidFill>
                  <a:schemeClr val="tx2"/>
                </a:solidFill>
                <a:ea typeface="微软雅黑" panose="020B0503020204020204" pitchFamily="34" charset="-122"/>
              </a:rPr>
              <a:t>÷5</a:t>
            </a:r>
            <a:r>
              <a:rPr lang="zh-CN" altLang="en-US" sz="2800" dirty="0">
                <a:solidFill>
                  <a:schemeClr val="tx2"/>
                </a:solidFill>
                <a:ea typeface="微软雅黑" panose="020B0503020204020204" pitchFamily="34" charset="-122"/>
              </a:rPr>
              <a:t>m-1</a:t>
            </a:r>
            <a:r>
              <a:rPr lang="zh-CN" altLang="en-US" sz="2800" baseline="0" dirty="0">
                <a:solidFill>
                  <a:schemeClr val="tx2"/>
                </a:solidFill>
                <a:ea typeface="微软雅黑" panose="020B0503020204020204" pitchFamily="34" charset="-122"/>
              </a:rPr>
              <a:t>=5</a:t>
            </a:r>
            <a:r>
              <a:rPr lang="zh-CN" altLang="en-US" sz="2800" dirty="0">
                <a:solidFill>
                  <a:schemeClr val="tx2"/>
                </a:solidFill>
                <a:ea typeface="微软雅黑" panose="020B0503020204020204" pitchFamily="34" charset="-122"/>
              </a:rPr>
              <a:t>2m-(m-1)</a:t>
            </a:r>
            <a:r>
              <a:rPr lang="zh-CN" altLang="en-US" sz="2800" baseline="0" dirty="0">
                <a:solidFill>
                  <a:schemeClr val="tx2"/>
                </a:solidFill>
                <a:ea typeface="微软雅黑" panose="020B0503020204020204" pitchFamily="34" charset="-122"/>
              </a:rPr>
              <a:t>=5</a:t>
            </a:r>
            <a:r>
              <a:rPr lang="zh-CN" altLang="en-US" sz="2800" dirty="0">
                <a:solidFill>
                  <a:schemeClr val="tx2"/>
                </a:solidFill>
                <a:ea typeface="微软雅黑" panose="020B0503020204020204" pitchFamily="34" charset="-122"/>
              </a:rPr>
              <a:t>2m-m+1</a:t>
            </a:r>
            <a:r>
              <a:rPr lang="zh-CN" altLang="en-US" sz="2800" baseline="0" dirty="0">
                <a:solidFill>
                  <a:schemeClr val="tx2"/>
                </a:solidFill>
                <a:ea typeface="微软雅黑" panose="020B0503020204020204" pitchFamily="34" charset="-122"/>
              </a:rPr>
              <a:t>=5</a:t>
            </a:r>
            <a:r>
              <a:rPr lang="zh-CN" altLang="en-US" sz="2800" dirty="0">
                <a:solidFill>
                  <a:schemeClr val="tx2"/>
                </a:solidFill>
                <a:ea typeface="微软雅黑" panose="020B0503020204020204" pitchFamily="34" charset="-122"/>
              </a:rPr>
              <a:t>m+1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zh-CN" altLang="en-US" sz="2800" baseline="0" dirty="0">
              <a:solidFill>
                <a:schemeClr val="tx2"/>
              </a:solidFill>
              <a:ea typeface="微软雅黑" panose="020B0503020204020204" pitchFamily="34" charset="-122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zh-CN" altLang="en-US" sz="2800" dirty="0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27000" y="3124200"/>
            <a:ext cx="8382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600" b="1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解：(a+b)</a:t>
            </a:r>
            <a:r>
              <a:rPr lang="zh-CN" altLang="en-US" sz="3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</a:t>
            </a:r>
            <a:r>
              <a:rPr lang="zh-CN" altLang="en-US" sz="3600" b="1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÷(a+b)</a:t>
            </a:r>
            <a:r>
              <a:rPr lang="zh-CN" altLang="en-US" sz="3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600" b="1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÷(a+b)</a:t>
            </a:r>
            <a:r>
              <a:rPr lang="zh-CN" altLang="en-US" sz="3600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endParaRPr lang="zh-CN" altLang="en-US" sz="3600" b="1" baseline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defRPr/>
            </a:pPr>
            <a:r>
              <a:rPr lang="zh-CN" altLang="en-US" sz="3600" b="1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       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28600" y="3886200"/>
            <a:ext cx="8382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600" b="1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      =(a+b)</a:t>
            </a: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9-2-3</a:t>
            </a:r>
            <a:endParaRPr lang="zh-CN" altLang="en-US" sz="3600" b="1" baseline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52400" y="4313238"/>
            <a:ext cx="8382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3600" b="1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      =(a+b)</a:t>
            </a: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endParaRPr lang="zh-CN" altLang="en-US" sz="3600" b="1" baseline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55600" y="5608638"/>
            <a:ext cx="5740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baseline="0">
                <a:solidFill>
                  <a:schemeClr val="tx2"/>
                </a:solidFill>
              </a:rPr>
              <a:t>解：(-x)</a:t>
            </a:r>
            <a:r>
              <a:rPr lang="zh-CN" altLang="en-US" sz="3600" b="1">
                <a:solidFill>
                  <a:schemeClr val="tx2"/>
                </a:solidFill>
              </a:rPr>
              <a:t> 6</a:t>
            </a:r>
            <a:r>
              <a:rPr lang="zh-CN" altLang="en-US" sz="3600" b="1" baseline="0">
                <a:solidFill>
                  <a:schemeClr val="tx2"/>
                </a:solidFill>
              </a:rPr>
              <a:t>÷x</a:t>
            </a:r>
            <a:r>
              <a:rPr lang="zh-CN" altLang="en-US" sz="3600" b="1">
                <a:solidFill>
                  <a:schemeClr val="tx2"/>
                </a:solidFill>
              </a:rPr>
              <a:t>3</a:t>
            </a:r>
            <a:endParaRPr lang="zh-CN" altLang="en-US" sz="3600" b="1" baseline="0">
              <a:solidFill>
                <a:schemeClr val="tx2"/>
              </a:solidFill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124200" y="5638800"/>
            <a:ext cx="153828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baseline="0">
                <a:solidFill>
                  <a:schemeClr val="tx2"/>
                </a:solidFill>
              </a:rPr>
              <a:t>=x</a:t>
            </a:r>
            <a:r>
              <a:rPr lang="zh-CN" altLang="en-US" sz="3600" b="1">
                <a:solidFill>
                  <a:schemeClr val="tx2"/>
                </a:solidFill>
              </a:rPr>
              <a:t>6</a:t>
            </a:r>
            <a:r>
              <a:rPr lang="zh-CN" altLang="en-US" sz="3600" b="1" baseline="0">
                <a:solidFill>
                  <a:schemeClr val="tx2"/>
                </a:solidFill>
              </a:rPr>
              <a:t>÷x</a:t>
            </a:r>
            <a:r>
              <a:rPr lang="zh-CN" altLang="en-US" sz="3600" b="1">
                <a:solidFill>
                  <a:schemeClr val="tx2"/>
                </a:solidFill>
              </a:rPr>
              <a:t>3</a:t>
            </a:r>
            <a:endParaRPr lang="zh-CN" altLang="en-US" sz="3600" b="1" baseline="0">
              <a:solidFill>
                <a:schemeClr val="tx2"/>
              </a:solidFill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648200" y="5638800"/>
            <a:ext cx="113188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baseline="0">
                <a:solidFill>
                  <a:schemeClr val="tx2"/>
                </a:solidFill>
              </a:rPr>
              <a:t>=x</a:t>
            </a:r>
            <a:r>
              <a:rPr lang="zh-CN" altLang="en-US" sz="3600" b="1">
                <a:solidFill>
                  <a:schemeClr val="tx2"/>
                </a:solidFill>
              </a:rPr>
              <a:t>6-3</a:t>
            </a:r>
            <a:endParaRPr lang="zh-CN" altLang="en-US" sz="3600" b="1" baseline="0">
              <a:solidFill>
                <a:schemeClr val="tx2"/>
              </a:solidFill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649913" y="5608638"/>
            <a:ext cx="868362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baseline="0">
                <a:solidFill>
                  <a:schemeClr val="tx2"/>
                </a:solidFill>
              </a:rPr>
              <a:t>=x</a:t>
            </a:r>
            <a:r>
              <a:rPr lang="zh-CN" altLang="en-US" sz="3600" b="1">
                <a:solidFill>
                  <a:schemeClr val="tx2"/>
                </a:solidFill>
              </a:rPr>
              <a:t>3</a:t>
            </a:r>
            <a:endParaRPr lang="zh-CN" altLang="en-US" sz="3600" b="1" baseline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ldLvl="0" autoUpdateAnimBg="0"/>
      <p:bldP spid="19463" grpId="0" bldLvl="0" autoUpdateAnimBg="0"/>
      <p:bldP spid="19464" grpId="0" bldLvl="0" autoUpdateAnimBg="0"/>
      <p:bldP spid="19465" grpId="0" bldLvl="0" autoUpdateAnimBg="0"/>
      <p:bldP spid="19466" grpId="0" bldLvl="0" autoUpdateAnimBg="0"/>
      <p:bldP spid="19467" grpId="0" bldLvl="0" autoUpdateAnimBg="0"/>
      <p:bldP spid="19468" grpId="0" bldLvl="0" autoUpdateAnimBg="0"/>
      <p:bldP spid="19469" grpId="0" bldLvl="0" autoUpdateAnimBg="0"/>
      <p:bldP spid="19470" grpId="0" bldLvl="0" autoUpdateAnimBg="0"/>
      <p:bldP spid="19471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62000" y="762000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600" b="1" baseline="0" dirty="0">
                <a:solidFill>
                  <a:schemeClr val="tx2"/>
                </a:solidFill>
                <a:latin typeface="Arial Narrow" panose="020B0606020202030204" pitchFamily="34" charset="0"/>
              </a:rPr>
              <a:t>4、已知：a</a:t>
            </a:r>
            <a:r>
              <a:rPr lang="zh-CN" altLang="zh-CN" sz="3600" b="1" dirty="0">
                <a:solidFill>
                  <a:schemeClr val="tx2"/>
                </a:solidFill>
                <a:latin typeface="Arial Narrow" panose="020B0606020202030204" pitchFamily="34" charset="0"/>
              </a:rPr>
              <a:t>m</a:t>
            </a:r>
            <a:r>
              <a:rPr lang="zh-CN" altLang="zh-CN" sz="3600" b="1" baseline="0" dirty="0">
                <a:solidFill>
                  <a:schemeClr val="tx2"/>
                </a:solidFill>
                <a:latin typeface="Arial Narrow" panose="020B0606020202030204" pitchFamily="34" charset="0"/>
              </a:rPr>
              <a:t>=8,a</a:t>
            </a:r>
            <a:r>
              <a:rPr lang="zh-CN" altLang="zh-CN" sz="3600" b="1" dirty="0">
                <a:solidFill>
                  <a:schemeClr val="tx2"/>
                </a:solidFill>
                <a:latin typeface="Arial Narrow" panose="020B0606020202030204" pitchFamily="34" charset="0"/>
              </a:rPr>
              <a:t>n</a:t>
            </a:r>
            <a:r>
              <a:rPr lang="zh-CN" altLang="zh-CN" sz="3600" b="1" baseline="0" dirty="0">
                <a:solidFill>
                  <a:schemeClr val="tx2"/>
                </a:solidFill>
                <a:latin typeface="Arial Narrow" panose="020B0606020202030204" pitchFamily="34" charset="0"/>
              </a:rPr>
              <a:t>=5.   求：a</a:t>
            </a:r>
            <a:r>
              <a:rPr lang="zh-CN" altLang="zh-CN" sz="3600" b="1" dirty="0">
                <a:solidFill>
                  <a:schemeClr val="tx2"/>
                </a:solidFill>
                <a:latin typeface="Arial Narrow" panose="020B0606020202030204" pitchFamily="34" charset="0"/>
              </a:rPr>
              <a:t>m-n</a:t>
            </a:r>
            <a:r>
              <a:rPr lang="zh-CN" altLang="zh-CN" sz="3600" b="1" baseline="0" dirty="0">
                <a:solidFill>
                  <a:schemeClr val="tx2"/>
                </a:solidFill>
                <a:latin typeface="Arial Narrow" panose="020B0606020202030204" pitchFamily="34" charset="0"/>
              </a:rPr>
              <a:t>的值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14400" y="1981200"/>
            <a:ext cx="685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600" b="1" baseline="0" dirty="0">
                <a:solidFill>
                  <a:schemeClr val="tx2"/>
                </a:solidFill>
                <a:latin typeface="Arial Narrow" panose="020B0606020202030204" pitchFamily="34" charset="0"/>
              </a:rPr>
              <a:t>解</a:t>
            </a:r>
            <a:r>
              <a:rPr lang="zh-CN" altLang="zh-CN" sz="3600" b="1" baseline="0" dirty="0">
                <a:solidFill>
                  <a:schemeClr val="tx2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:</a:t>
            </a:r>
            <a:r>
              <a:rPr lang="zh-CN" altLang="zh-CN" sz="3600" b="1" baseline="0" dirty="0">
                <a:solidFill>
                  <a:schemeClr val="tx2"/>
                </a:solidFill>
                <a:latin typeface="Arial Narrow" panose="020B0606020202030204" pitchFamily="34" charset="0"/>
              </a:rPr>
              <a:t>a</a:t>
            </a:r>
            <a:r>
              <a:rPr lang="zh-CN" altLang="zh-CN" sz="3600" b="1" dirty="0">
                <a:solidFill>
                  <a:schemeClr val="tx2"/>
                </a:solidFill>
                <a:latin typeface="Arial Narrow" panose="020B0606020202030204" pitchFamily="34" charset="0"/>
              </a:rPr>
              <a:t>m-n</a:t>
            </a:r>
            <a:r>
              <a:rPr lang="zh-CN" altLang="zh-CN" sz="3600" b="1" baseline="0" dirty="0">
                <a:solidFill>
                  <a:schemeClr val="tx2"/>
                </a:solidFill>
                <a:latin typeface="Arial Narrow" panose="020B0606020202030204" pitchFamily="34" charset="0"/>
              </a:rPr>
              <a:t>= a</a:t>
            </a:r>
            <a:r>
              <a:rPr lang="zh-CN" altLang="zh-CN" sz="3600" b="1" dirty="0">
                <a:solidFill>
                  <a:schemeClr val="tx2"/>
                </a:solidFill>
                <a:latin typeface="Arial Narrow" panose="020B0606020202030204" pitchFamily="34" charset="0"/>
              </a:rPr>
              <a:t>m </a:t>
            </a:r>
            <a:r>
              <a:rPr lang="zh-CN" altLang="zh-CN" sz="3600" b="1" baseline="0" dirty="0">
                <a:solidFill>
                  <a:schemeClr val="tx2"/>
                </a:solidFill>
                <a:latin typeface="Arial Narrow" panose="020B0606020202030204" pitchFamily="34" charset="0"/>
              </a:rPr>
              <a:t>÷ a</a:t>
            </a:r>
            <a:r>
              <a:rPr lang="zh-CN" altLang="zh-CN" sz="3600" b="1" dirty="0">
                <a:solidFill>
                  <a:schemeClr val="tx2"/>
                </a:solidFill>
                <a:latin typeface="Arial Narrow" panose="020B0606020202030204" pitchFamily="34" charset="0"/>
              </a:rPr>
              <a:t>n</a:t>
            </a:r>
            <a:r>
              <a:rPr lang="zh-CN" altLang="zh-CN" sz="3600" b="1" baseline="0" dirty="0">
                <a:solidFill>
                  <a:schemeClr val="tx2"/>
                </a:solidFill>
                <a:latin typeface="Arial Narrow" panose="020B0606020202030204" pitchFamily="34" charset="0"/>
              </a:rPr>
              <a:t>= 8 ÷5 = 1.6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86000" y="2971800"/>
            <a:ext cx="525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3600" b="1" baseline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r:id="rId3" imgW="114935" imgH="217170" progId="Equation.3">
                  <p:embed/>
                </p:oleObj>
              </mc:Choice>
              <mc:Fallback>
                <p:oleObj r:id="rId3" imgW="114935" imgH="21717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Text Box 6"/>
          <p:cNvSpPr txBox="1">
            <a:spLocks noChangeArrowheads="1"/>
          </p:cNvSpPr>
          <p:nvPr/>
        </p:nvSpPr>
        <p:spPr bwMode="auto">
          <a:xfrm flipV="1">
            <a:off x="1143000" y="1219200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aseline="0"/>
              <a:t>    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990600" y="2971800"/>
            <a:ext cx="25908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 b="1" baseline="0">
                <a:solidFill>
                  <a:schemeClr val="tx2"/>
                </a:solidFill>
              </a:rPr>
              <a:t>公式逆应用</a:t>
            </a:r>
          </a:p>
          <a:p>
            <a:pPr eaLnBrk="1" hangingPunct="1"/>
            <a:r>
              <a:rPr lang="zh-CN" altLang="zh-CN" sz="3200" b="1" i="1" baseline="0">
                <a:solidFill>
                  <a:schemeClr val="tx2"/>
                </a:solidFill>
              </a:rPr>
              <a:t>a</a:t>
            </a:r>
            <a:r>
              <a:rPr lang="zh-CN" altLang="zh-CN" sz="3200" b="1" i="1">
                <a:solidFill>
                  <a:schemeClr val="tx2"/>
                </a:solidFill>
              </a:rPr>
              <a:t>m-n</a:t>
            </a:r>
            <a:r>
              <a:rPr lang="zh-CN" altLang="zh-CN" sz="3200" b="1" i="1" baseline="0">
                <a:solidFill>
                  <a:schemeClr val="tx2"/>
                </a:solidFill>
              </a:rPr>
              <a:t>=a</a:t>
            </a:r>
            <a:r>
              <a:rPr lang="zh-CN" altLang="zh-CN" sz="3200" b="1" i="1">
                <a:solidFill>
                  <a:schemeClr val="tx2"/>
                </a:solidFill>
              </a:rPr>
              <a:t>m</a:t>
            </a:r>
            <a:r>
              <a:rPr lang="zh-CN" altLang="zh-CN" sz="3200" b="1" i="1" baseline="0">
                <a:solidFill>
                  <a:schemeClr val="tx2"/>
                </a:solidFill>
              </a:rPr>
              <a:t>÷a</a:t>
            </a:r>
            <a:r>
              <a:rPr lang="zh-CN" altLang="zh-CN" sz="3200" b="1" i="1">
                <a:solidFill>
                  <a:schemeClr val="tx2"/>
                </a:solidFill>
              </a:rPr>
              <a:t>n</a:t>
            </a:r>
          </a:p>
          <a:p>
            <a:pPr eaLnBrk="1" hangingPunct="1"/>
            <a:endParaRPr lang="zh-CN" altLang="zh-CN" sz="3200" baseline="0">
              <a:solidFill>
                <a:schemeClr val="tx2"/>
              </a:solidFill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657600" y="35052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baseline="0">
                <a:solidFill>
                  <a:schemeClr val="tx2"/>
                </a:solidFill>
              </a:rPr>
              <a:t>(a≠0 ,m,n都是正整数，m＞n</a:t>
            </a:r>
            <a:r>
              <a:rPr lang="zh-CN" altLang="zh-CN" sz="2800" baseline="0">
                <a:solidFill>
                  <a:schemeClr val="tx2"/>
                </a:solidFill>
              </a:rPr>
              <a:t>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3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  <p:bldP spid="2048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00200"/>
            <a:ext cx="8229600" cy="3962400"/>
          </a:xfrm>
        </p:spPr>
        <p:txBody>
          <a:bodyPr/>
          <a:lstStyle/>
          <a:p>
            <a:r>
              <a:rPr lang="zh-CN" altLang="en-US" smtClean="0"/>
              <a:t>五、</a:t>
            </a:r>
            <a:r>
              <a:rPr lang="zh-CN" altLang="en-US" b="1" smtClean="0"/>
              <a:t>课堂小结，反思升华</a:t>
            </a:r>
            <a:br>
              <a:rPr lang="zh-CN" altLang="en-US" b="1" smtClean="0"/>
            </a:br>
            <a:r>
              <a:rPr lang="zh-CN" altLang="en-US" b="1" smtClean="0"/>
              <a:t>本节课学习，你有什么收获？</a:t>
            </a:r>
            <a:br>
              <a:rPr lang="zh-CN" altLang="en-US" b="1" smtClean="0"/>
            </a:br>
            <a:r>
              <a:rPr lang="zh-CN" altLang="en-US" b="1" smtClean="0"/>
              <a:t/>
            </a:r>
            <a:br>
              <a:rPr lang="zh-CN" altLang="en-US" b="1" smtClean="0"/>
            </a:br>
            <a:endParaRPr lang="zh-CN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2"/>
          <p:cNvSpPr>
            <a:spLocks noChangeArrowheads="1"/>
          </p:cNvSpPr>
          <p:nvPr/>
        </p:nvSpPr>
        <p:spPr bwMode="auto">
          <a:xfrm>
            <a:off x="2362200" y="381000"/>
            <a:ext cx="2500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 baseline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当堂达标</a:t>
            </a:r>
            <a:endParaRPr lang="zh-CN" altLang="en-US" baseline="0"/>
          </a:p>
        </p:txBody>
      </p:sp>
      <p:sp>
        <p:nvSpPr>
          <p:cNvPr id="43011" name="TextBox 6"/>
          <p:cNvSpPr>
            <a:spLocks noChangeArrowheads="1"/>
          </p:cNvSpPr>
          <p:nvPr/>
        </p:nvSpPr>
        <p:spPr bwMode="auto">
          <a:xfrm>
            <a:off x="285750" y="1571625"/>
            <a:ext cx="885825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（</a:t>
            </a:r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1）10</a:t>
            </a:r>
            <a:r>
              <a:rPr lang="en-US" altLang="zh-CN" sz="40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10</a:t>
            </a:r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÷______=10</a:t>
            </a:r>
            <a:r>
              <a:rPr lang="en-US" altLang="zh-CN" sz="40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9</a:t>
            </a:r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；   </a:t>
            </a:r>
            <a:endParaRPr lang="zh-CN" altLang="en-US" sz="4000" b="1" baseline="0" dirty="0">
              <a:solidFill>
                <a:srgbClr val="7030A0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  <a:p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（2）a</a:t>
            </a:r>
            <a:r>
              <a:rPr lang="en-US" altLang="zh-CN" sz="40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8</a:t>
            </a:r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÷a</a:t>
            </a:r>
            <a:r>
              <a:rPr lang="en-US" altLang="zh-CN" sz="40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4</a:t>
            </a:r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=_____；</a:t>
            </a:r>
            <a:endParaRPr lang="zh-CN" altLang="en-US" sz="4000" b="1" baseline="0" dirty="0">
              <a:solidFill>
                <a:srgbClr val="7030A0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  <a:p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（3）（-b）</a:t>
            </a:r>
            <a:r>
              <a:rPr lang="en-US" altLang="zh-CN" sz="40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9</a:t>
            </a:r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÷（-b）</a:t>
            </a:r>
            <a:r>
              <a:rPr lang="en-US" altLang="zh-CN" sz="40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7</a:t>
            </a:r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=________；</a:t>
            </a:r>
            <a:endParaRPr lang="zh-CN" altLang="en-US" sz="4000" b="1" baseline="0" dirty="0">
              <a:solidFill>
                <a:srgbClr val="7030A0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  <a:p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（4）x</a:t>
            </a:r>
            <a:r>
              <a:rPr lang="en-US" altLang="zh-CN" sz="40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7</a:t>
            </a:r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÷_______=1；</a:t>
            </a:r>
            <a:endParaRPr lang="zh-CN" altLang="en-US" sz="4000" b="1" baseline="0" dirty="0">
              <a:solidFill>
                <a:srgbClr val="7030A0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  <a:p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（5）（y</a:t>
            </a:r>
            <a:r>
              <a:rPr lang="en-US" altLang="zh-CN" sz="40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5</a:t>
            </a:r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）</a:t>
            </a:r>
            <a:r>
              <a:rPr lang="en-US" altLang="zh-CN" sz="40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4</a:t>
            </a:r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÷y</a:t>
            </a:r>
            <a:r>
              <a:rPr lang="en-US" altLang="zh-CN" sz="40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10</a:t>
            </a:r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=_______；</a:t>
            </a:r>
            <a:endParaRPr lang="zh-CN" altLang="en-US" sz="4000" b="1" baseline="0" dirty="0">
              <a:solidFill>
                <a:srgbClr val="7030A0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  <a:p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（6</a:t>
            </a:r>
            <a:r>
              <a:rPr lang="zh-CN" altLang="en-US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）</a:t>
            </a:r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（-xy）</a:t>
            </a:r>
            <a:r>
              <a:rPr lang="en-US" altLang="zh-CN" sz="40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10</a:t>
            </a:r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÷（-</a:t>
            </a:r>
            <a:r>
              <a:rPr lang="en-US" altLang="zh-CN" sz="4000" b="1" baseline="0" dirty="0" err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xy</a:t>
            </a:r>
            <a:r>
              <a:rPr lang="zh-CN" altLang="en-US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）</a:t>
            </a:r>
            <a:r>
              <a:rPr lang="en-US" altLang="zh-CN" sz="40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5</a:t>
            </a:r>
            <a:r>
              <a:rPr lang="en-US" altLang="zh-CN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=_________</a:t>
            </a:r>
          </a:p>
          <a:p>
            <a:r>
              <a:rPr lang="zh-CN" altLang="en-US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（7）（m-n)</a:t>
            </a:r>
            <a:r>
              <a:rPr lang="zh-CN" altLang="en-US" sz="40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5</a:t>
            </a:r>
            <a:r>
              <a:rPr lang="zh-CN" altLang="en-US" sz="4000" b="1" baseline="0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÷(n-m)</a:t>
            </a:r>
            <a:r>
              <a:rPr lang="zh-CN" altLang="en-US" sz="40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898525" y="6318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baseline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3400" y="1323975"/>
            <a:ext cx="8001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baseline="0" dirty="0">
                <a:solidFill>
                  <a:schemeClr val="tx2"/>
                </a:solidFill>
              </a:rPr>
              <a:t>1</a:t>
            </a:r>
            <a:r>
              <a:rPr lang="zh-CN" altLang="en-US" sz="3200" b="1" baseline="0" dirty="0">
                <a:solidFill>
                  <a:schemeClr val="tx2"/>
                </a:solidFill>
              </a:rPr>
              <a:t>、a</a:t>
            </a:r>
            <a:r>
              <a:rPr lang="zh-CN" altLang="en-US" sz="3200" b="1" dirty="0">
                <a:solidFill>
                  <a:schemeClr val="tx2"/>
                </a:solidFill>
              </a:rPr>
              <a:t>n</a:t>
            </a:r>
            <a:r>
              <a:rPr lang="zh-CN" altLang="en-US" sz="3200" b="1" baseline="0" dirty="0">
                <a:solidFill>
                  <a:schemeClr val="tx2"/>
                </a:solidFill>
              </a:rPr>
              <a:t>的意义是什么？a叫</a:t>
            </a:r>
            <a:r>
              <a:rPr lang="zh-CN" altLang="en-US" sz="3200" b="1" u="sng" baseline="0" dirty="0">
                <a:solidFill>
                  <a:schemeClr val="tx2"/>
                </a:solidFill>
              </a:rPr>
              <a:t>      </a:t>
            </a:r>
            <a:r>
              <a:rPr lang="zh-CN" altLang="en-US" sz="3200" b="1" baseline="0" dirty="0">
                <a:solidFill>
                  <a:schemeClr val="tx2"/>
                </a:solidFill>
              </a:rPr>
              <a:t>，n叫</a:t>
            </a:r>
            <a:r>
              <a:rPr lang="zh-CN" altLang="en-US" sz="3200" b="1" u="sng" baseline="0" dirty="0">
                <a:solidFill>
                  <a:schemeClr val="tx2"/>
                </a:solidFill>
                <a:latin typeface="Angsana New" pitchFamily="18" charset="-34"/>
              </a:rPr>
              <a:t>____  </a:t>
            </a:r>
            <a:r>
              <a:rPr lang="zh-CN" altLang="en-US" sz="3200" b="1" u="sng" baseline="0" dirty="0">
                <a:solidFill>
                  <a:schemeClr val="tx2"/>
                </a:solidFill>
              </a:rPr>
              <a:t> .</a:t>
            </a:r>
            <a:endParaRPr lang="zh-CN" altLang="en-US" sz="3200" b="1" dirty="0">
              <a:solidFill>
                <a:schemeClr val="tx2"/>
              </a:solidFill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33400" y="2314575"/>
            <a:ext cx="78486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baseline="0" dirty="0">
                <a:solidFill>
                  <a:schemeClr val="tx2"/>
                </a:solidFill>
              </a:rPr>
              <a:t>2</a:t>
            </a:r>
            <a:r>
              <a:rPr lang="zh-CN" altLang="en-US" sz="3200" b="1" baseline="0" dirty="0">
                <a:solidFill>
                  <a:schemeClr val="tx2"/>
                </a:solidFill>
              </a:rPr>
              <a:t>、同底数幂的乘法运算法则是什么？</a:t>
            </a:r>
          </a:p>
          <a:p>
            <a:pPr eaLnBrk="1" hangingPunct="1"/>
            <a:endParaRPr lang="zh-CN" altLang="en-US" sz="3600" b="1" baseline="0" dirty="0">
              <a:solidFill>
                <a:schemeClr val="tx2"/>
              </a:solidFill>
            </a:endParaRPr>
          </a:p>
          <a:p>
            <a:pPr eaLnBrk="1" hangingPunct="1"/>
            <a:r>
              <a:rPr lang="zh-CN" altLang="en-US" sz="3600" b="1" baseline="0" dirty="0">
                <a:solidFill>
                  <a:schemeClr val="tx2"/>
                </a:solidFill>
              </a:rPr>
              <a:t>3</a:t>
            </a:r>
            <a:r>
              <a:rPr lang="zh-CN" altLang="en-US" sz="3200" b="1" baseline="0" dirty="0">
                <a:solidFill>
                  <a:schemeClr val="tx2"/>
                </a:solidFill>
              </a:rPr>
              <a:t>、计算：（-3）</a:t>
            </a:r>
            <a:r>
              <a:rPr lang="zh-CN" altLang="en-US" sz="3200" b="1" dirty="0">
                <a:solidFill>
                  <a:schemeClr val="tx2"/>
                </a:solidFill>
              </a:rPr>
              <a:t>3</a:t>
            </a:r>
            <a:r>
              <a:rPr lang="zh-CN" altLang="en-US" sz="3200" b="1" baseline="0" dirty="0">
                <a:solidFill>
                  <a:schemeClr val="tx2"/>
                </a:solidFill>
              </a:rPr>
              <a:t>×（-3）</a:t>
            </a:r>
            <a:r>
              <a:rPr lang="zh-CN" altLang="en-US" sz="3200" b="1" dirty="0">
                <a:solidFill>
                  <a:schemeClr val="tx2"/>
                </a:solidFill>
              </a:rPr>
              <a:t>3</a:t>
            </a:r>
            <a:r>
              <a:rPr lang="zh-CN" altLang="en-US" sz="3200" b="1" baseline="0" dirty="0">
                <a:solidFill>
                  <a:schemeClr val="tx2"/>
                </a:solidFill>
              </a:rPr>
              <a:t>=</a:t>
            </a:r>
            <a:r>
              <a:rPr lang="zh-CN" altLang="en-US" sz="3200" u="sng" baseline="0" dirty="0">
                <a:solidFill>
                  <a:schemeClr val="tx2"/>
                </a:solidFill>
              </a:rPr>
              <a:t>          </a:t>
            </a:r>
            <a:r>
              <a:rPr lang="zh-CN" altLang="en-US" sz="3200" b="1" baseline="0" dirty="0">
                <a:solidFill>
                  <a:schemeClr val="tx2"/>
                </a:solidFill>
              </a:rPr>
              <a:t>， a</a:t>
            </a:r>
            <a:r>
              <a:rPr lang="zh-CN" altLang="en-US" sz="3200" b="1" dirty="0">
                <a:solidFill>
                  <a:schemeClr val="tx2"/>
                </a:solidFill>
              </a:rPr>
              <a:t>m</a:t>
            </a:r>
            <a:r>
              <a:rPr lang="zh-CN" altLang="en-US" sz="3200" b="1" baseline="0" dirty="0">
                <a:solidFill>
                  <a:schemeClr val="tx2"/>
                </a:solidFill>
              </a:rPr>
              <a:t>·a</a:t>
            </a:r>
            <a:r>
              <a:rPr lang="zh-CN" altLang="en-US" sz="3200" b="1" dirty="0">
                <a:solidFill>
                  <a:schemeClr val="tx2"/>
                </a:solidFill>
              </a:rPr>
              <a:t>n</a:t>
            </a:r>
            <a:r>
              <a:rPr lang="zh-CN" altLang="en-US" sz="3200" b="1" baseline="0" dirty="0">
                <a:solidFill>
                  <a:schemeClr val="tx2"/>
                </a:solidFill>
              </a:rPr>
              <a:t>=</a:t>
            </a:r>
            <a:r>
              <a:rPr lang="zh-CN" altLang="en-US" sz="3200" b="1" u="sng" baseline="0" dirty="0">
                <a:solidFill>
                  <a:schemeClr val="tx2"/>
                </a:solidFill>
              </a:rPr>
              <a:t>       </a:t>
            </a:r>
            <a:r>
              <a:rPr lang="zh-CN" altLang="en-US" sz="3200" b="1" baseline="0" dirty="0">
                <a:solidFill>
                  <a:schemeClr val="tx2"/>
                </a:solidFill>
              </a:rPr>
              <a:t>， (a+b) </a:t>
            </a:r>
            <a:r>
              <a:rPr lang="zh-CN" altLang="en-US" sz="3200" b="1" dirty="0">
                <a:solidFill>
                  <a:schemeClr val="tx2"/>
                </a:solidFill>
              </a:rPr>
              <a:t>2</a:t>
            </a:r>
            <a:r>
              <a:rPr lang="zh-CN" altLang="en-US" sz="3200" b="1" baseline="0" dirty="0">
                <a:solidFill>
                  <a:schemeClr val="tx2"/>
                </a:solidFill>
              </a:rPr>
              <a:t>· (a+b)</a:t>
            </a:r>
            <a:r>
              <a:rPr lang="zh-CN" altLang="en-US" sz="3200" b="1" dirty="0">
                <a:solidFill>
                  <a:schemeClr val="tx2"/>
                </a:solidFill>
              </a:rPr>
              <a:t>3</a:t>
            </a:r>
            <a:r>
              <a:rPr lang="zh-CN" altLang="en-US" sz="3200" b="1" baseline="0" dirty="0">
                <a:solidFill>
                  <a:schemeClr val="tx2"/>
                </a:solidFill>
              </a:rPr>
              <a:t>=</a:t>
            </a:r>
            <a:r>
              <a:rPr lang="zh-CN" altLang="en-US" sz="3200" baseline="0" dirty="0">
                <a:solidFill>
                  <a:schemeClr val="tx2"/>
                </a:solidFill>
              </a:rPr>
              <a:t>____</a:t>
            </a:r>
            <a:r>
              <a:rPr lang="zh-CN" altLang="en-US" sz="2800" baseline="0" dirty="0"/>
              <a:t> 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9600" y="538163"/>
            <a:ext cx="2962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 b="1" baseline="0" dirty="0">
                <a:solidFill>
                  <a:schemeClr val="tx2"/>
                </a:solidFill>
              </a:rPr>
              <a:t>一、</a:t>
            </a:r>
            <a:r>
              <a:rPr lang="zh-CN" altLang="en-US" sz="3600" b="1" baseline="0" dirty="0">
                <a:solidFill>
                  <a:schemeClr val="tx2"/>
                </a:solidFill>
              </a:rPr>
              <a:t>复习</a:t>
            </a:r>
            <a:r>
              <a:rPr lang="zh-CN" altLang="zh-CN" sz="3600" b="1" baseline="0" dirty="0">
                <a:solidFill>
                  <a:schemeClr val="tx2"/>
                </a:solidFill>
              </a:rPr>
              <a:t>回顾</a:t>
            </a:r>
            <a:r>
              <a:rPr lang="zh-CN" altLang="zh-CN" sz="3600" b="1" baseline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121275" y="1371600"/>
            <a:ext cx="97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aseline="0" dirty="0">
                <a:solidFill>
                  <a:srgbClr val="FF0000"/>
                </a:solidFill>
              </a:rPr>
              <a:t>底数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721475" y="1371600"/>
            <a:ext cx="97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aseline="0" dirty="0">
                <a:solidFill>
                  <a:srgbClr val="FF0000"/>
                </a:solidFill>
              </a:rPr>
              <a:t>指数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219200" y="2909888"/>
            <a:ext cx="6629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aseline="0" dirty="0">
                <a:solidFill>
                  <a:srgbClr val="FF0000"/>
                </a:solidFill>
              </a:rPr>
              <a:t>同底数幂相乘，底数不变，指数相加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981200" y="3962400"/>
            <a:ext cx="97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aseline="0" dirty="0">
                <a:solidFill>
                  <a:srgbClr val="FF0000"/>
                </a:solidFill>
              </a:rPr>
              <a:t>a</a:t>
            </a:r>
            <a:r>
              <a:rPr lang="zh-CN" altLang="en-US" sz="2800" dirty="0">
                <a:solidFill>
                  <a:srgbClr val="FF0000"/>
                </a:solidFill>
              </a:rPr>
              <a:t>m+n</a:t>
            </a:r>
            <a:endParaRPr lang="zh-CN" altLang="en-US" sz="2800" baseline="0" dirty="0">
              <a:solidFill>
                <a:srgbClr val="FF0000"/>
              </a:solidFill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842000" y="3429000"/>
            <a:ext cx="14065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aseline="0" dirty="0">
                <a:solidFill>
                  <a:srgbClr val="FF0000"/>
                </a:solidFill>
              </a:rPr>
              <a:t> 3</a:t>
            </a:r>
            <a:r>
              <a:rPr lang="zh-CN" altLang="en-US" sz="2800" dirty="0">
                <a:solidFill>
                  <a:srgbClr val="FF0000"/>
                </a:solidFill>
              </a:rPr>
              <a:t>6</a:t>
            </a:r>
            <a:endParaRPr lang="zh-CN" altLang="en-US" sz="2800" baseline="0" dirty="0">
              <a:solidFill>
                <a:srgbClr val="FF0000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943600" y="3962400"/>
            <a:ext cx="1204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aseline="0" dirty="0">
                <a:solidFill>
                  <a:srgbClr val="FF0000"/>
                </a:solidFill>
              </a:rPr>
              <a:t>(a+b)</a:t>
            </a:r>
            <a:r>
              <a:rPr lang="zh-CN" altLang="en-US" sz="2800" dirty="0">
                <a:solidFill>
                  <a:srgbClr val="FF0000"/>
                </a:solidFill>
              </a:rPr>
              <a:t>5</a:t>
            </a:r>
            <a:endParaRPr lang="zh-CN" altLang="en-US" sz="2800" baseline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bldLvl="0" autoUpdateAnimBg="0"/>
      <p:bldP spid="9223" grpId="0" bldLvl="0" autoUpdateAnimBg="0"/>
      <p:bldP spid="9224" grpId="0" bldLvl="0" autoUpdateAnimBg="0"/>
      <p:bldP spid="9225" grpId="0" bldLvl="0" autoUpdateAnimBg="0"/>
      <p:bldP spid="9226" grpId="0" bldLvl="0" autoUpdateAnimBg="0"/>
      <p:bldP spid="9227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85800"/>
            <a:ext cx="38100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 descr="19739840116727859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7800" y="685800"/>
            <a:ext cx="3200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3400" y="3962400"/>
            <a:ext cx="169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baseline="0">
                <a:solidFill>
                  <a:schemeClr val="accent2"/>
                </a:solidFill>
              </a:rPr>
              <a:t>火卫1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867400" y="5029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baseline="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334000" y="3886200"/>
            <a:ext cx="1096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baseline="0">
                <a:solidFill>
                  <a:srgbClr val="993300"/>
                </a:solidFill>
              </a:rPr>
              <a:t>木卫4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33400" y="2286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baseline="0"/>
              <a:t>火星有两颗卫星，即火卫1和火卫2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486400" y="5715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baseline="0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889125" y="3886200"/>
            <a:ext cx="184785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 b="1" baseline="0"/>
              <a:t>10</a:t>
            </a:r>
            <a:r>
              <a:rPr lang="zh-CN" altLang="zh-CN" sz="3200" b="1"/>
              <a:t>16</a:t>
            </a:r>
            <a:r>
              <a:rPr lang="zh-CN" altLang="zh-CN" sz="3600" b="1" baseline="0"/>
              <a:t>千克</a:t>
            </a:r>
          </a:p>
          <a:p>
            <a:pPr eaLnBrk="1" hangingPunct="1"/>
            <a:endParaRPr lang="zh-CN" altLang="zh-CN" sz="3200" b="1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705600" y="3886200"/>
            <a:ext cx="174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 b="1" baseline="0"/>
              <a:t>10</a:t>
            </a:r>
            <a:r>
              <a:rPr lang="zh-CN" altLang="zh-CN" sz="3200" b="1"/>
              <a:t>23</a:t>
            </a:r>
            <a:r>
              <a:rPr lang="zh-CN" altLang="zh-CN" sz="3200" b="1" baseline="0"/>
              <a:t>千克</a:t>
            </a:r>
          </a:p>
        </p:txBody>
      </p:sp>
      <p:sp>
        <p:nvSpPr>
          <p:cNvPr id="10251" name="WordArt 11" descr="纸袋"/>
          <p:cNvSpPr>
            <a:spLocks noChangeArrowheads="1" noChangeShapeType="1"/>
          </p:cNvSpPr>
          <p:nvPr/>
        </p:nvSpPr>
        <p:spPr bwMode="auto">
          <a:xfrm>
            <a:off x="990600" y="4953000"/>
            <a:ext cx="6858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>
                <a:ln w="9525" cmpd="sng">
                  <a:solidFill>
                    <a:srgbClr val="008000"/>
                  </a:solidFill>
                  <a:rou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5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木卫</a:t>
            </a:r>
            <a:r>
              <a:rPr lang="en-US" altLang="zh-CN" sz="3600">
                <a:ln w="9525" cmpd="sng">
                  <a:solidFill>
                    <a:srgbClr val="008000"/>
                  </a:solidFill>
                  <a:rou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5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3600">
                <a:ln w="9525" cmpd="sng">
                  <a:solidFill>
                    <a:srgbClr val="008000"/>
                  </a:solidFill>
                  <a:rou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5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质量是火卫</a:t>
            </a:r>
            <a:r>
              <a:rPr lang="en-US" altLang="zh-CN" sz="3600">
                <a:ln w="9525" cmpd="sng">
                  <a:solidFill>
                    <a:srgbClr val="008000"/>
                  </a:solidFill>
                  <a:rou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5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600">
                <a:ln w="9525" cmpd="sng">
                  <a:solidFill>
                    <a:srgbClr val="008000"/>
                  </a:solidFill>
                  <a:rou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5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质量的多少倍？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85800" y="2514600"/>
            <a:ext cx="784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zh-CN" altLang="en-US" sz="2800" b="1" baseline="0" dirty="0">
                <a:solidFill>
                  <a:srgbClr val="0066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我们可以用</a:t>
            </a:r>
            <a:r>
              <a:rPr lang="zh-CN" altLang="en-US" sz="3200" b="1" baseline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乘方的意义及分数的约分法则计算这</a:t>
            </a:r>
            <a:r>
              <a:rPr lang="zh-CN" altLang="en-US" sz="2800" b="1" baseline="0" dirty="0">
                <a:solidFill>
                  <a:srgbClr val="0066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个问题吗?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09600" y="538163"/>
            <a:ext cx="5253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sz="3200" baseline="0" dirty="0">
                <a:solidFill>
                  <a:srgbClr val="0066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二、</a:t>
            </a:r>
            <a:r>
              <a:rPr lang="zh-CN" altLang="zh-CN" sz="3600" b="1" baseline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合作探究，获取新知</a:t>
            </a:r>
            <a:r>
              <a:rPr lang="zh-CN" altLang="zh-CN" sz="3600" baseline="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600200" y="1524000"/>
            <a:ext cx="4473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zh-CN" sz="3600" b="1" baseline="0" dirty="0">
                <a:solidFill>
                  <a:srgbClr val="0066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如何计算10</a:t>
            </a:r>
            <a:r>
              <a:rPr lang="zh-CN" altLang="zh-CN" sz="3600" b="1" dirty="0">
                <a:solidFill>
                  <a:srgbClr val="0066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lang="zh-CN" altLang="zh-CN" sz="3600" b="1" baseline="0" dirty="0">
                <a:solidFill>
                  <a:srgbClr val="0066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÷10</a:t>
            </a:r>
            <a:r>
              <a:rPr lang="zh-CN" altLang="zh-CN" sz="3600" b="1" dirty="0">
                <a:solidFill>
                  <a:srgbClr val="0066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zh-CN" altLang="zh-CN" sz="3600" b="1" baseline="0" dirty="0">
                <a:solidFill>
                  <a:srgbClr val="0066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 descr="PE03255_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2771" name="Rectangle 3" descr="PE03255_"/>
          <p:cNvSpPr>
            <a:spLocks noChangeArrowheads="1"/>
          </p:cNvSpPr>
          <p:nvPr/>
        </p:nvSpPr>
        <p:spPr bwMode="auto">
          <a:xfrm>
            <a:off x="0" y="411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2772" name="Rectangle 4" descr="PE03255_"/>
          <p:cNvSpPr>
            <a:spLocks noChangeArrowheads="1"/>
          </p:cNvSpPr>
          <p:nvPr/>
        </p:nvSpPr>
        <p:spPr bwMode="auto">
          <a:xfrm>
            <a:off x="0" y="3732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2773" name="Rectangle 5" descr="PE03255_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2294" name="Rectangle 6" descr="PE03255_"/>
          <p:cNvSpPr>
            <a:spLocks noChangeArrowheads="1"/>
          </p:cNvSpPr>
          <p:nvPr/>
        </p:nvSpPr>
        <p:spPr bwMode="auto">
          <a:xfrm>
            <a:off x="304800" y="2133600"/>
            <a:ext cx="2895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b="1" baseline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            </a:t>
            </a:r>
            <a:r>
              <a:rPr lang="zh-CN" altLang="en-US" sz="3600" b="1" i="1" baseline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altLang="en-US" sz="3600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zh-CN" altLang="en-US" sz="3200" b="1" baseline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÷</a:t>
            </a:r>
            <a:r>
              <a:rPr lang="zh-CN" altLang="en-US" sz="3600" b="1" i="1" baseline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altLang="en-US" sz="36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16</a:t>
            </a:r>
            <a:r>
              <a:rPr lang="zh-CN" altLang="en-US" sz="3600" b="1" baseline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 pitchFamily="2" charset="0"/>
                <a:ea typeface="宋体" panose="02010600030101010101" pitchFamily="2" charset="-122"/>
              </a:rPr>
              <a:t>=</a:t>
            </a:r>
            <a:endParaRPr lang="en-US" altLang="zh-CN" sz="3600" b="1" baseline="0">
              <a:effectLst>
                <a:outerShdw blurRad="38100" dist="38100" dir="2700000" algn="tl">
                  <a:srgbClr val="C0C0C0"/>
                </a:outerShdw>
              </a:effectLst>
              <a:latin typeface="Lucida Sans Unicode" panose="020B0602030504020204" pitchFamily="2" charset="0"/>
              <a:ea typeface="宋体" panose="02010600030101010101" pitchFamily="2" charset="-122"/>
            </a:endParaRP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590800" y="2298700"/>
          <a:ext cx="82867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6" r:id="rId4" imgW="331470" imgH="421005" progId="Equation.3">
                  <p:embed/>
                </p:oleObj>
              </mc:Choice>
              <mc:Fallback>
                <p:oleObj r:id="rId4" imgW="331470" imgH="42100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98700"/>
                        <a:ext cx="828675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6" name="Group 8"/>
          <p:cNvGrpSpPr/>
          <p:nvPr/>
        </p:nvGrpSpPr>
        <p:grpSpPr bwMode="auto">
          <a:xfrm>
            <a:off x="3962400" y="1704975"/>
            <a:ext cx="1981200" cy="657225"/>
            <a:chOff x="0" y="0"/>
            <a:chExt cx="1248" cy="413"/>
          </a:xfrm>
        </p:grpSpPr>
        <p:sp>
          <p:nvSpPr>
            <p:cNvPr id="32828" name="AutoShape 9"/>
            <p:cNvSpPr/>
            <p:nvPr/>
          </p:nvSpPr>
          <p:spPr bwMode="auto">
            <a:xfrm rot="5400000" flipV="1">
              <a:off x="472" y="-203"/>
              <a:ext cx="144" cy="1087"/>
            </a:xfrm>
            <a:prstGeom prst="leftBrace">
              <a:avLst>
                <a:gd name="adj1" fmla="val 62905"/>
                <a:gd name="adj2" fmla="val 50000"/>
              </a:avLst>
            </a:prstGeom>
            <a:noFill/>
            <a:ln w="28575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96" y="0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altLang="zh-CN" sz="2800" b="1" u="sng" baseline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      </a:t>
              </a:r>
              <a:r>
                <a:rPr lang="zh-CN" altLang="en-US" sz="2800" b="1" baseline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个</a:t>
              </a:r>
              <a:r>
                <a:rPr lang="zh-CN" altLang="en-US" sz="2800" b="1" i="1" baseline="0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</a:p>
          </p:txBody>
        </p:sp>
      </p:grpSp>
      <p:sp>
        <p:nvSpPr>
          <p:cNvPr id="12299" name="Text Box 11" descr="PE03255_"/>
          <p:cNvSpPr txBox="1">
            <a:spLocks noChangeArrowheads="1"/>
          </p:cNvSpPr>
          <p:nvPr/>
        </p:nvSpPr>
        <p:spPr bwMode="auto">
          <a:xfrm>
            <a:off x="4191000" y="1600200"/>
            <a:ext cx="609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zh-CN" altLang="en-US" sz="2800" b="1" i="1" baseline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endParaRPr lang="en-US" altLang="zh-CN" sz="2800" b="1" i="1" baseline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2300" name="Group 12"/>
          <p:cNvGrpSpPr/>
          <p:nvPr/>
        </p:nvGrpSpPr>
        <p:grpSpPr bwMode="auto">
          <a:xfrm>
            <a:off x="4038600" y="3505200"/>
            <a:ext cx="2106613" cy="533400"/>
            <a:chOff x="0" y="0"/>
            <a:chExt cx="1327" cy="336"/>
          </a:xfrm>
        </p:grpSpPr>
        <p:sp>
          <p:nvSpPr>
            <p:cNvPr id="32826" name="AutoShape 13"/>
            <p:cNvSpPr/>
            <p:nvPr/>
          </p:nvSpPr>
          <p:spPr bwMode="auto">
            <a:xfrm rot="16200000" flipV="1">
              <a:off x="472" y="-472"/>
              <a:ext cx="144" cy="1087"/>
            </a:xfrm>
            <a:prstGeom prst="leftBrace">
              <a:avLst>
                <a:gd name="adj1" fmla="val 62905"/>
                <a:gd name="adj2" fmla="val 50000"/>
              </a:avLst>
            </a:prstGeom>
            <a:noFill/>
            <a:ln w="28575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175" y="9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altLang="zh-CN" sz="2800" b="1" u="sng" baseline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      </a:t>
              </a:r>
              <a:r>
                <a:rPr lang="zh-CN" altLang="en-US" sz="2400" b="1" baseline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个</a:t>
              </a:r>
              <a:r>
                <a:rPr lang="zh-CN" altLang="en-US" sz="2800" b="1" i="1" baseline="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zh-CN" altLang="en-US" sz="2800" b="1" baseline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2303" name="Rectangle 15" descr="PE03255_"/>
          <p:cNvSpPr>
            <a:spLocks noChangeArrowheads="1"/>
          </p:cNvSpPr>
          <p:nvPr/>
        </p:nvSpPr>
        <p:spPr bwMode="auto">
          <a:xfrm>
            <a:off x="4343400" y="35814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800" b="1" i="1" baseline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16</a:t>
            </a:r>
            <a:endParaRPr lang="en-US" altLang="zh-CN" sz="2800" b="1" i="1" baseline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2304" name="Group 16"/>
          <p:cNvGrpSpPr/>
          <p:nvPr/>
        </p:nvGrpSpPr>
        <p:grpSpPr bwMode="auto">
          <a:xfrm>
            <a:off x="6629400" y="1752600"/>
            <a:ext cx="1981200" cy="655638"/>
            <a:chOff x="0" y="0"/>
            <a:chExt cx="1248" cy="413"/>
          </a:xfrm>
        </p:grpSpPr>
        <p:sp>
          <p:nvSpPr>
            <p:cNvPr id="32824" name="AutoShape 17"/>
            <p:cNvSpPr/>
            <p:nvPr/>
          </p:nvSpPr>
          <p:spPr bwMode="auto">
            <a:xfrm rot="5400000" flipV="1">
              <a:off x="472" y="-203"/>
              <a:ext cx="144" cy="1087"/>
            </a:xfrm>
            <a:prstGeom prst="leftBrace">
              <a:avLst>
                <a:gd name="adj1" fmla="val 62905"/>
                <a:gd name="adj2" fmla="val 50000"/>
              </a:avLst>
            </a:prstGeom>
            <a:noFill/>
            <a:ln w="28575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96" y="0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altLang="zh-CN" sz="2800" b="1" u="sng" baseline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      </a:t>
              </a:r>
              <a:r>
                <a:rPr lang="zh-CN" altLang="en-US" sz="2800" b="1" baseline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个10</a:t>
              </a:r>
              <a:endParaRPr lang="zh-CN" altLang="en-US" sz="2800" b="1" i="1" baseline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2307" name="Text Box 19" descr="PE03255_"/>
          <p:cNvSpPr txBox="1">
            <a:spLocks noChangeArrowheads="1"/>
          </p:cNvSpPr>
          <p:nvPr/>
        </p:nvSpPr>
        <p:spPr bwMode="auto">
          <a:xfrm>
            <a:off x="6477000" y="1766888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zh-CN" altLang="en-US" sz="2800" b="1" i="1" baseline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2800" b="1" baseline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/>
                <a:ea typeface="宋体" panose="02010600030101010101" pitchFamily="2" charset="-122"/>
              </a:rPr>
              <a:t>–</a:t>
            </a:r>
            <a:r>
              <a:rPr lang="zh-CN" altLang="en-US" sz="2800" b="1" i="1" baseline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16</a:t>
            </a:r>
            <a:endParaRPr lang="en-US" altLang="zh-CN" sz="2800" b="1" i="1" baseline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08" name="Rectangle 20" descr="PE03255_"/>
          <p:cNvSpPr>
            <a:spLocks noChangeArrowheads="1"/>
          </p:cNvSpPr>
          <p:nvPr/>
        </p:nvSpPr>
        <p:spPr bwMode="auto">
          <a:xfrm>
            <a:off x="1143000" y="4267200"/>
            <a:ext cx="1905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i="1" baseline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zh-CN" altLang="en-US" sz="3600" b="1" i="1" baseline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altLang="en-US" sz="3600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/>
                <a:ea typeface="宋体" panose="02010600030101010101" pitchFamily="2" charset="-122"/>
              </a:rPr>
              <a:t>–</a:t>
            </a:r>
            <a:r>
              <a:rPr lang="zh-CN" altLang="en-US" sz="36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16 </a:t>
            </a:r>
            <a:endParaRPr lang="en-US" altLang="zh-CN" sz="3600" b="1" i="1" baseline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83" name="Text Box 21"/>
          <p:cNvSpPr txBox="1">
            <a:spLocks noChangeArrowheads="1"/>
          </p:cNvSpPr>
          <p:nvPr/>
        </p:nvSpPr>
        <p:spPr bwMode="auto">
          <a:xfrm>
            <a:off x="1584325" y="5556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baseline="0"/>
          </a:p>
        </p:txBody>
      </p:sp>
      <p:sp>
        <p:nvSpPr>
          <p:cNvPr id="32784" name="Text Box 22"/>
          <p:cNvSpPr txBox="1">
            <a:spLocks noChangeArrowheads="1"/>
          </p:cNvSpPr>
          <p:nvPr/>
        </p:nvSpPr>
        <p:spPr bwMode="auto">
          <a:xfrm>
            <a:off x="5241925" y="4032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baseline="0"/>
          </a:p>
        </p:txBody>
      </p:sp>
      <p:sp>
        <p:nvSpPr>
          <p:cNvPr id="32785" name="Text Box 23"/>
          <p:cNvSpPr txBox="1">
            <a:spLocks noChangeArrowheads="1"/>
          </p:cNvSpPr>
          <p:nvPr/>
        </p:nvSpPr>
        <p:spPr bwMode="auto">
          <a:xfrm>
            <a:off x="1508125" y="10128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baseline="0"/>
          </a:p>
        </p:txBody>
      </p:sp>
      <p:sp>
        <p:nvSpPr>
          <p:cNvPr id="32786" name="Text Box 24"/>
          <p:cNvSpPr txBox="1">
            <a:spLocks noChangeArrowheads="1"/>
          </p:cNvSpPr>
          <p:nvPr/>
        </p:nvSpPr>
        <p:spPr bwMode="auto">
          <a:xfrm>
            <a:off x="2117725" y="44418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baseline="0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1143000" y="1066800"/>
            <a:ext cx="5045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sz="2800" b="1" baseline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zh-CN" altLang="zh-CN" sz="2800" b="1" baseline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用乘方的意义和分数约分法则:</a:t>
            </a:r>
          </a:p>
        </p:txBody>
      </p:sp>
      <p:sp>
        <p:nvSpPr>
          <p:cNvPr id="32788" name="Text Box 26"/>
          <p:cNvSpPr txBox="1">
            <a:spLocks noChangeArrowheads="1"/>
          </p:cNvSpPr>
          <p:nvPr/>
        </p:nvSpPr>
        <p:spPr bwMode="auto">
          <a:xfrm>
            <a:off x="669925" y="58896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baseline="0"/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5089525" y="253047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zh-CN" altLang="zh-CN" sz="3600" baseline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2790" name="Group 28"/>
          <p:cNvGrpSpPr>
            <a:grpSpLocks noChangeAspect="1"/>
          </p:cNvGrpSpPr>
          <p:nvPr/>
        </p:nvGrpSpPr>
        <p:grpSpPr bwMode="auto">
          <a:xfrm>
            <a:off x="3505200" y="2362200"/>
            <a:ext cx="2366963" cy="1009650"/>
            <a:chOff x="0" y="0"/>
            <a:chExt cx="1491" cy="636"/>
          </a:xfrm>
        </p:grpSpPr>
        <p:sp>
          <p:nvSpPr>
            <p:cNvPr id="32807" name="AutoShape 29"/>
            <p:cNvSpPr>
              <a:spLocks noChangeAspect="1" noChangeArrowheads="1" noTextEdit="1"/>
            </p:cNvSpPr>
            <p:nvPr/>
          </p:nvSpPr>
          <p:spPr bwMode="auto">
            <a:xfrm>
              <a:off x="0" y="11"/>
              <a:ext cx="1447" cy="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8" name="Line 30"/>
            <p:cNvSpPr>
              <a:spLocks noChangeShapeType="1"/>
            </p:cNvSpPr>
            <p:nvPr/>
          </p:nvSpPr>
          <p:spPr bwMode="auto">
            <a:xfrm>
              <a:off x="236" y="309"/>
              <a:ext cx="1156" cy="1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9" name="Rectangle 31"/>
            <p:cNvSpPr>
              <a:spLocks noChangeArrowheads="1"/>
            </p:cNvSpPr>
            <p:nvPr/>
          </p:nvSpPr>
          <p:spPr bwMode="auto">
            <a:xfrm>
              <a:off x="1251" y="31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20" name="Rectangle 32"/>
            <p:cNvSpPr>
              <a:spLocks noChangeArrowheads="1"/>
            </p:cNvSpPr>
            <p:nvPr/>
          </p:nvSpPr>
          <p:spPr bwMode="auto">
            <a:xfrm>
              <a:off x="558" y="31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21" name="Rectangle 33"/>
            <p:cNvSpPr>
              <a:spLocks noChangeArrowheads="1"/>
            </p:cNvSpPr>
            <p:nvPr/>
          </p:nvSpPr>
          <p:spPr bwMode="auto">
            <a:xfrm>
              <a:off x="249" y="31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1251" y="2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558" y="2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249" y="2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1104" y="290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 ·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26" name="Rectangle 38"/>
            <p:cNvSpPr>
              <a:spLocks noChangeArrowheads="1"/>
            </p:cNvSpPr>
            <p:nvPr/>
          </p:nvSpPr>
          <p:spPr bwMode="auto">
            <a:xfrm>
              <a:off x="720" y="290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 ·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411" y="290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 ·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1104" y="0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 ·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720" y="0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 ·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411" y="0"/>
              <a:ext cx="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 ·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31" name="Rectangle 43"/>
            <p:cNvSpPr>
              <a:spLocks noChangeArrowheads="1"/>
            </p:cNvSpPr>
            <p:nvPr/>
          </p:nvSpPr>
          <p:spPr bwMode="auto">
            <a:xfrm>
              <a:off x="36" y="130"/>
              <a:ext cx="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=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32" name="Rectangle 44"/>
            <p:cNvSpPr>
              <a:spLocks noChangeArrowheads="1"/>
            </p:cNvSpPr>
            <p:nvPr/>
          </p:nvSpPr>
          <p:spPr bwMode="auto">
            <a:xfrm>
              <a:off x="848" y="290"/>
              <a:ext cx="1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33" name="Rectangle 45"/>
            <p:cNvSpPr>
              <a:spLocks noChangeArrowheads="1"/>
            </p:cNvSpPr>
            <p:nvPr/>
          </p:nvSpPr>
          <p:spPr bwMode="auto">
            <a:xfrm>
              <a:off x="848" y="0"/>
              <a:ext cx="1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4876800" y="2971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1" baseline="0">
                <a:solidFill>
                  <a:srgbClr val="000000"/>
                </a:solidFill>
              </a:rPr>
              <a:t>· · ·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4800600" y="2514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1" baseline="0">
                <a:solidFill>
                  <a:srgbClr val="000000"/>
                </a:solidFill>
              </a:rPr>
              <a:t>· · ·</a:t>
            </a:r>
          </a:p>
        </p:txBody>
      </p:sp>
      <p:grpSp>
        <p:nvGrpSpPr>
          <p:cNvPr id="12336" name="Group 48"/>
          <p:cNvGrpSpPr>
            <a:grpSpLocks noChangeAspect="1"/>
          </p:cNvGrpSpPr>
          <p:nvPr/>
        </p:nvGrpSpPr>
        <p:grpSpPr bwMode="auto">
          <a:xfrm>
            <a:off x="6096000" y="2403475"/>
            <a:ext cx="2346325" cy="1025525"/>
            <a:chOff x="0" y="0"/>
            <a:chExt cx="1478" cy="646"/>
          </a:xfrm>
        </p:grpSpPr>
        <p:sp>
          <p:nvSpPr>
            <p:cNvPr id="32796" name="AutoShape 49"/>
            <p:cNvSpPr>
              <a:spLocks noChangeAspect="1" noChangeArrowheads="1" noTextEdit="1"/>
            </p:cNvSpPr>
            <p:nvPr/>
          </p:nvSpPr>
          <p:spPr bwMode="auto">
            <a:xfrm>
              <a:off x="0" y="12"/>
              <a:ext cx="1447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97" name="Line 50"/>
            <p:cNvSpPr>
              <a:spLocks noChangeShapeType="1"/>
            </p:cNvSpPr>
            <p:nvPr/>
          </p:nvSpPr>
          <p:spPr bwMode="auto">
            <a:xfrm>
              <a:off x="236" y="310"/>
              <a:ext cx="1156" cy="1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9" name="Rectangle 51"/>
            <p:cNvSpPr>
              <a:spLocks noChangeArrowheads="1"/>
            </p:cNvSpPr>
            <p:nvPr/>
          </p:nvSpPr>
          <p:spPr bwMode="auto">
            <a:xfrm>
              <a:off x="754" y="318"/>
              <a:ext cx="230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40" name="Rectangle 52"/>
            <p:cNvSpPr>
              <a:spLocks noChangeArrowheads="1"/>
            </p:cNvSpPr>
            <p:nvPr/>
          </p:nvSpPr>
          <p:spPr bwMode="auto">
            <a:xfrm>
              <a:off x="1251" y="28"/>
              <a:ext cx="227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41" name="Rectangle 53"/>
            <p:cNvSpPr>
              <a:spLocks noChangeArrowheads="1"/>
            </p:cNvSpPr>
            <p:nvPr/>
          </p:nvSpPr>
          <p:spPr bwMode="auto">
            <a:xfrm>
              <a:off x="558" y="28"/>
              <a:ext cx="227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249" y="28"/>
              <a:ext cx="227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1104" y="0"/>
              <a:ext cx="264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 ·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44" name="Rectangle 56"/>
            <p:cNvSpPr>
              <a:spLocks noChangeArrowheads="1"/>
            </p:cNvSpPr>
            <p:nvPr/>
          </p:nvSpPr>
          <p:spPr bwMode="auto">
            <a:xfrm>
              <a:off x="720" y="0"/>
              <a:ext cx="264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 ·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411" y="0"/>
              <a:ext cx="264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 ·</a:t>
              </a:r>
              <a:endParaRPr lang="zh-CN" altLang="en-US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46" name="Rectangle 58"/>
            <p:cNvSpPr>
              <a:spLocks noChangeArrowheads="1"/>
            </p:cNvSpPr>
            <p:nvPr/>
          </p:nvSpPr>
          <p:spPr bwMode="auto">
            <a:xfrm>
              <a:off x="36" y="131"/>
              <a:ext cx="286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=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848" y="0"/>
              <a:ext cx="1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7391400" y="2514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baseline="0">
                <a:solidFill>
                  <a:srgbClr val="000000"/>
                </a:solidFill>
              </a:rPr>
              <a:t> · · ·</a:t>
            </a:r>
          </a:p>
        </p:txBody>
      </p:sp>
      <p:sp>
        <p:nvSpPr>
          <p:cNvPr id="12349" name="Rectangle 61" descr="PE03255_"/>
          <p:cNvSpPr>
            <a:spLocks noChangeArrowheads="1"/>
          </p:cNvSpPr>
          <p:nvPr/>
        </p:nvSpPr>
        <p:spPr bwMode="auto">
          <a:xfrm>
            <a:off x="1143000" y="4846638"/>
            <a:ext cx="1905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i="1" baseline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zh-CN" altLang="en-US" sz="3600" b="1" i="1" baseline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altLang="en-US" sz="36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7 </a:t>
            </a:r>
            <a:endParaRPr lang="en-US" altLang="zh-CN" sz="3600" b="1" i="1" baseline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  <p:bldP spid="12299" grpId="0" autoUpdateAnimBg="0"/>
      <p:bldP spid="12303" grpId="0" autoUpdateAnimBg="0"/>
      <p:bldP spid="12307" grpId="0" autoUpdateAnimBg="0"/>
      <p:bldP spid="12308" grpId="0" autoUpdateAnimBg="0"/>
      <p:bldP spid="12313" grpId="0" autoUpdateAnimBg="0"/>
      <p:bldP spid="12334" grpId="0" bldLvl="0" autoUpdateAnimBg="0"/>
      <p:bldP spid="12335" grpId="0" autoUpdateAnimBg="0"/>
      <p:bldP spid="12335" grpId="1" bldLvl="0" autoUpdateAnimBg="0"/>
      <p:bldP spid="12348" grpId="0" bldLvl="0" autoUpdateAnimBg="0"/>
      <p:bldP spid="123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PE03255_"/>
          <p:cNvSpPr>
            <a:spLocks noChangeArrowheads="1"/>
          </p:cNvSpPr>
          <p:nvPr/>
        </p:nvSpPr>
        <p:spPr bwMode="auto">
          <a:xfrm>
            <a:off x="-601663" y="1524000"/>
            <a:ext cx="7840663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762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zh-CN" altLang="en-US" sz="5400" b="1" baseline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  </a:t>
            </a:r>
            <a:endParaRPr lang="zh-CN" altLang="en-US" sz="3600" b="1" baseline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 algn="just" eaLnBrk="0" hangingPunct="0">
              <a:defRPr/>
            </a:pPr>
            <a:r>
              <a:rPr lang="zh-CN" altLang="en-US" sz="3600" b="1" baseline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（1）</a:t>
            </a:r>
            <a:r>
              <a:rPr lang="en-US" altLang="zh-CN" sz="3600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10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23</a:t>
            </a:r>
            <a:r>
              <a:rPr lang="zh-CN" altLang="en-US" sz="3600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÷10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16</a:t>
            </a:r>
            <a:r>
              <a:rPr lang="zh-CN" altLang="en-US" sz="3600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=</a:t>
            </a:r>
            <a:endParaRPr lang="zh-CN" altLang="en-US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  <a:p>
            <a:pPr algn="just" eaLnBrk="0" hangingPunct="0">
              <a:defRPr/>
            </a:pPr>
            <a:endParaRPr lang="zh-CN" altLang="en-US" sz="36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 algn="just" eaLnBrk="0" hangingPunct="0">
              <a:defRPr/>
            </a:pPr>
            <a:r>
              <a:rPr lang="zh-CN" altLang="en-US" sz="3600" b="1" baseline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（2）</a:t>
            </a:r>
            <a:r>
              <a:rPr lang="en-US" altLang="zh-CN" sz="3600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(–3)</a:t>
            </a:r>
            <a:r>
              <a:rPr lang="zh-CN" alt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zh-CN" altLang="en-US" sz="3600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÷</a:t>
            </a:r>
            <a:r>
              <a:rPr lang="en-US" altLang="zh-CN" sz="3600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(–3)</a:t>
            </a:r>
            <a:r>
              <a:rPr lang="zh-CN" alt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3600" b="1" i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endParaRPr lang="zh-CN" altLang="en-US" sz="36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0" hangingPunct="0">
              <a:defRPr/>
            </a:pPr>
            <a:endParaRPr lang="zh-CN" altLang="en-US" sz="3600" b="1" i="1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  <a:p>
            <a:pPr algn="just" eaLnBrk="0" hangingPunct="0">
              <a:defRPr/>
            </a:pPr>
            <a:r>
              <a:rPr lang="zh-CN" altLang="en-US" sz="3600" b="1" baseline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（3）</a:t>
            </a:r>
            <a:r>
              <a:rPr lang="zh-CN" altLang="en-US" sz="3600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	 )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6</a:t>
            </a:r>
            <a:r>
              <a:rPr lang="zh-CN" altLang="en-US" sz="3600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÷(    )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3600" b="1" baseline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endParaRPr lang="zh-CN" altLang="en-US" sz="3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3315" name="Group 3"/>
          <p:cNvGrpSpPr/>
          <p:nvPr/>
        </p:nvGrpSpPr>
        <p:grpSpPr bwMode="auto">
          <a:xfrm>
            <a:off x="4838700" y="2286000"/>
            <a:ext cx="4305300" cy="3025775"/>
            <a:chOff x="0" y="0"/>
            <a:chExt cx="2712" cy="1906"/>
          </a:xfrm>
        </p:grpSpPr>
        <p:sp>
          <p:nvSpPr>
            <p:cNvPr id="13316" name="AutoShape 4"/>
            <p:cNvSpPr>
              <a:spLocks noChangeArrowheads="1"/>
            </p:cNvSpPr>
            <p:nvPr/>
          </p:nvSpPr>
          <p:spPr bwMode="auto">
            <a:xfrm>
              <a:off x="264" y="570"/>
              <a:ext cx="672" cy="726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ct val="75000"/>
                </a:lnSpc>
                <a:defRPr/>
              </a:pPr>
              <a:r>
                <a:rPr lang="zh-CN" altLang="zh-CN" sz="3200" b="1" baseline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anose="020B0604030504040204" pitchFamily="34" charset="0"/>
                  <a:ea typeface="隶书" panose="02010509060101010101" pitchFamily="49" charset="-122"/>
                </a:rPr>
                <a:t>猜想</a:t>
              </a:r>
            </a:p>
          </p:txBody>
        </p:sp>
        <p:sp>
          <p:nvSpPr>
            <p:cNvPr id="13317" name="Rectangle 5" descr="PE03255_"/>
            <p:cNvSpPr>
              <a:spLocks noChangeArrowheads="1"/>
            </p:cNvSpPr>
            <p:nvPr/>
          </p:nvSpPr>
          <p:spPr bwMode="auto">
            <a:xfrm>
              <a:off x="936" y="672"/>
              <a:ext cx="120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zh-CN" altLang="en-US" sz="4000" b="1" i="1" baseline="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sz="4000" b="1" i="1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zh-CN" altLang="en-US" sz="3600" b="1" baseline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÷</a:t>
              </a:r>
              <a:r>
                <a:rPr lang="zh-CN" altLang="en-US" sz="4000" b="1" i="1" baseline="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sz="4000" b="1" i="1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r>
                <a:rPr lang="zh-CN" altLang="en-US" sz="4000" b="1" baseline="0" dirty="0">
                  <a:solidFill>
                    <a:srgbClr val="0033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ucida Console" panose="020B0609040504020204" pitchFamily="49" charset="0"/>
                  <a:ea typeface="华文中宋" panose="02010600040101010101" pitchFamily="2" charset="-122"/>
                </a:rPr>
                <a:t>=</a:t>
              </a:r>
              <a:endParaRPr lang="en-US" altLang="zh-CN" sz="4000" b="1" baseline="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onsole" panose="020B0609040504020204" pitchFamily="49" charset="0"/>
                <a:ea typeface="华文中宋" panose="02010600040101010101" pitchFamily="2" charset="-122"/>
              </a:endParaRPr>
            </a:p>
          </p:txBody>
        </p:sp>
        <p:sp>
          <p:nvSpPr>
            <p:cNvPr id="33819" name="Line 6"/>
            <p:cNvSpPr>
              <a:spLocks noChangeShapeType="1"/>
            </p:cNvSpPr>
            <p:nvPr/>
          </p:nvSpPr>
          <p:spPr bwMode="auto">
            <a:xfrm>
              <a:off x="2136" y="1121"/>
              <a:ext cx="576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0" name="WordArt 7"/>
            <p:cNvSpPr>
              <a:spLocks noChangeArrowheads="1" noChangeShapeType="1"/>
            </p:cNvSpPr>
            <p:nvPr/>
          </p:nvSpPr>
          <p:spPr bwMode="auto">
            <a:xfrm rot="10800000">
              <a:off x="0" y="0"/>
              <a:ext cx="216" cy="19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1000" kern="10">
                  <a:ln w="9525">
                    <a:solidFill>
                      <a:srgbClr val="0000FF"/>
                    </a:solidFill>
                    <a:rou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｛</a:t>
              </a:r>
            </a:p>
          </p:txBody>
        </p:sp>
      </p:grpSp>
      <p:graphicFrame>
        <p:nvGraphicFramePr>
          <p:cNvPr id="33796" name="Object 8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344738" y="2805113"/>
          <a:ext cx="114300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7" r:id="rId4" imgW="114935" imgH="217170" progId="Equation.3">
                  <p:embed/>
                </p:oleObj>
              </mc:Choice>
              <mc:Fallback>
                <p:oleObj r:id="rId4" imgW="114935" imgH="217170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738" y="2805113"/>
                        <a:ext cx="114300" cy="21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91313" y="2805113"/>
          <a:ext cx="114300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8" r:id="rId6" imgW="114935" imgH="217170" progId="Equation.3">
                  <p:embed/>
                </p:oleObj>
              </mc:Choice>
              <mc:Fallback>
                <p:oleObj r:id="rId6" imgW="114935" imgH="217170" progId="Equation.3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313" y="2805113"/>
                        <a:ext cx="114300" cy="21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20938" y="4970463"/>
          <a:ext cx="109537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9" r:id="rId7" imgW="114935" imgH="217170" progId="Equation.3">
                  <p:embed/>
                </p:oleObj>
              </mc:Choice>
              <mc:Fallback>
                <p:oleObj r:id="rId7" imgW="114935" imgH="217170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38" y="4970463"/>
                        <a:ext cx="109537" cy="20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3" name="Object 2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743325" y="4265613"/>
          <a:ext cx="427038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0" r:id="rId8" imgW="153035" imgH="394970" progId="Equation.3">
                  <p:embed/>
                </p:oleObj>
              </mc:Choice>
              <mc:Fallback>
                <p:oleObj r:id="rId8" imgW="153035" imgH="394970" progId="Equation.3">
                  <p:embed/>
                  <p:pic>
                    <p:nvPicPr>
                      <p:cNvPr id="0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325" y="4265613"/>
                        <a:ext cx="427038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380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3802" name="Object 13"/>
          <p:cNvGraphicFramePr>
            <a:graphicFrameLocks noChangeAspect="1"/>
          </p:cNvGraphicFramePr>
          <p:nvPr/>
        </p:nvGraphicFramePr>
        <p:xfrm>
          <a:off x="914400" y="4267200"/>
          <a:ext cx="7318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1" r:id="rId10" imgW="153035" imgH="395605" progId="Equation.3">
                  <p:embed/>
                </p:oleObj>
              </mc:Choice>
              <mc:Fallback>
                <p:oleObj r:id="rId10" imgW="153035" imgH="39560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67200"/>
                        <a:ext cx="7318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3" name="Object 1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2" r:id="rId12" imgW="114935" imgH="217170" progId="Equation.3">
                  <p:embed/>
                </p:oleObj>
              </mc:Choice>
              <mc:Fallback>
                <p:oleObj r:id="rId12" imgW="114935" imgH="21717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4" name="Object 1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3" r:id="rId13" imgW="114935" imgH="217170" progId="Equation.3">
                  <p:embed/>
                </p:oleObj>
              </mc:Choice>
              <mc:Fallback>
                <p:oleObj r:id="rId13" imgW="114935" imgH="21717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5" name="Text Box 16"/>
          <p:cNvSpPr txBox="1">
            <a:spLocks noChangeArrowheads="1"/>
          </p:cNvSpPr>
          <p:nvPr/>
        </p:nvSpPr>
        <p:spPr bwMode="auto">
          <a:xfrm>
            <a:off x="1203325" y="42132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baseline="0"/>
          </a:p>
        </p:txBody>
      </p:sp>
      <p:graphicFrame>
        <p:nvGraphicFramePr>
          <p:cNvPr id="33806" name="Object 17"/>
          <p:cNvGraphicFramePr>
            <a:graphicFrameLocks noChangeAspect="1"/>
          </p:cNvGraphicFramePr>
          <p:nvPr/>
        </p:nvGraphicFramePr>
        <p:xfrm>
          <a:off x="2209800" y="4114800"/>
          <a:ext cx="914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4" r:id="rId14" imgW="153035" imgH="394970" progId="Equation.3">
                  <p:embed/>
                </p:oleObj>
              </mc:Choice>
              <mc:Fallback>
                <p:oleObj r:id="rId14" imgW="153035" imgH="39497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114800"/>
                        <a:ext cx="914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7" name="Object 1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5" r:id="rId15" imgW="114935" imgH="217170" progId="Equation.3">
                  <p:embed/>
                </p:oleObj>
              </mc:Choice>
              <mc:Fallback>
                <p:oleObj r:id="rId15" imgW="114935" imgH="21717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8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6" r:id="rId16" imgW="114935" imgH="217170" progId="Equation.3">
                  <p:embed/>
                </p:oleObj>
              </mc:Choice>
              <mc:Fallback>
                <p:oleObj r:id="rId16" imgW="114935" imgH="21717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9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7" r:id="rId17" imgW="114935" imgH="217170" progId="Equation.3">
                  <p:embed/>
                </p:oleObj>
              </mc:Choice>
              <mc:Fallback>
                <p:oleObj r:id="rId17" imgW="114935" imgH="21717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0" name="Text Box 22"/>
          <p:cNvSpPr txBox="1">
            <a:spLocks noChangeArrowheads="1"/>
          </p:cNvSpPr>
          <p:nvPr/>
        </p:nvSpPr>
        <p:spPr bwMode="auto">
          <a:xfrm>
            <a:off x="593725" y="565467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3600" baseline="0"/>
          </a:p>
        </p:txBody>
      </p:sp>
      <p:sp>
        <p:nvSpPr>
          <p:cNvPr id="33811" name="Text Box 23"/>
          <p:cNvSpPr txBox="1">
            <a:spLocks noChangeArrowheads="1"/>
          </p:cNvSpPr>
          <p:nvPr/>
        </p:nvSpPr>
        <p:spPr bwMode="auto">
          <a:xfrm>
            <a:off x="517525" y="573087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3600" baseline="0"/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3124200" y="2362200"/>
            <a:ext cx="8620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sz="3600" b="1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zh-CN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3276600" y="3305175"/>
            <a:ext cx="2133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zh-CN" sz="3600" b="1" i="1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（-3）</a:t>
            </a:r>
            <a:r>
              <a:rPr lang="zh-CN" altLang="zh-CN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  <a:p>
            <a:pPr>
              <a:defRPr/>
            </a:pPr>
            <a:endParaRPr lang="zh-CN" altLang="zh-CN" sz="3600" baseline="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3276600" y="4464050"/>
            <a:ext cx="1482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sz="3600" b="1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  <a:endParaRPr lang="zh-CN" altLang="zh-CN" sz="36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790575" y="9906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 sz="3200" b="1" i="1" baseline="0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观察同底数幂相除，</a:t>
            </a:r>
            <a:r>
              <a:rPr lang="zh-CN" altLang="zh-CN" sz="3200" b="1" i="1" baseline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底数</a:t>
            </a:r>
            <a:r>
              <a:rPr lang="zh-CN" altLang="zh-CN" sz="3200" b="1" i="1" baseline="0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和</a:t>
            </a:r>
            <a:r>
              <a:rPr lang="zh-CN" altLang="zh-CN" sz="3200" b="1" i="1" baseline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指数</a:t>
            </a:r>
            <a:r>
              <a:rPr lang="zh-CN" altLang="zh-CN" sz="3200" b="1" i="1" baseline="0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的规律？</a:t>
            </a:r>
            <a:endParaRPr lang="zh-CN" altLang="zh-CN" sz="3200" b="1" baseline="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defRPr/>
            </a:pPr>
            <a:endParaRPr lang="zh-CN" altLang="zh-CN" sz="3200" b="1" baseline="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267200" y="40386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sz="32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1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 autoUpdateAnimBg="0"/>
      <p:bldP spid="13337" grpId="0" autoUpdateAnimBg="0"/>
      <p:bldP spid="13338" grpId="0" autoUpdateAnimBg="0"/>
      <p:bldP spid="1334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 descr="PE03255_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4819" name="Rectangle 3" descr="PE03255_"/>
          <p:cNvSpPr>
            <a:spLocks noChangeArrowheads="1"/>
          </p:cNvSpPr>
          <p:nvPr/>
        </p:nvSpPr>
        <p:spPr bwMode="auto">
          <a:xfrm>
            <a:off x="0" y="411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4820" name="Rectangle 4" descr="PE03255_"/>
          <p:cNvSpPr>
            <a:spLocks noChangeArrowheads="1"/>
          </p:cNvSpPr>
          <p:nvPr/>
        </p:nvSpPr>
        <p:spPr bwMode="auto">
          <a:xfrm>
            <a:off x="0" y="3732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4821" name="Rectangle 5" descr="PE03255_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42" name="Text Box 6" descr="PE03255_"/>
          <p:cNvSpPr txBox="1">
            <a:spLocks noChangeArrowheads="1"/>
          </p:cNvSpPr>
          <p:nvPr/>
        </p:nvSpPr>
        <p:spPr bwMode="auto">
          <a:xfrm>
            <a:off x="152400" y="25146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zh-CN" altLang="zh-CN" sz="3600" b="1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舒体" panose="02010601030101010101" pitchFamily="2" charset="-122"/>
                <a:ea typeface="方正舒体" panose="02010601030101010101" pitchFamily="2" charset="-122"/>
              </a:rPr>
              <a:t>证明: </a:t>
            </a:r>
          </a:p>
        </p:txBody>
      </p:sp>
      <p:sp>
        <p:nvSpPr>
          <p:cNvPr id="14343" name="Rectangle 7" descr="PE03255_"/>
          <p:cNvSpPr>
            <a:spLocks noChangeArrowheads="1"/>
          </p:cNvSpPr>
          <p:nvPr/>
        </p:nvSpPr>
        <p:spPr bwMode="auto">
          <a:xfrm>
            <a:off x="228600" y="4419600"/>
            <a:ext cx="58658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b="1" baseline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            </a:t>
            </a:r>
            <a:r>
              <a:rPr lang="zh-CN" altLang="en-US" sz="3600" b="1" i="1" baseline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3600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zh-CN" altLang="en-US" sz="3200" b="1" baseline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÷</a:t>
            </a:r>
            <a:r>
              <a:rPr lang="zh-CN" altLang="en-US" sz="3600" b="1" i="1" baseline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36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sz="3600" b="1" baseline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 pitchFamily="2" charset="0"/>
                <a:ea typeface="宋体" panose="02010600030101010101" pitchFamily="2" charset="-122"/>
              </a:rPr>
              <a:t>=</a:t>
            </a:r>
            <a:endParaRPr lang="en-US" altLang="zh-CN" sz="3600" b="1" baseline="0">
              <a:effectLst>
                <a:outerShdw blurRad="38100" dist="38100" dir="2700000" algn="tl">
                  <a:srgbClr val="C0C0C0"/>
                </a:outerShdw>
              </a:effectLst>
              <a:latin typeface="Lucida Sans Unicode" panose="020B0602030504020204" pitchFamily="2" charset="0"/>
              <a:ea typeface="宋体" panose="02010600030101010101" pitchFamily="2" charset="-122"/>
            </a:endParaRP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3200400" y="4267200"/>
          <a:ext cx="606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1" r:id="rId4" imgW="241935" imgH="394970" progId="Equation.3">
                  <p:embed/>
                </p:oleObj>
              </mc:Choice>
              <mc:Fallback>
                <p:oleObj r:id="rId4" imgW="241935" imgH="39497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267200"/>
                        <a:ext cx="606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5" name="Group 9"/>
          <p:cNvGrpSpPr/>
          <p:nvPr/>
        </p:nvGrpSpPr>
        <p:grpSpPr bwMode="auto">
          <a:xfrm>
            <a:off x="4495800" y="3810000"/>
            <a:ext cx="1981200" cy="655638"/>
            <a:chOff x="0" y="0"/>
            <a:chExt cx="1248" cy="413"/>
          </a:xfrm>
        </p:grpSpPr>
        <p:sp>
          <p:nvSpPr>
            <p:cNvPr id="34880" name="AutoShape 10"/>
            <p:cNvSpPr/>
            <p:nvPr/>
          </p:nvSpPr>
          <p:spPr bwMode="auto">
            <a:xfrm rot="5400000" flipV="1">
              <a:off x="472" y="-203"/>
              <a:ext cx="144" cy="1087"/>
            </a:xfrm>
            <a:prstGeom prst="leftBrace">
              <a:avLst>
                <a:gd name="adj1" fmla="val 62905"/>
                <a:gd name="adj2" fmla="val 50000"/>
              </a:avLst>
            </a:prstGeom>
            <a:noFill/>
            <a:ln w="28575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96" y="0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altLang="zh-CN" sz="2800" b="1" u="sng" baseline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      </a:t>
              </a:r>
              <a:r>
                <a:rPr lang="zh-CN" altLang="en-US" sz="2800" b="1" baseline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个</a:t>
              </a:r>
              <a:r>
                <a:rPr lang="zh-CN" altLang="en-US" sz="2800" b="1" i="1" baseline="0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</p:grpSp>
      <p:sp>
        <p:nvSpPr>
          <p:cNvPr id="14348" name="Text Box 12" descr="PE03255_"/>
          <p:cNvSpPr txBox="1">
            <a:spLocks noChangeArrowheads="1"/>
          </p:cNvSpPr>
          <p:nvPr/>
        </p:nvSpPr>
        <p:spPr bwMode="auto">
          <a:xfrm>
            <a:off x="4876800" y="37338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sz="2800" b="1" i="1" baseline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</a:p>
        </p:txBody>
      </p:sp>
      <p:grpSp>
        <p:nvGrpSpPr>
          <p:cNvPr id="14349" name="Group 13"/>
          <p:cNvGrpSpPr/>
          <p:nvPr/>
        </p:nvGrpSpPr>
        <p:grpSpPr bwMode="auto">
          <a:xfrm>
            <a:off x="4419600" y="5181600"/>
            <a:ext cx="2106613" cy="533400"/>
            <a:chOff x="0" y="0"/>
            <a:chExt cx="1327" cy="336"/>
          </a:xfrm>
        </p:grpSpPr>
        <p:sp>
          <p:nvSpPr>
            <p:cNvPr id="34878" name="AutoShape 14"/>
            <p:cNvSpPr/>
            <p:nvPr/>
          </p:nvSpPr>
          <p:spPr bwMode="auto">
            <a:xfrm rot="16200000" flipV="1">
              <a:off x="472" y="-472"/>
              <a:ext cx="144" cy="1087"/>
            </a:xfrm>
            <a:prstGeom prst="leftBrace">
              <a:avLst>
                <a:gd name="adj1" fmla="val 62905"/>
                <a:gd name="adj2" fmla="val 50000"/>
              </a:avLst>
            </a:prstGeom>
            <a:noFill/>
            <a:ln w="28575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175" y="9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altLang="zh-CN" sz="2800" b="1" u="sng" baseline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      </a:t>
              </a:r>
              <a:r>
                <a:rPr lang="zh-CN" altLang="en-US" sz="2400" b="1" baseline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个</a:t>
              </a:r>
              <a:r>
                <a:rPr lang="zh-CN" altLang="en-US" sz="2800" b="1" i="1" baseline="0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zh-CN" altLang="en-US" sz="2800" b="1" baseline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4352" name="Rectangle 16" descr="PE03255_"/>
          <p:cNvSpPr>
            <a:spLocks noChangeArrowheads="1"/>
          </p:cNvSpPr>
          <p:nvPr/>
        </p:nvSpPr>
        <p:spPr bwMode="auto">
          <a:xfrm>
            <a:off x="4876800" y="518160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 i="1" baseline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</a:p>
        </p:txBody>
      </p:sp>
      <p:grpSp>
        <p:nvGrpSpPr>
          <p:cNvPr id="14353" name="Group 17"/>
          <p:cNvGrpSpPr/>
          <p:nvPr/>
        </p:nvGrpSpPr>
        <p:grpSpPr bwMode="auto">
          <a:xfrm>
            <a:off x="6934200" y="3810000"/>
            <a:ext cx="1981200" cy="655638"/>
            <a:chOff x="0" y="0"/>
            <a:chExt cx="1248" cy="413"/>
          </a:xfrm>
        </p:grpSpPr>
        <p:sp>
          <p:nvSpPr>
            <p:cNvPr id="34876" name="AutoShape 18"/>
            <p:cNvSpPr/>
            <p:nvPr/>
          </p:nvSpPr>
          <p:spPr bwMode="auto">
            <a:xfrm rot="5400000" flipV="1">
              <a:off x="472" y="-203"/>
              <a:ext cx="144" cy="1087"/>
            </a:xfrm>
            <a:prstGeom prst="leftBrace">
              <a:avLst>
                <a:gd name="adj1" fmla="val 62905"/>
                <a:gd name="adj2" fmla="val 50000"/>
              </a:avLst>
            </a:prstGeom>
            <a:noFill/>
            <a:ln w="28575">
              <a:solidFill>
                <a:srgbClr val="6600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96" y="0"/>
              <a:ext cx="11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altLang="zh-CN" sz="2800" b="1" u="sng" baseline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      </a:t>
              </a:r>
              <a:r>
                <a:rPr lang="zh-CN" altLang="en-US" sz="2800" b="1" baseline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个</a:t>
              </a:r>
              <a:r>
                <a:rPr lang="zh-CN" altLang="en-US" sz="2800" b="1" i="1" baseline="0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</p:grpSp>
      <p:sp>
        <p:nvSpPr>
          <p:cNvPr id="14356" name="Text Box 20" descr="PE03255_"/>
          <p:cNvSpPr txBox="1">
            <a:spLocks noChangeArrowheads="1"/>
          </p:cNvSpPr>
          <p:nvPr/>
        </p:nvSpPr>
        <p:spPr bwMode="auto">
          <a:xfrm>
            <a:off x="6934200" y="37338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zh-CN" altLang="en-US" sz="2800" b="1" i="1" baseline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en-US" altLang="zh-CN" sz="2800" b="1" baseline="0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/>
                <a:ea typeface="宋体" panose="02010600030101010101" pitchFamily="2" charset="-122"/>
              </a:rPr>
              <a:t>–</a:t>
            </a:r>
            <a:r>
              <a:rPr lang="zh-CN" altLang="en-US" sz="2800" b="1" i="1" baseline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endParaRPr lang="en-US" altLang="zh-CN" sz="2800" b="1" i="1" baseline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57" name="Rectangle 21" descr="PE03255_"/>
          <p:cNvSpPr>
            <a:spLocks noChangeArrowheads="1"/>
          </p:cNvSpPr>
          <p:nvPr/>
        </p:nvSpPr>
        <p:spPr bwMode="auto">
          <a:xfrm>
            <a:off x="6400800" y="5638800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i="1" baseline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zh-CN" altLang="en-US" sz="3600" b="1" i="1" baseline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3600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anose="020B0602030504020204"/>
                <a:ea typeface="宋体" panose="02010600030101010101" pitchFamily="2" charset="-122"/>
              </a:rPr>
              <a:t>–</a:t>
            </a:r>
            <a:r>
              <a:rPr lang="zh-CN" altLang="en-US" sz="36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n </a:t>
            </a:r>
            <a:r>
              <a:rPr lang="zh-CN" altLang="en-US" sz="3600" b="1" i="1" baseline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3600" b="1" i="1" baseline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832" name="Text Box 22"/>
          <p:cNvSpPr txBox="1">
            <a:spLocks noChangeArrowheads="1"/>
          </p:cNvSpPr>
          <p:nvPr/>
        </p:nvSpPr>
        <p:spPr bwMode="auto">
          <a:xfrm>
            <a:off x="1584325" y="5556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baseline="0"/>
          </a:p>
        </p:txBody>
      </p:sp>
      <p:sp>
        <p:nvSpPr>
          <p:cNvPr id="34833" name="Text Box 23"/>
          <p:cNvSpPr txBox="1">
            <a:spLocks noChangeArrowheads="1"/>
          </p:cNvSpPr>
          <p:nvPr/>
        </p:nvSpPr>
        <p:spPr bwMode="auto">
          <a:xfrm>
            <a:off x="5241925" y="4032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baseline="0"/>
          </a:p>
        </p:txBody>
      </p:sp>
      <p:sp>
        <p:nvSpPr>
          <p:cNvPr id="34834" name="Text Box 24"/>
          <p:cNvSpPr txBox="1">
            <a:spLocks noChangeArrowheads="1"/>
          </p:cNvSpPr>
          <p:nvPr/>
        </p:nvSpPr>
        <p:spPr bwMode="auto">
          <a:xfrm>
            <a:off x="838200" y="609600"/>
            <a:ext cx="3040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 b="1" baseline="0">
                <a:solidFill>
                  <a:srgbClr val="006600"/>
                </a:solidFill>
              </a:rPr>
              <a:t>试证明你的猜想</a:t>
            </a:r>
          </a:p>
        </p:txBody>
      </p:sp>
      <p:sp>
        <p:nvSpPr>
          <p:cNvPr id="34835" name="Text Box 25"/>
          <p:cNvSpPr txBox="1">
            <a:spLocks noChangeArrowheads="1"/>
          </p:cNvSpPr>
          <p:nvPr/>
        </p:nvSpPr>
        <p:spPr bwMode="auto">
          <a:xfrm>
            <a:off x="1508125" y="10128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baseline="0"/>
          </a:p>
        </p:txBody>
      </p:sp>
      <p:grpSp>
        <p:nvGrpSpPr>
          <p:cNvPr id="14362" name="Group 26"/>
          <p:cNvGrpSpPr/>
          <p:nvPr/>
        </p:nvGrpSpPr>
        <p:grpSpPr bwMode="auto">
          <a:xfrm>
            <a:off x="1371600" y="1447800"/>
            <a:ext cx="9144000" cy="698500"/>
            <a:chOff x="0" y="0"/>
            <a:chExt cx="5760" cy="440"/>
          </a:xfrm>
        </p:grpSpPr>
        <p:sp>
          <p:nvSpPr>
            <p:cNvPr id="34874" name="Text Box 27"/>
            <p:cNvSpPr txBox="1">
              <a:spLocks noChangeArrowheads="1"/>
            </p:cNvSpPr>
            <p:nvPr/>
          </p:nvSpPr>
          <p:spPr bwMode="auto">
            <a:xfrm>
              <a:off x="0" y="45"/>
              <a:ext cx="57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aseline="30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aseline="30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aseline="30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aseline="30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aseline="30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zh-CN" altLang="zh-CN" sz="3200" baseline="0">
                  <a:solidFill>
                    <a:schemeClr val="bg2"/>
                  </a:solidFill>
                  <a:latin typeface="Times New Roman" panose="02020603050405020304" pitchFamily="18" charset="0"/>
                </a:rPr>
                <a:t>    　　</a:t>
              </a:r>
              <a:r>
                <a:rPr lang="zh-CN" altLang="zh-CN" sz="3200" b="1" baseline="0">
                  <a:solidFill>
                    <a:schemeClr val="bg2"/>
                  </a:solidFill>
                  <a:latin typeface="Times New Roman" panose="02020603050405020304" pitchFamily="18" charset="0"/>
                </a:rPr>
                <a:t>　</a:t>
              </a:r>
              <a:endParaRPr lang="zh-CN" altLang="zh-CN" sz="2800" b="1" baseline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4875" name="Object 28"/>
            <p:cNvGraphicFramePr>
              <a:graphicFrameLocks noChangeAspect="1"/>
            </p:cNvGraphicFramePr>
            <p:nvPr/>
          </p:nvGraphicFramePr>
          <p:xfrm>
            <a:off x="679" y="0"/>
            <a:ext cx="2544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92" r:id="rId6" imgW="877570" imgH="203200" progId="Equation.DSMT4">
                    <p:embed/>
                  </p:oleObj>
                </mc:Choice>
                <mc:Fallback>
                  <p:oleObj r:id="rId6" imgW="877570" imgH="20320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" y="0"/>
                          <a:ext cx="2544" cy="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837" name="Text Box 29"/>
          <p:cNvSpPr txBox="1">
            <a:spLocks noChangeArrowheads="1"/>
          </p:cNvSpPr>
          <p:nvPr/>
        </p:nvSpPr>
        <p:spPr bwMode="auto">
          <a:xfrm>
            <a:off x="2117725" y="44418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baseline="0"/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355725" y="2590800"/>
            <a:ext cx="5045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zh-CN" sz="2800" b="1" baseline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zh-CN" altLang="zh-CN" sz="2800" b="1" baseline="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用乘方的意义和分数约分法则:</a:t>
            </a:r>
          </a:p>
        </p:txBody>
      </p:sp>
      <p:sp>
        <p:nvSpPr>
          <p:cNvPr id="34839" name="Text Box 31"/>
          <p:cNvSpPr txBox="1">
            <a:spLocks noChangeArrowheads="1"/>
          </p:cNvSpPr>
          <p:nvPr/>
        </p:nvSpPr>
        <p:spPr bwMode="auto">
          <a:xfrm>
            <a:off x="669925" y="58896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baseline="0"/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5089525" y="253047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zh-CN" altLang="zh-CN" sz="3600" baseline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4369" name="Group 33"/>
          <p:cNvGrpSpPr>
            <a:grpSpLocks noChangeAspect="1"/>
          </p:cNvGrpSpPr>
          <p:nvPr/>
        </p:nvGrpSpPr>
        <p:grpSpPr bwMode="auto">
          <a:xfrm>
            <a:off x="4038600" y="4325938"/>
            <a:ext cx="2343150" cy="1030287"/>
            <a:chOff x="0" y="0"/>
            <a:chExt cx="1476" cy="649"/>
          </a:xfrm>
        </p:grpSpPr>
        <p:sp>
          <p:nvSpPr>
            <p:cNvPr id="34857" name="AutoShape 34"/>
            <p:cNvSpPr>
              <a:spLocks noChangeAspect="1" noChangeArrowheads="1" noTextEdit="1"/>
            </p:cNvSpPr>
            <p:nvPr/>
          </p:nvSpPr>
          <p:spPr bwMode="auto">
            <a:xfrm>
              <a:off x="0" y="11"/>
              <a:ext cx="1447" cy="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8" name="Line 35"/>
            <p:cNvSpPr>
              <a:spLocks noChangeShapeType="1"/>
            </p:cNvSpPr>
            <p:nvPr/>
          </p:nvSpPr>
          <p:spPr bwMode="auto">
            <a:xfrm>
              <a:off x="236" y="309"/>
              <a:ext cx="1156" cy="1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2" name="Rectangle 36"/>
            <p:cNvSpPr>
              <a:spLocks noChangeArrowheads="1"/>
            </p:cNvSpPr>
            <p:nvPr/>
          </p:nvSpPr>
          <p:spPr bwMode="auto">
            <a:xfrm>
              <a:off x="1251" y="318"/>
              <a:ext cx="22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73" name="Rectangle 37"/>
            <p:cNvSpPr>
              <a:spLocks noChangeArrowheads="1"/>
            </p:cNvSpPr>
            <p:nvPr/>
          </p:nvSpPr>
          <p:spPr bwMode="auto">
            <a:xfrm>
              <a:off x="558" y="318"/>
              <a:ext cx="22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74" name="Rectangle 38"/>
            <p:cNvSpPr>
              <a:spLocks noChangeArrowheads="1"/>
            </p:cNvSpPr>
            <p:nvPr/>
          </p:nvSpPr>
          <p:spPr bwMode="auto">
            <a:xfrm>
              <a:off x="249" y="318"/>
              <a:ext cx="22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75" name="Rectangle 39"/>
            <p:cNvSpPr>
              <a:spLocks noChangeArrowheads="1"/>
            </p:cNvSpPr>
            <p:nvPr/>
          </p:nvSpPr>
          <p:spPr bwMode="auto">
            <a:xfrm>
              <a:off x="1251" y="28"/>
              <a:ext cx="22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76" name="Rectangle 40"/>
            <p:cNvSpPr>
              <a:spLocks noChangeArrowheads="1"/>
            </p:cNvSpPr>
            <p:nvPr/>
          </p:nvSpPr>
          <p:spPr bwMode="auto">
            <a:xfrm>
              <a:off x="558" y="28"/>
              <a:ext cx="22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77" name="Rectangle 41"/>
            <p:cNvSpPr>
              <a:spLocks noChangeArrowheads="1"/>
            </p:cNvSpPr>
            <p:nvPr/>
          </p:nvSpPr>
          <p:spPr bwMode="auto">
            <a:xfrm>
              <a:off x="249" y="28"/>
              <a:ext cx="22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78" name="Rectangle 42"/>
            <p:cNvSpPr>
              <a:spLocks noChangeArrowheads="1"/>
            </p:cNvSpPr>
            <p:nvPr/>
          </p:nvSpPr>
          <p:spPr bwMode="auto">
            <a:xfrm>
              <a:off x="1104" y="290"/>
              <a:ext cx="263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·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79" name="Rectangle 43"/>
            <p:cNvSpPr>
              <a:spLocks noChangeArrowheads="1"/>
            </p:cNvSpPr>
            <p:nvPr/>
          </p:nvSpPr>
          <p:spPr bwMode="auto">
            <a:xfrm>
              <a:off x="720" y="290"/>
              <a:ext cx="263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·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80" name="Rectangle 44"/>
            <p:cNvSpPr>
              <a:spLocks noChangeArrowheads="1"/>
            </p:cNvSpPr>
            <p:nvPr/>
          </p:nvSpPr>
          <p:spPr bwMode="auto">
            <a:xfrm>
              <a:off x="411" y="290"/>
              <a:ext cx="263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·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81" name="Rectangle 45"/>
            <p:cNvSpPr>
              <a:spLocks noChangeArrowheads="1"/>
            </p:cNvSpPr>
            <p:nvPr/>
          </p:nvSpPr>
          <p:spPr bwMode="auto">
            <a:xfrm>
              <a:off x="1104" y="0"/>
              <a:ext cx="263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·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82" name="Rectangle 46"/>
            <p:cNvSpPr>
              <a:spLocks noChangeArrowheads="1"/>
            </p:cNvSpPr>
            <p:nvPr/>
          </p:nvSpPr>
          <p:spPr bwMode="auto">
            <a:xfrm>
              <a:off x="720" y="0"/>
              <a:ext cx="263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·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83" name="Rectangle 47"/>
            <p:cNvSpPr>
              <a:spLocks noChangeArrowheads="1"/>
            </p:cNvSpPr>
            <p:nvPr/>
          </p:nvSpPr>
          <p:spPr bwMode="auto">
            <a:xfrm>
              <a:off x="411" y="0"/>
              <a:ext cx="263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·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84" name="Rectangle 48"/>
            <p:cNvSpPr>
              <a:spLocks noChangeArrowheads="1"/>
            </p:cNvSpPr>
            <p:nvPr/>
          </p:nvSpPr>
          <p:spPr bwMode="auto">
            <a:xfrm>
              <a:off x="36" y="130"/>
              <a:ext cx="285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=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85" name="Rectangle 49"/>
            <p:cNvSpPr>
              <a:spLocks noChangeArrowheads="1"/>
            </p:cNvSpPr>
            <p:nvPr/>
          </p:nvSpPr>
          <p:spPr bwMode="auto">
            <a:xfrm>
              <a:off x="848" y="290"/>
              <a:ext cx="1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86" name="Rectangle 50"/>
            <p:cNvSpPr>
              <a:spLocks noChangeArrowheads="1"/>
            </p:cNvSpPr>
            <p:nvPr/>
          </p:nvSpPr>
          <p:spPr bwMode="auto">
            <a:xfrm>
              <a:off x="848" y="0"/>
              <a:ext cx="1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5257800" y="4843463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1" baseline="0">
                <a:solidFill>
                  <a:srgbClr val="000000"/>
                </a:solidFill>
              </a:rPr>
              <a:t>· · ·</a:t>
            </a:r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5268913" y="437515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1" baseline="0">
                <a:solidFill>
                  <a:srgbClr val="000000"/>
                </a:solidFill>
              </a:rPr>
              <a:t>· · ·</a:t>
            </a:r>
          </a:p>
        </p:txBody>
      </p:sp>
      <p:grpSp>
        <p:nvGrpSpPr>
          <p:cNvPr id="14389" name="Group 53"/>
          <p:cNvGrpSpPr>
            <a:grpSpLocks noChangeAspect="1"/>
          </p:cNvGrpSpPr>
          <p:nvPr/>
        </p:nvGrpSpPr>
        <p:grpSpPr bwMode="auto">
          <a:xfrm>
            <a:off x="6477000" y="4324350"/>
            <a:ext cx="2346325" cy="1025525"/>
            <a:chOff x="0" y="0"/>
            <a:chExt cx="1478" cy="646"/>
          </a:xfrm>
        </p:grpSpPr>
        <p:sp>
          <p:nvSpPr>
            <p:cNvPr id="34846" name="AutoShape 54"/>
            <p:cNvSpPr>
              <a:spLocks noChangeAspect="1" noChangeArrowheads="1" noTextEdit="1"/>
            </p:cNvSpPr>
            <p:nvPr/>
          </p:nvSpPr>
          <p:spPr bwMode="auto">
            <a:xfrm>
              <a:off x="0" y="12"/>
              <a:ext cx="1447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47" name="Line 55"/>
            <p:cNvSpPr>
              <a:spLocks noChangeShapeType="1"/>
            </p:cNvSpPr>
            <p:nvPr/>
          </p:nvSpPr>
          <p:spPr bwMode="auto">
            <a:xfrm>
              <a:off x="236" y="310"/>
              <a:ext cx="1156" cy="1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2" name="Rectangle 56"/>
            <p:cNvSpPr>
              <a:spLocks noChangeArrowheads="1"/>
            </p:cNvSpPr>
            <p:nvPr/>
          </p:nvSpPr>
          <p:spPr bwMode="auto">
            <a:xfrm>
              <a:off x="754" y="318"/>
              <a:ext cx="230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93" name="Rectangle 57"/>
            <p:cNvSpPr>
              <a:spLocks noChangeArrowheads="1"/>
            </p:cNvSpPr>
            <p:nvPr/>
          </p:nvSpPr>
          <p:spPr bwMode="auto">
            <a:xfrm>
              <a:off x="1251" y="28"/>
              <a:ext cx="227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94" name="Rectangle 58"/>
            <p:cNvSpPr>
              <a:spLocks noChangeArrowheads="1"/>
            </p:cNvSpPr>
            <p:nvPr/>
          </p:nvSpPr>
          <p:spPr bwMode="auto">
            <a:xfrm>
              <a:off x="558" y="28"/>
              <a:ext cx="227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95" name="Rectangle 59"/>
            <p:cNvSpPr>
              <a:spLocks noChangeArrowheads="1"/>
            </p:cNvSpPr>
            <p:nvPr/>
          </p:nvSpPr>
          <p:spPr bwMode="auto">
            <a:xfrm>
              <a:off x="249" y="28"/>
              <a:ext cx="227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i="1" baseline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96" name="Rectangle 60"/>
            <p:cNvSpPr>
              <a:spLocks noChangeArrowheads="1"/>
            </p:cNvSpPr>
            <p:nvPr/>
          </p:nvSpPr>
          <p:spPr bwMode="auto">
            <a:xfrm>
              <a:off x="1104" y="0"/>
              <a:ext cx="264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·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97" name="Rectangle 61"/>
            <p:cNvSpPr>
              <a:spLocks noChangeArrowheads="1"/>
            </p:cNvSpPr>
            <p:nvPr/>
          </p:nvSpPr>
          <p:spPr bwMode="auto">
            <a:xfrm>
              <a:off x="720" y="0"/>
              <a:ext cx="264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·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98" name="Rectangle 62"/>
            <p:cNvSpPr>
              <a:spLocks noChangeArrowheads="1"/>
            </p:cNvSpPr>
            <p:nvPr/>
          </p:nvSpPr>
          <p:spPr bwMode="auto">
            <a:xfrm>
              <a:off x="411" y="0"/>
              <a:ext cx="264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·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99" name="Rectangle 63"/>
            <p:cNvSpPr>
              <a:spLocks noChangeArrowheads="1"/>
            </p:cNvSpPr>
            <p:nvPr/>
          </p:nvSpPr>
          <p:spPr bwMode="auto">
            <a:xfrm>
              <a:off x="36" y="131"/>
              <a:ext cx="286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CN" altLang="zh-CN" sz="3000" b="1" baseline="0">
                  <a:solidFill>
                    <a:srgbClr val="000000"/>
                  </a:solidFill>
                  <a:latin typeface="Symbol" panose="05050102010706020507" pitchFamily="18" charset="2"/>
                  <a:ea typeface="宋体" panose="02010600030101010101" pitchFamily="2" charset="-122"/>
                </a:rPr>
                <a:t>=</a:t>
              </a: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400" name="Rectangle 64"/>
            <p:cNvSpPr>
              <a:spLocks noChangeArrowheads="1"/>
            </p:cNvSpPr>
            <p:nvPr/>
          </p:nvSpPr>
          <p:spPr bwMode="auto">
            <a:xfrm>
              <a:off x="848" y="0"/>
              <a:ext cx="1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zh-CN" altLang="zh-CN" sz="3600" baseline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4401" name="Text Box 65"/>
          <p:cNvSpPr txBox="1">
            <a:spLocks noChangeArrowheads="1"/>
          </p:cNvSpPr>
          <p:nvPr/>
        </p:nvSpPr>
        <p:spPr bwMode="auto">
          <a:xfrm>
            <a:off x="7707313" y="4354513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1" baseline="0">
                <a:solidFill>
                  <a:srgbClr val="000000"/>
                </a:solidFill>
              </a:rPr>
              <a:t>· · 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utoUpdateAnimBg="0"/>
      <p:bldP spid="14348" grpId="0" autoUpdateAnimBg="0"/>
      <p:bldP spid="14352" grpId="0" autoUpdateAnimBg="0"/>
      <p:bldP spid="14356" grpId="0" autoUpdateAnimBg="0"/>
      <p:bldP spid="14357" grpId="0" autoUpdateAnimBg="0"/>
      <p:bldP spid="14366" grpId="0" autoUpdateAnimBg="0"/>
      <p:bldP spid="14387" grpId="0" bldLvl="0" autoUpdateAnimBg="0"/>
      <p:bldP spid="14388" grpId="0" autoUpdateAnimBg="0"/>
      <p:bldP spid="14401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914400" y="1150938"/>
            <a:ext cx="5729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4000" b="1" baseline="0" dirty="0"/>
              <a:t>同底数幂除法的性质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25475" y="1871663"/>
            <a:ext cx="8172450" cy="16160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4000" b="1" baseline="0" dirty="0">
                <a:solidFill>
                  <a:srgbClr val="FF3300"/>
                </a:solidFill>
              </a:rPr>
              <a:t>即    </a:t>
            </a:r>
            <a:r>
              <a:rPr lang="en-US" altLang="zh-CN" sz="4000" b="1" baseline="0" dirty="0">
                <a:solidFill>
                  <a:srgbClr val="FF3300"/>
                </a:solidFill>
              </a:rPr>
              <a:t>a</a:t>
            </a:r>
            <a:r>
              <a:rPr lang="en-US" altLang="zh-CN" sz="4000" b="1" dirty="0">
                <a:solidFill>
                  <a:srgbClr val="FF3300"/>
                </a:solidFill>
              </a:rPr>
              <a:t>m</a:t>
            </a:r>
            <a:r>
              <a:rPr lang="en-US" altLang="zh-CN" sz="4000" b="1" baseline="0" dirty="0">
                <a:solidFill>
                  <a:srgbClr val="FF3300"/>
                </a:solidFill>
              </a:rPr>
              <a:t> </a:t>
            </a:r>
            <a:r>
              <a:rPr lang="zh-CN" altLang="en-US" sz="4000" b="1" baseline="0" dirty="0">
                <a:solidFill>
                  <a:srgbClr val="FF3300"/>
                </a:solidFill>
              </a:rPr>
              <a:t>÷ a</a:t>
            </a:r>
            <a:r>
              <a:rPr lang="zh-CN" altLang="en-US" sz="4000" b="1" dirty="0">
                <a:solidFill>
                  <a:srgbClr val="FF3300"/>
                </a:solidFill>
              </a:rPr>
              <a:t>n</a:t>
            </a:r>
            <a:r>
              <a:rPr lang="zh-CN" altLang="en-US" sz="4000" b="1" baseline="0" dirty="0">
                <a:solidFill>
                  <a:srgbClr val="FF3300"/>
                </a:solidFill>
              </a:rPr>
              <a:t>   =  a</a:t>
            </a:r>
            <a:r>
              <a:rPr lang="zh-CN" altLang="en-US" sz="4000" b="1" dirty="0">
                <a:solidFill>
                  <a:srgbClr val="FF3300"/>
                </a:solidFill>
              </a:rPr>
              <a:t>m-n</a:t>
            </a:r>
            <a:r>
              <a:rPr lang="zh-CN" altLang="en-US" sz="4000" baseline="0" dirty="0">
                <a:solidFill>
                  <a:srgbClr val="000000"/>
                </a:solidFill>
              </a:rPr>
              <a:t>  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4000" baseline="0" dirty="0">
                <a:solidFill>
                  <a:srgbClr val="000000"/>
                </a:solidFill>
              </a:rPr>
              <a:t>      (a≠0，m、n为正整数，m&gt;n)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3352800"/>
            <a:ext cx="80772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zh-CN" sz="3200" b="1" baseline="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3200" b="1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         底数不等于零的同底数幂相除</a:t>
            </a:r>
            <a:r>
              <a:rPr lang="zh-CN" altLang="zh-CN" sz="3200" b="1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，</a:t>
            </a:r>
            <a:endParaRPr lang="en-US" altLang="zh-CN" sz="3200" b="1" baseline="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zh-CN" altLang="zh-CN" sz="3200" b="1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底数 </a:t>
            </a:r>
            <a:r>
              <a:rPr lang="zh-CN" altLang="zh-CN" sz="3200" b="1" u="sng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               </a:t>
            </a:r>
            <a:r>
              <a:rPr lang="zh-CN" altLang="zh-CN" sz="3200" b="1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 ，指数</a:t>
            </a:r>
            <a:r>
              <a:rPr lang="en-US" altLang="zh-CN" sz="3200" b="1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   </a:t>
            </a:r>
            <a:r>
              <a:rPr lang="en-US" altLang="zh-CN" sz="3200" b="1" u="sng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  </a:t>
            </a:r>
            <a:endParaRPr lang="zh-CN" altLang="zh-CN" sz="3200" b="1" u="sng" baseline="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zh-CN" altLang="zh-CN" sz="3200" b="1" baseline="0" dirty="0">
                <a:latin typeface="Arial Narrow" panose="020B0606020202030204" pitchFamily="34" charset="0"/>
              </a:rPr>
              <a:t> </a:t>
            </a:r>
            <a:r>
              <a:rPr lang="zh-CN" altLang="zh-CN" sz="3200" b="1" u="sng" baseline="0" dirty="0">
                <a:latin typeface="Arial Narrow" panose="020B0606020202030204" pitchFamily="34" charset="0"/>
              </a:rPr>
              <a:t>             </a:t>
            </a:r>
            <a:endParaRPr lang="zh-CN" altLang="zh-CN" sz="3200" b="1" baseline="0" dirty="0">
              <a:latin typeface="Arial Narrow" panose="020B0606020202030204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979738" y="46482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zh-CN" sz="3600" b="1" baseline="0" dirty="0">
                <a:solidFill>
                  <a:srgbClr val="0000FF"/>
                </a:solidFill>
                <a:latin typeface="Arial Narrow" panose="020B0606020202030204" pitchFamily="34" charset="0"/>
              </a:rPr>
              <a:t>不变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851525" y="4718050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zh-CN" sz="3600" b="1" baseline="0" dirty="0">
                <a:solidFill>
                  <a:srgbClr val="0000FF"/>
                </a:solidFill>
                <a:latin typeface="Arial Narrow" panose="020B0606020202030204" pitchFamily="34" charset="0"/>
              </a:rPr>
              <a:t>相减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6091238" y="5334000"/>
            <a:ext cx="12239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nimBg="1" autoUpdateAnimBg="0"/>
      <p:bldP spid="15364" grpId="0" autoUpdateAnimBg="0"/>
      <p:bldP spid="15365" grpId="0" autoUpdateAnimBg="0"/>
      <p:bldP spid="15366" grpId="0" autoUpdateAnimBg="0"/>
      <p:bldP spid="153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 flipH="1">
            <a:off x="2438400" y="2432050"/>
            <a:ext cx="685800" cy="65881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mtClean="0">
                <a:solidFill>
                  <a:srgbClr val="FF0000"/>
                </a:solidFill>
              </a:rPr>
              <a:t>a</a:t>
            </a:r>
            <a:r>
              <a:rPr lang="zh-CN" altLang="en-US" baseline="30000" smtClean="0">
                <a:solidFill>
                  <a:srgbClr val="FF0000"/>
                </a:solidFill>
              </a:rPr>
              <a:t>4</a:t>
            </a:r>
            <a:endParaRPr lang="zh-CN" altLang="en-US" smtClean="0">
              <a:solidFill>
                <a:srgbClr val="FF0000"/>
              </a:solidFill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915400" cy="545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3" algn="just" eaLnBrk="1" hangingPunct="1">
              <a:spcBef>
                <a:spcPct val="50000"/>
              </a:spcBef>
              <a:buClr>
                <a:schemeClr val="accent2"/>
              </a:buClr>
              <a:buSzPct val="130000"/>
              <a:buFont typeface="Wingdings" panose="05000000000000000000" pitchFamily="2" charset="2"/>
              <a:buChar char="Ø"/>
            </a:pPr>
            <a:r>
              <a:rPr lang="zh-CN" altLang="zh-CN" sz="3200" b="1" baseline="0" dirty="0">
                <a:latin typeface="Times New Roman" panose="02020603050405020304" pitchFamily="18" charset="0"/>
              </a:rPr>
              <a:t>练习一</a:t>
            </a:r>
            <a:r>
              <a:rPr lang="zh-CN" altLang="en-US" sz="3200" b="1" baseline="0" dirty="0">
                <a:latin typeface="Times New Roman" panose="02020603050405020304" pitchFamily="18" charset="0"/>
              </a:rPr>
              <a:t>：</a:t>
            </a:r>
            <a:r>
              <a:rPr lang="zh-CN" altLang="zh-CN" sz="3200" b="1" baseline="0" dirty="0">
                <a:latin typeface="Times New Roman" panose="02020603050405020304" pitchFamily="18" charset="0"/>
              </a:rPr>
              <a:t>判断</a:t>
            </a:r>
          </a:p>
          <a:p>
            <a:pPr algn="just" eaLnBrk="1" hangingPunct="1">
              <a:spcBef>
                <a:spcPct val="50000"/>
              </a:spcBef>
            </a:pPr>
            <a:r>
              <a:rPr lang="zh-CN" altLang="zh-CN" sz="3200" b="1" baseline="0" dirty="0">
                <a:latin typeface="Times New Roman" panose="02020603050405020304" pitchFamily="18" charset="0"/>
              </a:rPr>
              <a:t>下面的计算对不对？如果不对，怎样改正？</a:t>
            </a:r>
          </a:p>
          <a:p>
            <a:pPr algn="just" eaLnBrk="1" hangingPunct="1">
              <a:spcBef>
                <a:spcPct val="50000"/>
              </a:spcBef>
            </a:pPr>
            <a:r>
              <a:rPr lang="zh-CN" altLang="zh-CN" sz="3200" b="1" baseline="0" dirty="0">
                <a:latin typeface="Times New Roman" panose="02020603050405020304" pitchFamily="18" charset="0"/>
              </a:rPr>
              <a:t>（1）</a:t>
            </a:r>
            <a:r>
              <a:rPr lang="zh-CN" altLang="zh-CN" sz="3200" b="1" baseline="0" dirty="0"/>
              <a:t>a</a:t>
            </a:r>
            <a:r>
              <a:rPr lang="zh-CN" altLang="zh-CN" sz="3200" b="1" dirty="0"/>
              <a:t>6</a:t>
            </a:r>
            <a:r>
              <a:rPr lang="zh-CN" altLang="zh-CN" sz="3200" b="1" baseline="0" dirty="0"/>
              <a:t>÷a</a:t>
            </a:r>
            <a:r>
              <a:rPr lang="zh-CN" altLang="zh-CN" sz="3200" b="1" dirty="0"/>
              <a:t>2</a:t>
            </a:r>
            <a:r>
              <a:rPr lang="zh-CN" altLang="zh-CN" sz="3200" b="1" baseline="0" dirty="0"/>
              <a:t>=a</a:t>
            </a:r>
            <a:r>
              <a:rPr lang="zh-CN" altLang="zh-CN" sz="3200" baseline="0" dirty="0"/>
              <a:t> </a:t>
            </a:r>
            <a:r>
              <a:rPr lang="zh-CN" altLang="zh-CN" sz="3200" dirty="0"/>
              <a:t>3</a:t>
            </a:r>
            <a:r>
              <a:rPr lang="zh-CN" altLang="zh-CN" sz="2800" b="1" baseline="0" dirty="0">
                <a:latin typeface="Times New Roman" panose="02020603050405020304" pitchFamily="18" charset="0"/>
              </a:rPr>
              <a:t>（</a:t>
            </a:r>
            <a:r>
              <a:rPr lang="zh-CN" altLang="zh-CN" sz="2800" b="1" baseline="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800" b="1" baseline="0" dirty="0">
                <a:latin typeface="Times New Roman" panose="02020603050405020304" pitchFamily="18" charset="0"/>
              </a:rPr>
              <a:t>）</a:t>
            </a:r>
            <a:r>
              <a:rPr lang="zh-CN" altLang="zh-CN"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zh-CN" sz="3200" b="1" baseline="0" dirty="0">
                <a:latin typeface="Times New Roman" panose="02020603050405020304" pitchFamily="18" charset="0"/>
              </a:rPr>
              <a:t>（2）</a:t>
            </a:r>
            <a:r>
              <a:rPr lang="zh-CN" altLang="zh-CN" sz="3200" b="1" baseline="0" dirty="0"/>
              <a:t>(-a) </a:t>
            </a:r>
            <a:r>
              <a:rPr lang="zh-CN" altLang="zh-CN" sz="3200" b="1" dirty="0"/>
              <a:t>3</a:t>
            </a:r>
            <a:r>
              <a:rPr lang="zh-CN" altLang="zh-CN" sz="3200" b="1" baseline="0" dirty="0"/>
              <a:t>÷(-a)</a:t>
            </a:r>
            <a:r>
              <a:rPr lang="zh-CN" altLang="zh-CN" sz="3200" b="1" dirty="0"/>
              <a:t>2</a:t>
            </a:r>
            <a:r>
              <a:rPr lang="zh-CN" altLang="zh-CN" sz="3200" b="1" baseline="0" dirty="0"/>
              <a:t>=a</a:t>
            </a:r>
            <a:r>
              <a:rPr lang="zh-CN" altLang="zh-CN" sz="3200" b="1" baseline="0" dirty="0">
                <a:latin typeface="Times New Roman" panose="02020603050405020304" pitchFamily="18" charset="0"/>
              </a:rPr>
              <a:t>（   ）</a:t>
            </a:r>
            <a:endParaRPr lang="zh-CN" altLang="zh-CN" sz="3200" b="1" dirty="0"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zh-CN" altLang="zh-CN" sz="3200" b="1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zh-CN" altLang="zh-CN" sz="3200" b="1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（3）</a:t>
            </a:r>
            <a:r>
              <a:rPr lang="zh-CN" altLang="zh-CN" sz="3200" b="1" baseline="0" dirty="0"/>
              <a:t>0.1</a:t>
            </a:r>
            <a:r>
              <a:rPr lang="zh-CN" altLang="zh-CN" sz="3200" b="1" dirty="0"/>
              <a:t>8</a:t>
            </a:r>
            <a:r>
              <a:rPr lang="zh-CN" altLang="zh-CN" sz="3200" b="1" baseline="0" dirty="0"/>
              <a:t>÷0.1</a:t>
            </a:r>
            <a:r>
              <a:rPr lang="zh-CN" altLang="zh-CN" sz="3200" b="1" dirty="0"/>
              <a:t>6</a:t>
            </a:r>
            <a:r>
              <a:rPr lang="zh-CN" altLang="zh-CN" sz="3200" b="1" baseline="0" dirty="0"/>
              <a:t>=0</a:t>
            </a:r>
            <a:r>
              <a:rPr lang="zh-CN" altLang="zh-CN" sz="3200" baseline="0" dirty="0"/>
              <a:t> </a:t>
            </a:r>
            <a:r>
              <a:rPr lang="zh-CN" altLang="zh-CN" sz="3600" b="1" baseline="0" dirty="0"/>
              <a:t>.</a:t>
            </a:r>
            <a:r>
              <a:rPr lang="zh-CN" altLang="zh-CN" sz="3200" b="1" baseline="0" dirty="0"/>
              <a:t>2</a:t>
            </a:r>
            <a:r>
              <a:rPr lang="zh-CN" altLang="zh-CN" sz="3200" b="1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     )（4）</a:t>
            </a:r>
            <a:r>
              <a:rPr lang="zh-CN" altLang="zh-CN" sz="3200" b="1" baseline="0" dirty="0"/>
              <a:t>a</a:t>
            </a:r>
            <a:r>
              <a:rPr lang="zh-CN" altLang="zh-CN" sz="3200" b="1" dirty="0"/>
              <a:t>3</a:t>
            </a:r>
            <a:r>
              <a:rPr lang="zh-CN" altLang="zh-CN" sz="3200" b="1" baseline="0" dirty="0"/>
              <a:t>+a=a</a:t>
            </a:r>
            <a:r>
              <a:rPr lang="zh-CN" altLang="zh-CN" sz="3200" dirty="0"/>
              <a:t>2</a:t>
            </a:r>
            <a:r>
              <a:rPr lang="zh-CN" altLang="zh-CN" sz="2800" b="1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     )</a:t>
            </a:r>
            <a:endParaRPr lang="zh-CN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zh-CN" altLang="zh-CN" sz="3200" b="1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zh-CN" sz="3200" b="1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zh-CN" sz="2800" b="1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5）</a:t>
            </a:r>
            <a:r>
              <a:rPr lang="zh-CN" altLang="zh-CN" sz="2800" b="1" baseline="0" dirty="0"/>
              <a:t>c</a:t>
            </a:r>
            <a:r>
              <a:rPr lang="zh-CN" altLang="zh-CN" sz="2800" b="1" dirty="0"/>
              <a:t>4</a:t>
            </a:r>
            <a:r>
              <a:rPr lang="zh-CN" altLang="zh-CN" sz="2800" b="1" baseline="0" dirty="0"/>
              <a:t>÷c</a:t>
            </a:r>
            <a:r>
              <a:rPr lang="zh-CN" altLang="zh-CN" sz="2800" b="1" dirty="0"/>
              <a:t>2</a:t>
            </a:r>
            <a:r>
              <a:rPr lang="zh-CN" altLang="zh-CN" sz="2800" b="1" baseline="0" dirty="0"/>
              <a:t>=c</a:t>
            </a:r>
            <a:r>
              <a:rPr lang="zh-CN" altLang="zh-CN" sz="2800" b="1" dirty="0"/>
              <a:t>6</a:t>
            </a:r>
            <a:r>
              <a:rPr lang="zh-CN" altLang="zh-CN" sz="2800" b="1" baseline="0" dirty="0"/>
              <a:t>（  ）           （6）c</a:t>
            </a:r>
            <a:r>
              <a:rPr lang="zh-CN" altLang="zh-CN" sz="2800" b="1" dirty="0"/>
              <a:t>6</a:t>
            </a:r>
            <a:r>
              <a:rPr lang="zh-CN" altLang="zh-CN" sz="2800" b="1" baseline="0" dirty="0"/>
              <a:t>÷( -c)</a:t>
            </a:r>
            <a:r>
              <a:rPr lang="zh-CN" altLang="zh-CN" sz="2800" b="1" dirty="0"/>
              <a:t>2</a:t>
            </a:r>
            <a:r>
              <a:rPr lang="zh-CN" altLang="zh-CN" sz="2800" b="1" baseline="0" dirty="0"/>
              <a:t>=-c</a:t>
            </a:r>
            <a:r>
              <a:rPr lang="zh-CN" altLang="zh-CN" sz="2800" b="1" dirty="0"/>
              <a:t>4</a:t>
            </a:r>
            <a:r>
              <a:rPr lang="zh-CN" altLang="zh-CN" sz="2800" b="1" baseline="0" dirty="0"/>
              <a:t>(   )</a:t>
            </a:r>
            <a:endParaRPr lang="zh-CN" altLang="zh-CN" sz="2800" b="1" baseline="0" dirty="0">
              <a:solidFill>
                <a:schemeClr val="bg2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zh-CN" altLang="zh-CN" sz="2800" b="1" baseline="0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143000" y="2362200"/>
            <a:ext cx="312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baseline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endParaRPr lang="zh-CN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757863" y="4038600"/>
            <a:ext cx="16335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aseline="0">
                <a:solidFill>
                  <a:srgbClr val="FF0000"/>
                </a:solidFill>
              </a:rPr>
              <a:t>a</a:t>
            </a:r>
            <a:r>
              <a:rPr lang="zh-CN" altLang="en-US" sz="2800">
                <a:solidFill>
                  <a:srgbClr val="FF0000"/>
                </a:solidFill>
              </a:rPr>
              <a:t>3</a:t>
            </a:r>
            <a:r>
              <a:rPr lang="zh-CN" altLang="en-US" sz="2800" baseline="0">
                <a:solidFill>
                  <a:srgbClr val="FF0000"/>
                </a:solidFill>
                <a:sym typeface="Arial" panose="020B0604020202020204" pitchFamily="34" charset="0"/>
              </a:rPr>
              <a:t>÷a=a</a:t>
            </a:r>
            <a:r>
              <a:rPr lang="zh-CN" altLang="en-US" sz="2800">
                <a:solidFill>
                  <a:srgbClr val="FF0000"/>
                </a:solidFill>
                <a:sym typeface="Arial" panose="020B0604020202020204" pitchFamily="34" charset="0"/>
              </a:rPr>
              <a:t>2</a:t>
            </a:r>
            <a:endParaRPr lang="zh-CN" altLang="en-US" sz="2800" baseline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391400" y="2438400"/>
            <a:ext cx="720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aseline="0">
                <a:solidFill>
                  <a:srgbClr val="FF0000"/>
                </a:solidFill>
              </a:rPr>
              <a:t>-a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124200" y="3962400"/>
            <a:ext cx="1049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aseline="0">
                <a:solidFill>
                  <a:srgbClr val="FF0000"/>
                </a:solidFill>
              </a:rPr>
              <a:t>0.01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632075" y="5334000"/>
            <a:ext cx="720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aseline="0">
                <a:solidFill>
                  <a:srgbClr val="FF0000"/>
                </a:solidFill>
              </a:rPr>
              <a:t>c</a:t>
            </a:r>
            <a:r>
              <a:rPr lang="zh-CN" altLang="en-US" sz="2800">
                <a:solidFill>
                  <a:srgbClr val="FF0000"/>
                </a:solidFill>
              </a:rPr>
              <a:t>2</a:t>
            </a:r>
            <a:endParaRPr lang="zh-CN" altLang="en-US" sz="2800" baseline="0">
              <a:solidFill>
                <a:srgbClr val="FF0000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977063" y="5461000"/>
            <a:ext cx="7191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aseline="0">
                <a:solidFill>
                  <a:srgbClr val="FF0000"/>
                </a:solidFill>
              </a:rPr>
              <a:t>c</a:t>
            </a:r>
            <a:r>
              <a:rPr lang="zh-CN" altLang="en-US" sz="2800">
                <a:solidFill>
                  <a:srgbClr val="FF0000"/>
                </a:solidFill>
              </a:rPr>
              <a:t>4</a:t>
            </a:r>
            <a:endParaRPr lang="zh-CN" altLang="en-US" sz="2800" baseline="0">
              <a:solidFill>
                <a:srgbClr val="FF0000"/>
              </a:solidFill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391400" y="3429000"/>
            <a:ext cx="411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aseline="0">
                <a:solidFill>
                  <a:srgbClr val="FF0000"/>
                </a:solidFill>
                <a:sym typeface="Arial" panose="020B0604020202020204" pitchFamily="34" charset="0"/>
              </a:rPr>
              <a:t>×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8077200" y="1828800"/>
            <a:ext cx="412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aseline="0">
                <a:solidFill>
                  <a:srgbClr val="FF0000"/>
                </a:solidFill>
                <a:sym typeface="Arial" panose="020B0604020202020204" pitchFamily="34" charset="0"/>
              </a:rPr>
              <a:t>×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191000" y="3429000"/>
            <a:ext cx="411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aseline="0">
                <a:solidFill>
                  <a:srgbClr val="FF0000"/>
                </a:solidFill>
                <a:sym typeface="Arial" panose="020B0604020202020204" pitchFamily="34" charset="0"/>
              </a:rPr>
              <a:t>×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276600" y="1905000"/>
            <a:ext cx="4111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aseline="0">
                <a:solidFill>
                  <a:srgbClr val="FF0000"/>
                </a:solidFill>
                <a:sym typeface="Arial" panose="020B0604020202020204" pitchFamily="34" charset="0"/>
              </a:rPr>
              <a:t>×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3048000" y="4648200"/>
            <a:ext cx="4111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aseline="0">
                <a:solidFill>
                  <a:srgbClr val="FF0000"/>
                </a:solidFill>
                <a:sym typeface="Arial" panose="020B0604020202020204" pitchFamily="34" charset="0"/>
              </a:rPr>
              <a:t>×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848600" y="4648200"/>
            <a:ext cx="412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aseline="0">
                <a:solidFill>
                  <a:srgbClr val="FF0000"/>
                </a:solidFill>
                <a:sym typeface="Arial" panose="020B0604020202020204" pitchFamily="34" charset="0"/>
              </a:rPr>
              <a:t>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  <p:bldP spid="16389" grpId="0" bldLvl="0" autoUpdateAnimBg="0"/>
      <p:bldP spid="16390" grpId="0" bldLvl="0" autoUpdateAnimBg="0"/>
      <p:bldP spid="16391" grpId="0" bldLvl="0" autoUpdateAnimBg="0"/>
      <p:bldP spid="16392" grpId="0" bldLvl="0" autoUpdateAnimBg="0"/>
      <p:bldP spid="16393" grpId="0" bldLvl="0" autoUpdateAnimBg="0"/>
      <p:bldP spid="16394" grpId="0" bldLvl="0" autoUpdateAnimBg="0"/>
      <p:bldP spid="16395" grpId="0" bldLvl="0" autoUpdateAnimBg="0"/>
      <p:bldP spid="16396" grpId="0" bldLvl="0" autoUpdateAnimBg="0"/>
      <p:bldP spid="16397" grpId="0" bldLvl="0" autoUpdateAnimBg="0"/>
      <p:bldP spid="16398" grpId="0" bldLvl="0" autoUpdateAnimBg="0"/>
      <p:bldP spid="16399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zh-CN" sz="1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zh-CN" sz="1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1014</Words>
  <Application>Microsoft Office PowerPoint</Application>
  <PresentationFormat>全屏显示(4:3)</PresentationFormat>
  <Paragraphs>180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33" baseType="lpstr">
      <vt:lpstr>Angsana New</vt:lpstr>
      <vt:lpstr>方正舒体</vt:lpstr>
      <vt:lpstr>黑体</vt:lpstr>
      <vt:lpstr>华文中宋</vt:lpstr>
      <vt:lpstr>隶书</vt:lpstr>
      <vt:lpstr>宋体</vt:lpstr>
      <vt:lpstr>微软雅黑</vt:lpstr>
      <vt:lpstr>Arial</vt:lpstr>
      <vt:lpstr>Arial Narrow</vt:lpstr>
      <vt:lpstr>Lucida Console</vt:lpstr>
      <vt:lpstr>Lucida Sans Unicode</vt:lpstr>
      <vt:lpstr>Symbol</vt:lpstr>
      <vt:lpstr>Times New Roman</vt:lpstr>
      <vt:lpstr>Verdana</vt:lpstr>
      <vt:lpstr>Wingdings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五、课堂小结，反思升华 本节课学习，你有什么收获？ 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2013-04-16T01:07:00Z</dcterms:created>
  <dcterms:modified xsi:type="dcterms:W3CDTF">2023-01-17T02:26:54Z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73C34FA8EF624254AC21D5A8A543392C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