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475" r:id="rId2"/>
    <p:sldId id="464" r:id="rId3"/>
    <p:sldId id="466" r:id="rId4"/>
    <p:sldId id="467" r:id="rId5"/>
    <p:sldId id="468" r:id="rId6"/>
    <p:sldId id="465" r:id="rId7"/>
    <p:sldId id="469" r:id="rId8"/>
    <p:sldId id="470" r:id="rId9"/>
    <p:sldId id="471" r:id="rId10"/>
    <p:sldId id="399" r:id="rId11"/>
    <p:sldId id="401" r:id="rId12"/>
    <p:sldId id="435" r:id="rId13"/>
    <p:sldId id="405" r:id="rId14"/>
    <p:sldId id="407" r:id="rId15"/>
    <p:sldId id="430" r:id="rId16"/>
    <p:sldId id="463" r:id="rId17"/>
    <p:sldId id="473" r:id="rId18"/>
    <p:sldId id="423" r:id="rId19"/>
    <p:sldId id="424" r:id="rId20"/>
    <p:sldId id="432" r:id="rId21"/>
    <p:sldId id="433" r:id="rId22"/>
    <p:sldId id="426" r:id="rId23"/>
    <p:sldId id="458" r:id="rId24"/>
  </p:sldIdLst>
  <p:sldSz cx="9144000" cy="5143500" type="screen16x9"/>
  <p:notesSz cx="7104063" cy="10234613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黑体" panose="02010609060101010101" pitchFamily="49" charset="-122"/>
      <p:regular r:id="rId30"/>
    </p:embeddedFont>
    <p:embeddedFont>
      <p:font typeface="楷体" panose="02010609060101010101" pitchFamily="49" charset="-122"/>
      <p:regular r:id="rId31"/>
    </p:embeddedFont>
    <p:embeddedFont>
      <p:font typeface="微软雅黑" panose="020B0503020204020204" pitchFamily="34" charset="-122"/>
      <p:regular r:id="rId32"/>
      <p:bold r:id="rId33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7">
          <p15:clr>
            <a:srgbClr val="A4A3A4"/>
          </p15:clr>
        </p15:guide>
        <p15:guide id="2" pos="28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F9B0"/>
    <a:srgbClr val="F8C7C6"/>
    <a:srgbClr val="202020"/>
    <a:srgbClr val="EEABA5"/>
    <a:srgbClr val="EEAEA7"/>
    <a:srgbClr val="219189"/>
    <a:srgbClr val="FFF461"/>
    <a:srgbClr val="D1A587"/>
    <a:srgbClr val="EF8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90" y="-774"/>
      </p:cViewPr>
      <p:guideLst>
        <p:guide orient="horz" pos="1667"/>
        <p:guide pos="28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C58BF-4B30-4166-9BDE-067CAA90665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7D964-E0D1-4C44-8E77-B49D01EB97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1A340A9-737F-4BB8-9112-A5F8CD003C09}" type="slidenum">
              <a:rPr lang="en-US" altLang="zh-CN"/>
              <a:t>16</a:t>
            </a:fld>
            <a:endParaRPr lang="en-US" altLang="zh-CN"/>
          </a:p>
        </p:txBody>
      </p:sp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9075" tIns="49538" rIns="99075" bIns="49538" anchor="b"/>
          <a:lstStyle/>
          <a:p>
            <a:pPr algn="r"/>
            <a:fld id="{41CADE98-5D17-4E1B-9329-4AB1F3C79D1F}" type="slidenum">
              <a:rPr lang="en-US" altLang="zh-CN" sz="1300"/>
              <a:t>16</a:t>
            </a:fld>
            <a:endParaRPr lang="en-US" altLang="zh-CN" sz="13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015C94E-5CF6-4F1C-B655-326A4AE5FE65}" type="slidenum">
              <a:rPr lang="en-US" altLang="zh-CN"/>
              <a:t>19</a:t>
            </a:fld>
            <a:endParaRPr lang="en-US" altLang="zh-CN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9075" tIns="49538" rIns="99075" bIns="49538" anchor="b"/>
          <a:lstStyle/>
          <a:p>
            <a:pPr algn="r"/>
            <a:fld id="{98497ED6-6351-45C9-A509-3556083FB561}" type="slidenum">
              <a:rPr lang="en-US" altLang="zh-CN" sz="1300"/>
              <a:t>19</a:t>
            </a:fld>
            <a:endParaRPr lang="en-US" altLang="zh-CN" sz="1300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Relationship Id="rId30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8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9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0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1904997"/>
            <a:ext cx="9144000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倍数的特</a:t>
            </a: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征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3211543"/>
            <a:ext cx="9144000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课堂导入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新知探究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课堂练习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课堂总结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课堂作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业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76445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倍数和因数 </a:t>
            </a:r>
            <a:endParaRPr lang="zh-CN" altLang="en-US" sz="3200" b="1" dirty="0"/>
          </a:p>
        </p:txBody>
      </p:sp>
      <p:sp>
        <p:nvSpPr>
          <p:cNvPr id="6" name="矩形 5"/>
          <p:cNvSpPr/>
          <p:nvPr/>
        </p:nvSpPr>
        <p:spPr>
          <a:xfrm>
            <a:off x="0" y="4253671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607110" y="812325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28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138045" y="777690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2800" b="1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883729" y="798471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2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560122" y="826184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2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006077" y="840033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 1</a:t>
            </a:r>
            <a:r>
              <a:rPr lang="en-US" altLang="zh-CN" sz="2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607110" y="1212375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1</a:t>
            </a:r>
            <a:r>
              <a:rPr lang="en-US" altLang="zh-CN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138045" y="1177740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1</a:t>
            </a:r>
            <a:r>
              <a:rPr lang="en-US" altLang="zh-CN" sz="280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883729" y="1198521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1</a:t>
            </a:r>
            <a:r>
              <a:rPr lang="en-US" altLang="zh-CN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560122" y="1226234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1</a:t>
            </a:r>
            <a:r>
              <a:rPr lang="en-US" altLang="zh-CN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8000997" y="1240083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2</a:t>
            </a:r>
            <a:r>
              <a:rPr lang="en-US" altLang="zh-CN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607110" y="1612424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2</a:t>
            </a:r>
            <a:r>
              <a:rPr lang="en-US" altLang="zh-CN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138045" y="1577789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2</a:t>
            </a:r>
            <a:r>
              <a:rPr lang="en-US" altLang="zh-CN" sz="280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883729" y="1598570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2</a:t>
            </a:r>
            <a:r>
              <a:rPr lang="en-US" altLang="zh-CN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560122" y="1626283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2</a:t>
            </a:r>
            <a:r>
              <a:rPr lang="en-US" altLang="zh-CN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8000997" y="1640132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3</a:t>
            </a:r>
            <a:r>
              <a:rPr lang="en-US" altLang="zh-CN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1607110" y="2012474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3</a:t>
            </a:r>
            <a:r>
              <a:rPr lang="en-US" altLang="zh-CN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138045" y="1977839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3</a:t>
            </a:r>
            <a:r>
              <a:rPr lang="en-US" altLang="zh-CN" sz="280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4883729" y="1998620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3</a:t>
            </a:r>
            <a:r>
              <a:rPr lang="en-US" altLang="zh-CN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6560122" y="2026333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3</a:t>
            </a:r>
            <a:r>
              <a:rPr lang="en-US" altLang="zh-CN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8000997" y="2040182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4</a:t>
            </a:r>
            <a:r>
              <a:rPr lang="en-US" altLang="zh-CN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1607110" y="2412525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4</a:t>
            </a:r>
            <a:r>
              <a:rPr lang="en-US" altLang="zh-CN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3138045" y="2377890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4</a:t>
            </a:r>
            <a:r>
              <a:rPr lang="en-US" altLang="zh-CN" sz="280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4883729" y="2398671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4</a:t>
            </a:r>
            <a:r>
              <a:rPr lang="en-US" altLang="zh-CN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6560122" y="2426384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4</a:t>
            </a:r>
            <a:r>
              <a:rPr lang="en-US" altLang="zh-CN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8000997" y="2440233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5</a:t>
            </a:r>
            <a:r>
              <a:rPr lang="en-US" altLang="zh-CN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1607110" y="2812575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5</a:t>
            </a:r>
            <a:r>
              <a:rPr lang="en-US" altLang="zh-CN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3138045" y="2777940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5</a:t>
            </a:r>
            <a:r>
              <a:rPr lang="en-US" altLang="zh-CN" sz="2800" dirty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4883729" y="2798721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5</a:t>
            </a:r>
            <a:r>
              <a:rPr lang="en-US" altLang="zh-CN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6560122" y="2826434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5</a:t>
            </a:r>
            <a:r>
              <a:rPr lang="en-US" altLang="zh-CN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8000997" y="2840283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6</a:t>
            </a:r>
            <a:r>
              <a:rPr lang="en-US" altLang="zh-CN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1607110" y="3212625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6</a:t>
            </a:r>
            <a:r>
              <a:rPr lang="en-US" altLang="zh-CN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3138045" y="3177990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6</a:t>
            </a:r>
            <a:r>
              <a:rPr lang="en-US" altLang="zh-CN" sz="280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4883729" y="3198771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6</a:t>
            </a:r>
            <a:r>
              <a:rPr lang="en-US" altLang="zh-CN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6560122" y="3226484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6</a:t>
            </a:r>
            <a:r>
              <a:rPr lang="en-US" altLang="zh-CN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8000997" y="3240333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7</a:t>
            </a:r>
            <a:r>
              <a:rPr lang="en-US" altLang="zh-CN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1607110" y="3612675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7</a:t>
            </a:r>
            <a:r>
              <a:rPr lang="en-US" altLang="zh-CN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3138045" y="3578040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7</a:t>
            </a:r>
            <a:r>
              <a:rPr lang="en-US" altLang="zh-CN" sz="2800" dirty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4883729" y="3598821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7</a:t>
            </a:r>
            <a:r>
              <a:rPr lang="en-US" altLang="zh-CN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6560122" y="3626534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7</a:t>
            </a:r>
            <a:r>
              <a:rPr lang="en-US" altLang="zh-CN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8000997" y="3640383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8</a:t>
            </a:r>
            <a:r>
              <a:rPr lang="en-US" altLang="zh-CN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1607110" y="4012725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8</a:t>
            </a:r>
            <a:r>
              <a:rPr lang="en-US" altLang="zh-CN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3138045" y="3978090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8</a:t>
            </a:r>
            <a:r>
              <a:rPr lang="en-US" altLang="zh-CN" sz="280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</a:p>
        </p:txBody>
      </p:sp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4883729" y="3998871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8</a:t>
            </a:r>
            <a:r>
              <a:rPr lang="en-US" altLang="zh-CN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6560122" y="4026584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8</a:t>
            </a:r>
            <a:r>
              <a:rPr lang="en-US" altLang="zh-CN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8000997" y="4040433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9</a:t>
            </a:r>
            <a:r>
              <a:rPr lang="en-US" altLang="zh-CN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1607110" y="4433658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9</a:t>
            </a:r>
            <a:r>
              <a:rPr lang="en-US" altLang="zh-CN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3138045" y="4393622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en-US" altLang="zh-CN" sz="2800" dirty="0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</a:p>
        </p:txBody>
      </p:sp>
      <p:sp>
        <p:nvSpPr>
          <p:cNvPr id="13361" name="Text Box 49"/>
          <p:cNvSpPr txBox="1">
            <a:spLocks noChangeArrowheads="1"/>
          </p:cNvSpPr>
          <p:nvPr/>
        </p:nvSpPr>
        <p:spPr bwMode="auto">
          <a:xfrm>
            <a:off x="4883729" y="4398921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9</a:t>
            </a:r>
            <a:r>
              <a:rPr lang="en-US" altLang="zh-CN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</a:p>
        </p:txBody>
      </p:sp>
      <p:sp>
        <p:nvSpPr>
          <p:cNvPr id="13362" name="Text Box 50"/>
          <p:cNvSpPr txBox="1">
            <a:spLocks noChangeArrowheads="1"/>
          </p:cNvSpPr>
          <p:nvPr/>
        </p:nvSpPr>
        <p:spPr bwMode="auto">
          <a:xfrm>
            <a:off x="6560122" y="4440483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en-US" altLang="zh-CN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</a:p>
        </p:txBody>
      </p:sp>
      <p:sp>
        <p:nvSpPr>
          <p:cNvPr id="13363" name="Text Box 51"/>
          <p:cNvSpPr txBox="1">
            <a:spLocks noChangeArrowheads="1"/>
          </p:cNvSpPr>
          <p:nvPr/>
        </p:nvSpPr>
        <p:spPr bwMode="auto">
          <a:xfrm>
            <a:off x="8000997" y="4440483"/>
            <a:ext cx="838200" cy="52197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90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en-US" altLang="zh-CN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196660" name="WordArt 52"/>
          <p:cNvSpPr>
            <a:spLocks noChangeArrowheads="1" noChangeShapeType="1" noTextEdit="1"/>
          </p:cNvSpPr>
          <p:nvPr/>
        </p:nvSpPr>
        <p:spPr bwMode="auto">
          <a:xfrm>
            <a:off x="1946562" y="351552"/>
            <a:ext cx="238125" cy="342900"/>
          </a:xfrm>
          <a:prstGeom prst="rect">
            <a:avLst/>
          </a:prstGeom>
        </p:spPr>
        <p:txBody>
          <a:bodyPr wrap="none" lIns="91432" tIns="45716" rIns="91432" bIns="4571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b="1" kern="10" dirty="0">
                <a:ln w="12700">
                  <a:solidFill>
                    <a:srgbClr val="3333CC"/>
                  </a:solidFill>
                  <a:round/>
                </a:ln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196661" name="WordArt 53"/>
          <p:cNvSpPr>
            <a:spLocks noChangeArrowheads="1" noChangeShapeType="1" noTextEdit="1"/>
          </p:cNvSpPr>
          <p:nvPr/>
        </p:nvSpPr>
        <p:spPr bwMode="auto">
          <a:xfrm>
            <a:off x="3433322" y="316917"/>
            <a:ext cx="238125" cy="342900"/>
          </a:xfrm>
          <a:prstGeom prst="rect">
            <a:avLst/>
          </a:prstGeom>
        </p:spPr>
        <p:txBody>
          <a:bodyPr wrap="none" lIns="91432" tIns="45716" rIns="91432" bIns="4571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b="1" kern="10">
                <a:ln w="12700">
                  <a:solidFill>
                    <a:srgbClr val="3333CC"/>
                  </a:solidFill>
                  <a:round/>
                </a:ln>
                <a:latin typeface="微软雅黑" panose="020B0503020204020204" charset="-122"/>
                <a:ea typeface="微软雅黑" panose="020B0503020204020204" charset="-122"/>
              </a:rPr>
              <a:t>4</a:t>
            </a:r>
          </a:p>
        </p:txBody>
      </p:sp>
      <p:sp>
        <p:nvSpPr>
          <p:cNvPr id="196662" name="WordArt 54"/>
          <p:cNvSpPr>
            <a:spLocks noChangeArrowheads="1" noChangeShapeType="1" noTextEdit="1"/>
          </p:cNvSpPr>
          <p:nvPr/>
        </p:nvSpPr>
        <p:spPr bwMode="auto">
          <a:xfrm>
            <a:off x="5179006" y="337698"/>
            <a:ext cx="238125" cy="342900"/>
          </a:xfrm>
          <a:prstGeom prst="rect">
            <a:avLst/>
          </a:prstGeom>
        </p:spPr>
        <p:txBody>
          <a:bodyPr wrap="none" lIns="91432" tIns="45716" rIns="91432" bIns="4571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b="1" kern="10" dirty="0">
                <a:ln w="12700">
                  <a:solidFill>
                    <a:srgbClr val="3333CC"/>
                  </a:solidFill>
                  <a:round/>
                </a:ln>
                <a:latin typeface="微软雅黑" panose="020B0503020204020204" charset="-122"/>
                <a:ea typeface="微软雅黑" panose="020B0503020204020204" charset="-122"/>
              </a:rPr>
              <a:t>6</a:t>
            </a:r>
          </a:p>
        </p:txBody>
      </p:sp>
      <p:sp>
        <p:nvSpPr>
          <p:cNvPr id="196663" name="WordArt 55"/>
          <p:cNvSpPr>
            <a:spLocks noChangeArrowheads="1" noChangeShapeType="1" noTextEdit="1"/>
          </p:cNvSpPr>
          <p:nvPr/>
        </p:nvSpPr>
        <p:spPr bwMode="auto">
          <a:xfrm>
            <a:off x="6821844" y="390452"/>
            <a:ext cx="238125" cy="342900"/>
          </a:xfrm>
          <a:prstGeom prst="rect">
            <a:avLst/>
          </a:prstGeom>
        </p:spPr>
        <p:txBody>
          <a:bodyPr wrap="none" lIns="91432" tIns="45716" rIns="91432" bIns="4571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b="1" kern="10" dirty="0">
                <a:ln w="12700">
                  <a:solidFill>
                    <a:srgbClr val="3333CC"/>
                  </a:solidFill>
                  <a:round/>
                </a:ln>
                <a:latin typeface="微软雅黑" panose="020B0503020204020204" charset="-122"/>
                <a:ea typeface="微软雅黑" panose="020B0503020204020204" charset="-122"/>
              </a:rPr>
              <a:t>8</a:t>
            </a:r>
          </a:p>
        </p:txBody>
      </p:sp>
      <p:sp>
        <p:nvSpPr>
          <p:cNvPr id="196664" name="WordArt 56"/>
          <p:cNvSpPr>
            <a:spLocks noChangeArrowheads="1" noChangeShapeType="1" noTextEdit="1"/>
          </p:cNvSpPr>
          <p:nvPr/>
        </p:nvSpPr>
        <p:spPr bwMode="auto">
          <a:xfrm>
            <a:off x="8301034" y="390452"/>
            <a:ext cx="238125" cy="342900"/>
          </a:xfrm>
          <a:prstGeom prst="rect">
            <a:avLst/>
          </a:prstGeom>
        </p:spPr>
        <p:txBody>
          <a:bodyPr wrap="none" lIns="91432" tIns="45716" rIns="91432" bIns="4571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kern="10" dirty="0">
                <a:ln w="12700">
                  <a:solidFill>
                    <a:srgbClr val="3333CC"/>
                  </a:solidFill>
                  <a:round/>
                </a:ln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196665" name="Text Box 57"/>
          <p:cNvSpPr txBox="1">
            <a:spLocks noChangeArrowheads="1"/>
          </p:cNvSpPr>
          <p:nvPr/>
        </p:nvSpPr>
        <p:spPr bwMode="auto">
          <a:xfrm>
            <a:off x="495275" y="945964"/>
            <a:ext cx="838200" cy="3107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个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位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数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字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</a:p>
        </p:txBody>
      </p:sp>
      <p:sp>
        <p:nvSpPr>
          <p:cNvPr id="13370" name="Rectangle 58"/>
          <p:cNvSpPr>
            <a:spLocks noChangeArrowheads="1"/>
          </p:cNvSpPr>
          <p:nvPr/>
        </p:nvSpPr>
        <p:spPr bwMode="auto">
          <a:xfrm>
            <a:off x="108743" y="4393622"/>
            <a:ext cx="171704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2" tIns="45716" rIns="91432" bIns="45716">
            <a:spAutoFit/>
          </a:bodyPr>
          <a:lstStyle/>
          <a:p>
            <a:r>
              <a:rPr lang="en-US" altLang="zh-CN" sz="2800" dirty="0">
                <a:solidFill>
                  <a:srgbClr val="20202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</a:t>
            </a:r>
            <a:r>
              <a:rPr lang="zh-CN" altLang="en-US" sz="2800" dirty="0">
                <a:solidFill>
                  <a:srgbClr val="20202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60" grpId="0"/>
      <p:bldP spid="196661" grpId="0"/>
      <p:bldP spid="196662" grpId="0"/>
      <p:bldP spid="196663" grpId="0"/>
      <p:bldP spid="196664" grpId="0"/>
      <p:bldP spid="1966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标注 1"/>
          <p:cNvSpPr/>
          <p:nvPr/>
        </p:nvSpPr>
        <p:spPr>
          <a:xfrm>
            <a:off x="807086" y="843284"/>
            <a:ext cx="7770495" cy="2141855"/>
          </a:xfrm>
          <a:prstGeom prst="wedgeRoundRectCallout">
            <a:avLst>
              <a:gd name="adj1" fmla="val -42078"/>
              <a:gd name="adj2" fmla="val 67690"/>
              <a:gd name="adj3" fmla="val 16667"/>
            </a:avLst>
          </a:prstGeom>
          <a:solidFill>
            <a:srgbClr val="D1A587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806824" y="1067364"/>
            <a:ext cx="7422776" cy="1917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/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             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62381" y="1067364"/>
            <a:ext cx="7315200" cy="521970"/>
          </a:xfrm>
          <a:prstGeom prst="rect">
            <a:avLst/>
          </a:prstGeom>
          <a:noFill/>
        </p:spPr>
        <p:txBody>
          <a:bodyPr wrap="square" lIns="91432" tIns="45716" rIns="91432" bIns="45716" rtlCol="0" anchor="t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个位上是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0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4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6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8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的数，都能被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除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1394460" y="1642749"/>
            <a:ext cx="6954520" cy="953135"/>
          </a:xfrm>
          <a:prstGeom prst="rect">
            <a:avLst/>
          </a:prstGeom>
          <a:noFill/>
        </p:spPr>
        <p:txBody>
          <a:bodyPr wrap="square" lIns="91432" tIns="45716" rIns="91432" bIns="45716" rtlCol="0" anchor="t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自然数中能被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整除的数是偶数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不能被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整除的数是奇数。    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352559" y="2361667"/>
            <a:ext cx="126669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自然数</a:t>
            </a:r>
          </a:p>
        </p:txBody>
      </p:sp>
      <p:sp>
        <p:nvSpPr>
          <p:cNvPr id="200708" name="AutoShape 4"/>
          <p:cNvSpPr/>
          <p:nvPr/>
        </p:nvSpPr>
        <p:spPr bwMode="auto">
          <a:xfrm>
            <a:off x="1619255" y="1781512"/>
            <a:ext cx="576263" cy="1566863"/>
          </a:xfrm>
          <a:prstGeom prst="leftBrace">
            <a:avLst>
              <a:gd name="adj1" fmla="val 30211"/>
              <a:gd name="adj2" fmla="val 50792"/>
            </a:avLst>
          </a:prstGeom>
          <a:noFill/>
          <a:ln w="9525">
            <a:solidFill>
              <a:srgbClr val="FF0000"/>
            </a:solidFill>
            <a:round/>
          </a:ln>
        </p:spPr>
        <p:txBody>
          <a:bodyPr wrap="none" lIns="91432" tIns="45716" rIns="91432" bIns="45716" anchor="ctr"/>
          <a:lstStyle/>
          <a:p>
            <a:pPr eaLnBrk="0" hangingPunct="0"/>
            <a:endParaRPr lang="zh-CN" alt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2287592" y="1563724"/>
            <a:ext cx="132873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6" rIns="91432" bIns="45716">
            <a:spAutoFit/>
          </a:bodyPr>
          <a:lstStyle/>
          <a:p>
            <a:pPr algn="ctr">
              <a:defRPr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奇数</a:t>
            </a: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2301877" y="3149536"/>
            <a:ext cx="132873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6" rIns="91432" bIns="45716">
            <a:spAutoFit/>
          </a:bodyPr>
          <a:lstStyle/>
          <a:p>
            <a:pPr algn="ctr">
              <a:defRPr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偶数</a:t>
            </a: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3708402" y="1457660"/>
            <a:ext cx="343408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2" tIns="45716" rIns="91432" bIns="45716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不能被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整除的数，个位上是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3743328" y="3007856"/>
            <a:ext cx="3856354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2" tIns="45716" rIns="91432" bIns="45716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能被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整除的数，个位上是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animBg="1"/>
      <p:bldP spid="200708" grpId="0" animBg="1"/>
      <p:bldP spid="200709" grpId="0" animBg="1"/>
      <p:bldP spid="200710" grpId="0" animBg="1"/>
      <p:bldP spid="200711" grpId="0"/>
      <p:bldP spid="2007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352800" y="740415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8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105400" y="784629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8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1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352800" y="1140465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8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1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105400" y="1184678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8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2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352800" y="1540515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8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2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105400" y="1584728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8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3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352800" y="1940565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8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3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105400" y="1940565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8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4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352800" y="2340615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8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4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105400" y="2340615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8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5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3352800" y="2740665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8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5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105400" y="2740665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8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6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3352800" y="3140715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8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6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5105400" y="3140715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8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7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3352800" y="3540765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8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7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5105400" y="3540765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8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8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3352800" y="3940815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8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8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5105400" y="3940815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8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9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3352800" y="4338435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8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9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5105400" y="4340865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80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205846" name="WordArt 22"/>
          <p:cNvSpPr>
            <a:spLocks noChangeArrowheads="1" noChangeShapeType="1" noTextEdit="1"/>
          </p:cNvSpPr>
          <p:nvPr/>
        </p:nvSpPr>
        <p:spPr bwMode="auto">
          <a:xfrm>
            <a:off x="5468472" y="323855"/>
            <a:ext cx="179854" cy="342900"/>
          </a:xfrm>
          <a:prstGeom prst="rect">
            <a:avLst/>
          </a:prstGeom>
        </p:spPr>
        <p:txBody>
          <a:bodyPr wrap="none" lIns="91432" tIns="45716" rIns="91432" bIns="4571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b="1" kern="10" dirty="0">
                <a:ln w="12700">
                  <a:solidFill>
                    <a:srgbClr val="3333CC"/>
                  </a:solidFill>
                  <a:round/>
                </a:ln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800" b="1" kern="10" dirty="0">
              <a:ln w="12700">
                <a:solidFill>
                  <a:srgbClr val="3333CC"/>
                </a:solidFill>
                <a:round/>
              </a:ln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5847" name="Text Box 23"/>
          <p:cNvSpPr txBox="1">
            <a:spLocks noChangeArrowheads="1"/>
          </p:cNvSpPr>
          <p:nvPr/>
        </p:nvSpPr>
        <p:spPr bwMode="auto">
          <a:xfrm>
            <a:off x="1676400" y="1257302"/>
            <a:ext cx="838200" cy="31085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个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位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数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字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</a:p>
        </p:txBody>
      </p:sp>
      <p:sp>
        <p:nvSpPr>
          <p:cNvPr id="205848" name="WordArt 24"/>
          <p:cNvSpPr>
            <a:spLocks noChangeArrowheads="1" noChangeShapeType="1" noTextEdit="1"/>
          </p:cNvSpPr>
          <p:nvPr/>
        </p:nvSpPr>
        <p:spPr bwMode="auto">
          <a:xfrm>
            <a:off x="3657602" y="323855"/>
            <a:ext cx="238125" cy="342900"/>
          </a:xfrm>
          <a:prstGeom prst="rect">
            <a:avLst/>
          </a:prstGeom>
        </p:spPr>
        <p:txBody>
          <a:bodyPr wrap="none" lIns="91432" tIns="45716" rIns="91432" bIns="4571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b="1" kern="10" dirty="0">
                <a:ln w="12700">
                  <a:solidFill>
                    <a:srgbClr val="3333CC"/>
                  </a:solidFill>
                  <a:round/>
                </a:ln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800" b="1" kern="10" dirty="0">
              <a:ln w="12700">
                <a:solidFill>
                  <a:srgbClr val="3333CC"/>
                </a:solidFill>
                <a:round/>
              </a:ln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6710680" y="588010"/>
            <a:ext cx="148309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2" tIns="45716" rIns="91432" bIns="45716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的倍数</a:t>
            </a:r>
          </a:p>
        </p:txBody>
      </p:sp>
      <p:sp>
        <p:nvSpPr>
          <p:cNvPr id="6" name="对话气泡: 圆角矩形 5"/>
          <p:cNvSpPr/>
          <p:nvPr/>
        </p:nvSpPr>
        <p:spPr>
          <a:xfrm>
            <a:off x="6142355" y="2143760"/>
            <a:ext cx="2834640" cy="612775"/>
          </a:xfrm>
          <a:prstGeom prst="wedgeRoundRectCallout">
            <a:avLst>
              <a:gd name="adj1" fmla="val 28763"/>
              <a:gd name="adj2" fmla="val 103160"/>
              <a:gd name="adj3" fmla="val 16667"/>
            </a:avLst>
          </a:prstGeom>
          <a:solidFill>
            <a:srgbClr val="F8C7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个位数字是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endParaRPr lang="zh-CN" altLang="en-US" sz="28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46" grpId="0" animBg="1"/>
      <p:bldP spid="205847" grpId="0"/>
      <p:bldP spid="2058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038600" y="728936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038600" y="1128985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038600" y="1529035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3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038600" y="1929085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4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038600" y="2329136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5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038600" y="2729186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6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038600" y="3129236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7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038600" y="3529286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038600" y="3946329"/>
            <a:ext cx="838200" cy="52322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038600" y="4329386"/>
            <a:ext cx="838200" cy="523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207885" name="WordArt 13"/>
          <p:cNvSpPr>
            <a:spLocks noChangeArrowheads="1" noChangeShapeType="1" noTextEdit="1"/>
          </p:cNvSpPr>
          <p:nvPr/>
        </p:nvSpPr>
        <p:spPr bwMode="auto">
          <a:xfrm>
            <a:off x="4343402" y="325312"/>
            <a:ext cx="238125" cy="342900"/>
          </a:xfrm>
          <a:prstGeom prst="rect">
            <a:avLst/>
          </a:prstGeom>
        </p:spPr>
        <p:txBody>
          <a:bodyPr wrap="none" lIns="91432" tIns="45716" rIns="91432" bIns="4571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b="1" kern="10" dirty="0">
                <a:ln w="12700">
                  <a:solidFill>
                    <a:srgbClr val="3333CC"/>
                  </a:solidFill>
                  <a:round/>
                </a:ln>
                <a:latin typeface="微软雅黑" panose="020B0503020204020204" charset="-122"/>
                <a:ea typeface="微软雅黑" panose="020B0503020204020204" charset="-122"/>
              </a:rPr>
              <a:t>0</a:t>
            </a:r>
            <a:endParaRPr lang="zh-CN" altLang="en-US" sz="2800" b="1" kern="10" dirty="0">
              <a:ln w="12700">
                <a:solidFill>
                  <a:srgbClr val="3333CC"/>
                </a:solidFill>
                <a:round/>
              </a:ln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2636520" y="918211"/>
            <a:ext cx="838200" cy="3107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个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位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数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字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</a:p>
        </p:txBody>
      </p:sp>
      <p:sp>
        <p:nvSpPr>
          <p:cNvPr id="22" name="对话气泡: 圆角矩形 21"/>
          <p:cNvSpPr/>
          <p:nvPr/>
        </p:nvSpPr>
        <p:spPr>
          <a:xfrm>
            <a:off x="5727065" y="1155700"/>
            <a:ext cx="2467610" cy="1276350"/>
          </a:xfrm>
          <a:prstGeom prst="wedgeRoundRectCallout">
            <a:avLst>
              <a:gd name="adj1" fmla="val 23057"/>
              <a:gd name="adj2" fmla="val 78009"/>
              <a:gd name="adj3" fmla="val 16667"/>
            </a:avLst>
          </a:prstGeom>
          <a:solidFill>
            <a:srgbClr val="F8C7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既是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的倍数，</a:t>
            </a:r>
          </a:p>
          <a:p>
            <a:pPr algn="just">
              <a:lnSpc>
                <a:spcPct val="11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又是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的倍数。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5" grpId="0"/>
      <p:bldP spid="2078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532" y="622746"/>
            <a:ext cx="652329" cy="749873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>
          <a:xfrm>
            <a:off x="7649733" y="2276887"/>
            <a:ext cx="753110" cy="626110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5025018" y="2291119"/>
            <a:ext cx="753110" cy="626110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824045" y="2256044"/>
            <a:ext cx="753110" cy="626110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963420" y="2285404"/>
            <a:ext cx="753110" cy="626110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662781" y="673635"/>
            <a:ext cx="7818437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在下面的数中圈出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的倍数，并与同伴交流你</a:t>
            </a:r>
          </a:p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是怎么判断的。</a:t>
            </a:r>
          </a:p>
        </p:txBody>
      </p:sp>
      <p:sp>
        <p:nvSpPr>
          <p:cNvPr id="18" name="TextBox 14"/>
          <p:cNvSpPr txBox="1"/>
          <p:nvPr/>
        </p:nvSpPr>
        <p:spPr>
          <a:xfrm>
            <a:off x="1131665" y="2342555"/>
            <a:ext cx="690880" cy="52322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28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2081381" y="2296907"/>
            <a:ext cx="762846" cy="52322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45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3051364" y="2315661"/>
            <a:ext cx="633307" cy="52322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53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3931662" y="2324625"/>
            <a:ext cx="877993" cy="52322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80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5143761" y="2342555"/>
            <a:ext cx="906780" cy="52322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75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6032616" y="2316444"/>
            <a:ext cx="618913" cy="52322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34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TextBox 20"/>
          <p:cNvSpPr txBox="1"/>
          <p:nvPr/>
        </p:nvSpPr>
        <p:spPr>
          <a:xfrm>
            <a:off x="6736905" y="2298514"/>
            <a:ext cx="921173" cy="52322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89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Box 21"/>
          <p:cNvSpPr txBox="1"/>
          <p:nvPr/>
        </p:nvSpPr>
        <p:spPr>
          <a:xfrm>
            <a:off x="7774830" y="2335943"/>
            <a:ext cx="1122680" cy="52322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95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0" grpId="0" bldLvl="0" animBg="1"/>
      <p:bldP spid="2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67490" y="1298229"/>
            <a:ext cx="7157108" cy="3455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12" descr="46c9465de36b90a2d041bdee9b9f2dde_m 拷贝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56695" y="1601788"/>
            <a:ext cx="1425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16"/>
          <p:cNvSpPr>
            <a:spLocks noChangeArrowheads="1"/>
          </p:cNvSpPr>
          <p:nvPr/>
        </p:nvSpPr>
        <p:spPr bwMode="auto">
          <a:xfrm>
            <a:off x="601929" y="621060"/>
            <a:ext cx="3883136" cy="52540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89992" tIns="46796" rIns="89992" bIns="46796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给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的倍数涂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上红色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pic>
        <p:nvPicPr>
          <p:cNvPr id="16390" name="Picture 12" descr="46c9465de36b90a2d041bdee9b9f2dde_m 拷贝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5" y="1500188"/>
            <a:ext cx="1425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2" descr="46c9465de36b90a2d041bdee9b9f2dde_m 拷贝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0030" y="1232297"/>
            <a:ext cx="1425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 descr="46c9465de36b90a2d041bdee9b9f2dde_m 拷贝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0710" y="2708128"/>
            <a:ext cx="1425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" descr="46c9465de36b90a2d041bdee9b9f2dde_m 拷贝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0" y="3268266"/>
            <a:ext cx="1425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2" descr="46c9465de36b90a2d041bdee9b9f2dde_m 拷贝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74568" y="2502456"/>
            <a:ext cx="14271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2" descr="46c9465de36b90a2d041bdee9b9f2dde_m 拷贝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1743" y="3375422"/>
            <a:ext cx="1425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46c9465de36b90a2d041bdee9b9f2dde_m 拷贝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05605" y="1821656"/>
            <a:ext cx="1425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1825291" y="1753260"/>
            <a:ext cx="604637" cy="523212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629" y="3433763"/>
            <a:ext cx="604637" cy="523212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65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19726" y="1395413"/>
            <a:ext cx="814630" cy="523212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153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59538" y="3538538"/>
            <a:ext cx="814630" cy="523212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2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287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07230" y="2000250"/>
            <a:ext cx="184714" cy="707878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endParaRPr lang="en-US" altLang="zh-CN" sz="4000" dirty="0">
              <a:solidFill>
                <a:srgbClr val="F2FDF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0" name="Picture 14" descr="200491102659659147xyh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7490" y="3783732"/>
            <a:ext cx="976313" cy="7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2079323" y="2888336"/>
            <a:ext cx="814630" cy="523212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204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81722" y="1674019"/>
            <a:ext cx="604637" cy="523212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32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17407" y="2648367"/>
            <a:ext cx="604637" cy="523212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56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58556" y="1947667"/>
            <a:ext cx="604637" cy="523212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88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548356"/>
            <a:ext cx="652329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8 0.06883 C 0.05572 0.01173 0.05034 -0.04475 0.06354 -0.07932 C 0.07673 -0.11388 0.12743 -0.12839 0.14027 -0.13827 " pathEditMode="relative" rAng="0" ptsTypes="aaA">
                                      <p:cBhvr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-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99 -0.20695 C 0.0769 -0.26806 0.07482 -0.32894 0.10451 -0.36667 C 0.1342 -0.4044 0.19548 -0.41899 0.25677 -0.43334 " pathEditMode="relative" ptsTypes="aaA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77 -0.43334 C 0.29427 -0.46235 0.33195 -0.49136 0.36024 -0.46296 C 0.38854 -0.43488 0.41545 -0.29722 0.42656 -0.26451 " pathEditMode="relative" rAng="0" ptsTypes="aaA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57 -0.2645 C 0.44566 -0.30709 0.46494 -0.34969 0.49636 -0.36975 C 0.52778 -0.3895 0.57136 -0.38672 0.61494 -0.38395 " pathEditMode="relative" rAng="0" ptsTypes="aaA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94 -0.38395 C 0.66355 -0.45216 0.71233 -0.52037 0.76268 -0.55617 C 0.81303 -0.59166 0.86511 -0.59506 0.91737 -0.59784 " pathEditMode="relative" rAng="0" ptsTypes="aaA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0" y="-1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88340" y="482600"/>
            <a:ext cx="790892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我是一个两位数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同时是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的倍数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十位与个位上的数字之和是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6,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我是多少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  <a:endParaRPr lang="zh-CN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对话气泡: 圆角矩形 1"/>
          <p:cNvSpPr/>
          <p:nvPr/>
        </p:nvSpPr>
        <p:spPr>
          <a:xfrm>
            <a:off x="4647565" y="2232660"/>
            <a:ext cx="1419225" cy="678815"/>
          </a:xfrm>
          <a:prstGeom prst="wedgeRoundRectCallout">
            <a:avLst>
              <a:gd name="adj1" fmla="val 52234"/>
              <a:gd name="adj2" fmla="val 101276"/>
              <a:gd name="adj3" fmla="val 16667"/>
            </a:avLst>
          </a:prstGeom>
          <a:solidFill>
            <a:srgbClr val="FFF4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202020"/>
                </a:solidFill>
                <a:latin typeface="微软雅黑" panose="020B0503020204020204" charset="-122"/>
                <a:ea typeface="微软雅黑" panose="020B0503020204020204" charset="-122"/>
              </a:rPr>
              <a:t>我是</a:t>
            </a:r>
            <a:r>
              <a:rPr lang="en-US" altLang="zh-CN" sz="2800" dirty="0">
                <a:solidFill>
                  <a:srgbClr val="202020"/>
                </a:solidFill>
                <a:latin typeface="微软雅黑" panose="020B0503020204020204" charset="-122"/>
                <a:ea typeface="微软雅黑" panose="020B0503020204020204" charset="-122"/>
              </a:rPr>
              <a:t>60</a:t>
            </a:r>
            <a:endParaRPr lang="zh-CN" altLang="en-US" sz="2800" dirty="0">
              <a:solidFill>
                <a:srgbClr val="20202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89555"/>
            <a:ext cx="652329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3383" y="709346"/>
            <a:ext cx="6634480" cy="52197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做一做，并试着说一说判断的理由。</a:t>
            </a:r>
          </a:p>
        </p:txBody>
      </p:sp>
      <p:sp>
        <p:nvSpPr>
          <p:cNvPr id="2" name="对话气泡: 圆角矩形 1"/>
          <p:cNvSpPr/>
          <p:nvPr/>
        </p:nvSpPr>
        <p:spPr>
          <a:xfrm>
            <a:off x="508709" y="1480351"/>
            <a:ext cx="2417372" cy="521970"/>
          </a:xfrm>
          <a:prstGeom prst="wedgeRoundRectCallout">
            <a:avLst>
              <a:gd name="adj1" fmla="val -8542"/>
              <a:gd name="adj2" fmla="val 132165"/>
              <a:gd name="adj3" fmla="val 16667"/>
            </a:avLst>
          </a:prstGeom>
          <a:solidFill>
            <a:srgbClr val="EEA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202020"/>
                </a:solidFill>
                <a:latin typeface="微软雅黑" panose="020B0503020204020204" charset="-122"/>
                <a:ea typeface="微软雅黑" panose="020B0503020204020204" charset="-122"/>
              </a:rPr>
              <a:t>和一定是奇数</a:t>
            </a:r>
          </a:p>
        </p:txBody>
      </p:sp>
      <p:sp>
        <p:nvSpPr>
          <p:cNvPr id="3" name="对话气泡: 圆角矩形 2"/>
          <p:cNvSpPr/>
          <p:nvPr/>
        </p:nvSpPr>
        <p:spPr>
          <a:xfrm>
            <a:off x="3335655" y="1475105"/>
            <a:ext cx="1179830" cy="615315"/>
          </a:xfrm>
          <a:prstGeom prst="wedgeRoundRectCallout">
            <a:avLst>
              <a:gd name="adj1" fmla="val -50318"/>
              <a:gd name="adj2" fmla="val 116555"/>
              <a:gd name="adj3" fmla="val 16667"/>
            </a:avLst>
          </a:prstGeom>
          <a:solidFill>
            <a:srgbClr val="EEAB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8+13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对话气泡: 圆角矩形 11"/>
          <p:cNvSpPr/>
          <p:nvPr/>
        </p:nvSpPr>
        <p:spPr>
          <a:xfrm>
            <a:off x="6193155" y="1424940"/>
            <a:ext cx="2447925" cy="1146810"/>
          </a:xfrm>
          <a:prstGeom prst="wedgeRoundRectCallout">
            <a:avLst>
              <a:gd name="adj1" fmla="val -18838"/>
              <a:gd name="adj2" fmla="val 93907"/>
              <a:gd name="adj3" fmla="val 16667"/>
            </a:avLst>
          </a:prstGeom>
          <a:solidFill>
            <a:srgbClr val="FFF461"/>
          </a:solidFill>
          <a:ln>
            <a:solidFill>
              <a:srgbClr val="2191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202020"/>
                </a:solidFill>
                <a:latin typeface="微软雅黑" panose="020B0503020204020204" charset="-122"/>
                <a:ea typeface="微软雅黑" panose="020B0503020204020204" charset="-122"/>
              </a:rPr>
              <a:t>换一个算式试试看。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617671"/>
            <a:ext cx="652329" cy="7498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85989" y="1199678"/>
            <a:ext cx="4605732" cy="2666171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>
              <a:lnSpc>
                <a:spcPct val="210000"/>
              </a:lnSpc>
              <a:defRPr/>
            </a:pPr>
            <a:r>
              <a:rPr lang="zh-CN" altLang="en-US" sz="2800" dirty="0">
                <a:solidFill>
                  <a:srgbClr val="141414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奇数</a:t>
            </a:r>
            <a:r>
              <a:rPr lang="en-US" altLang="zh-CN" sz="2800" dirty="0">
                <a:solidFill>
                  <a:srgbClr val="141414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+</a:t>
            </a:r>
            <a:r>
              <a:rPr lang="zh-CN" altLang="en-US" sz="2800" dirty="0">
                <a:solidFill>
                  <a:srgbClr val="141414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偶数</a:t>
            </a:r>
            <a:r>
              <a:rPr lang="en-US" altLang="zh-CN" sz="2800" dirty="0">
                <a:solidFill>
                  <a:srgbClr val="141414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=</a:t>
            </a:r>
            <a:r>
              <a:rPr lang="zh-CN" altLang="en-US" sz="2800" dirty="0">
                <a:solidFill>
                  <a:srgbClr val="141414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             ）；</a:t>
            </a:r>
          </a:p>
          <a:p>
            <a:pPr>
              <a:lnSpc>
                <a:spcPct val="210000"/>
              </a:lnSpc>
              <a:defRPr/>
            </a:pPr>
            <a:r>
              <a:rPr lang="zh-CN" altLang="en-US" sz="2800" dirty="0">
                <a:solidFill>
                  <a:srgbClr val="141414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奇数</a:t>
            </a:r>
            <a:r>
              <a:rPr lang="en-US" altLang="zh-CN" sz="2800" dirty="0">
                <a:solidFill>
                  <a:srgbClr val="141414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+</a:t>
            </a:r>
            <a:r>
              <a:rPr lang="zh-CN" altLang="en-US" sz="2800" dirty="0">
                <a:solidFill>
                  <a:srgbClr val="141414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奇数</a:t>
            </a:r>
            <a:r>
              <a:rPr lang="en-US" altLang="zh-CN" sz="2800" dirty="0">
                <a:solidFill>
                  <a:srgbClr val="141414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=</a:t>
            </a:r>
            <a:r>
              <a:rPr lang="zh-CN" altLang="en-US" sz="2800" dirty="0">
                <a:solidFill>
                  <a:srgbClr val="141414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             ）；</a:t>
            </a:r>
          </a:p>
          <a:p>
            <a:pPr>
              <a:lnSpc>
                <a:spcPct val="210000"/>
              </a:lnSpc>
              <a:defRPr/>
            </a:pPr>
            <a:r>
              <a:rPr lang="zh-CN" altLang="en-US" sz="2800" dirty="0">
                <a:solidFill>
                  <a:srgbClr val="141414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偶数</a:t>
            </a:r>
            <a:r>
              <a:rPr lang="en-US" altLang="zh-CN" sz="2800" dirty="0">
                <a:solidFill>
                  <a:srgbClr val="141414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+</a:t>
            </a:r>
            <a:r>
              <a:rPr lang="zh-CN" altLang="en-US" sz="2800" dirty="0">
                <a:solidFill>
                  <a:srgbClr val="141414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偶数</a:t>
            </a:r>
            <a:r>
              <a:rPr lang="en-US" altLang="zh-CN" sz="2800" dirty="0">
                <a:solidFill>
                  <a:srgbClr val="141414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=</a:t>
            </a:r>
            <a:r>
              <a:rPr lang="zh-CN" altLang="en-US" sz="2800" dirty="0">
                <a:solidFill>
                  <a:srgbClr val="141414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             ）。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11282" y="1366011"/>
            <a:ext cx="1008593" cy="662546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奇 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1282" y="2532763"/>
            <a:ext cx="1087157" cy="476885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偶 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50563" y="3461836"/>
            <a:ext cx="1008593" cy="404013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偶 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63338" y="602865"/>
            <a:ext cx="7515644" cy="39077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74" tIns="34289" rIns="68574" bIns="34289"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90638" y="1217939"/>
            <a:ext cx="7188344" cy="26776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ctr" anchorCtr="0" compatLnSpc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经历自主探索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的倍数特征的过程。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知道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的倍数的特征，会判断一个自然数是不是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的倍数。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培养学生的观察、猜想、分析、归纳的能力。愿意与同学交流自己发现的结果，增强学习数学的兴趣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32460" y="1062990"/>
            <a:ext cx="2891155" cy="523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的倍数的特征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409315" y="1063625"/>
            <a:ext cx="4157345" cy="523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个位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是</a:t>
            </a: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0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、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、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4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、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6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、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8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32460" y="1675188"/>
            <a:ext cx="3067685" cy="523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5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的倍数的特征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42490" y="1706764"/>
            <a:ext cx="2328477" cy="523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个位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是</a:t>
            </a: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0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、</a:t>
            </a:r>
            <a:r>
              <a:rPr kumimoji="1"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2460" y="2372360"/>
            <a:ext cx="3632835" cy="523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和</a:t>
            </a: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5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的倍数的特征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49426" y="2373848"/>
            <a:ext cx="1721541" cy="523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个位</a:t>
            </a:r>
            <a:r>
              <a:rPr kumimoji="1"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是</a:t>
            </a: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0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542925" y="995045"/>
            <a:ext cx="6972935" cy="2022475"/>
          </a:xfrm>
          <a:prstGeom prst="wedgeRoundRectCallout">
            <a:avLst>
              <a:gd name="adj1" fmla="val 49826"/>
              <a:gd name="adj2" fmla="val 33453"/>
              <a:gd name="adj3" fmla="val 16667"/>
            </a:avLst>
          </a:prstGeom>
          <a:noFill/>
          <a:ln w="25400">
            <a:solidFill>
              <a:srgbClr val="FF8D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7134" y="652031"/>
            <a:ext cx="7677974" cy="95313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食品店运来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85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个面包，如果每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个装一袋，能正好装完吗？为什么？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568" y="2431440"/>
            <a:ext cx="6589926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答：不能正好装完。因为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85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不是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的倍数。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805" y="652031"/>
            <a:ext cx="652329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569995" y="608220"/>
            <a:ext cx="7818437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把下列数按要求填入圈内。</a:t>
            </a:r>
          </a:p>
        </p:txBody>
      </p:sp>
      <p:sp>
        <p:nvSpPr>
          <p:cNvPr id="3" name="椭圆 2"/>
          <p:cNvSpPr/>
          <p:nvPr/>
        </p:nvSpPr>
        <p:spPr>
          <a:xfrm>
            <a:off x="370842" y="2259106"/>
            <a:ext cx="3998913" cy="167639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0" hangingPunct="0">
              <a:defRPr/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1633539" y="4036775"/>
            <a:ext cx="17399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pPr algn="ctr" eaLnBrk="0" hangingPunct="0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</a:t>
            </a:r>
          </a:p>
        </p:txBody>
      </p:sp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6162674" y="4036775"/>
            <a:ext cx="17399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pPr algn="ctr" eaLnBrk="0" hangingPunct="0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的倍数</a:t>
            </a:r>
          </a:p>
        </p:txBody>
      </p:sp>
      <p:pic>
        <p:nvPicPr>
          <p:cNvPr id="6" name="图片 19" descr="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20" y="1273174"/>
            <a:ext cx="920750" cy="6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21" descr="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8089" y="2391921"/>
            <a:ext cx="1109663" cy="6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22" descr="1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7350" y="1292758"/>
            <a:ext cx="963612" cy="6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23" descr="1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0420" y="1280348"/>
            <a:ext cx="1031875" cy="6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24" descr="1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6614" y="1203140"/>
            <a:ext cx="952500" cy="6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25" descr="15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2958" y="1203102"/>
            <a:ext cx="973138" cy="6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26" descr="16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8290" y="1174574"/>
            <a:ext cx="1009650" cy="6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27" descr="17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71163" y="1211727"/>
            <a:ext cx="973137" cy="6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28" descr="18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28583" y="1165987"/>
            <a:ext cx="1062037" cy="6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椭圆 14"/>
          <p:cNvSpPr/>
          <p:nvPr/>
        </p:nvSpPr>
        <p:spPr>
          <a:xfrm>
            <a:off x="4743454" y="2261315"/>
            <a:ext cx="4000500" cy="164089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pic>
        <p:nvPicPr>
          <p:cNvPr id="16" name="图片 20" descr="10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99700" y="1280348"/>
            <a:ext cx="974725" cy="6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30" descr="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9329" y="1331357"/>
            <a:ext cx="1108075" cy="6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9" descr="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099" y="2725802"/>
            <a:ext cx="920750" cy="6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20" descr="10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20427" y="2728807"/>
            <a:ext cx="974725" cy="6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30" descr="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2511" y="2328673"/>
            <a:ext cx="1108075" cy="6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2" descr="1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8658" y="2388855"/>
            <a:ext cx="963612" cy="6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3" descr="1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5649" y="3208046"/>
            <a:ext cx="1031875" cy="6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1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8377" y="2389009"/>
            <a:ext cx="1031875" cy="6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24" descr="1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98014" y="2755360"/>
            <a:ext cx="952500" cy="6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图片 25" descr="15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32511" y="3115440"/>
            <a:ext cx="973138" cy="6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26" descr="16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95934" y="3189258"/>
            <a:ext cx="1009650" cy="6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8" descr="18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16146" y="2810504"/>
            <a:ext cx="1062037" cy="6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28" descr="18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52776" y="3193577"/>
            <a:ext cx="1062037" cy="6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-35501" y="538562"/>
            <a:ext cx="652329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2720236" y="2024567"/>
            <a:ext cx="3703320" cy="754380"/>
          </a:xfrm>
          <a:prstGeom prst="rect">
            <a:avLst/>
          </a:prstGeom>
          <a:solidFill>
            <a:srgbClr val="F8C7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600324" y="737568"/>
            <a:ext cx="611536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2" tIns="45716" rIns="91432" bIns="45716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哪些数既是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的倍数，又是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的倍数？</a:t>
            </a:r>
          </a:p>
        </p:txBody>
      </p:sp>
      <p:pic>
        <p:nvPicPr>
          <p:cNvPr id="30" name="图片 30" descr="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0874" y="2105213"/>
            <a:ext cx="1108075" cy="6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23" descr="1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2765" y="2115969"/>
            <a:ext cx="1031875" cy="65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图片 28" descr="1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2597" y="2107491"/>
            <a:ext cx="1062037" cy="6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807" y="652031"/>
            <a:ext cx="652329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4282" y="642925"/>
            <a:ext cx="858009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根据下面的算式说一说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谁是谁的倍数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谁是谁的因数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  <a:endParaRPr lang="zh-CN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41810" y="1599841"/>
            <a:ext cx="1858523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12×5=60</a:t>
            </a:r>
            <a:r>
              <a:rPr lang="zh-CN" altLang="zh-CN" sz="2800" i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　</a:t>
            </a:r>
            <a:r>
              <a:rPr lang="zh-CN" altLang="zh-CN" sz="2800" b="1" i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48804" y="3037011"/>
            <a:ext cx="3190631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60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12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</a:rPr>
              <a:t>的倍数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</a:p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12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60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</a:rPr>
              <a:t>的因数。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rot="5400000">
            <a:off x="3997556" y="2480925"/>
            <a:ext cx="53578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63689" y="1044006"/>
            <a:ext cx="1589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7×9=63</a:t>
            </a:r>
            <a:r>
              <a:rPr lang="zh-CN" altLang="zh-CN" sz="2800" b="1" i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4356892" y="1825436"/>
            <a:ext cx="1588" cy="8989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027818" y="3049689"/>
            <a:ext cx="3301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63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</a:rPr>
              <a:t>的倍数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</a:p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63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</a:rPr>
              <a:t>的因数。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57930" y="1040130"/>
            <a:ext cx="176212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3×19=57</a:t>
            </a:r>
            <a:endParaRPr lang="zh-CN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4594701" y="1799127"/>
            <a:ext cx="0" cy="9730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036276" y="2973383"/>
            <a:ext cx="31166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57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19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</a:rPr>
              <a:t>的倍数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</a:p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19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57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</a:rPr>
              <a:t>的因数。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8089" y="577083"/>
            <a:ext cx="4295425" cy="409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0528" y="665909"/>
            <a:ext cx="701731" cy="4044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在百数表中圈出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的倍数</a:t>
            </a:r>
          </a:p>
        </p:txBody>
      </p:sp>
      <p:sp>
        <p:nvSpPr>
          <p:cNvPr id="6" name="椭圆 5"/>
          <p:cNvSpPr/>
          <p:nvPr/>
        </p:nvSpPr>
        <p:spPr>
          <a:xfrm>
            <a:off x="4295142" y="665909"/>
            <a:ext cx="305848" cy="3924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204625" y="665909"/>
            <a:ext cx="305848" cy="3924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944032" y="1019798"/>
          <a:ext cx="5040000" cy="37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1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3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4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6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7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8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9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11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13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14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16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17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18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19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21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22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23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24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26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27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28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29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31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32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33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34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36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37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38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39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41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42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43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44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46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47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48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49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51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52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53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54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56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57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58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59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61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62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63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64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66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67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68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69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71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72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73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74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76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77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78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79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81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82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83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84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86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87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88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89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91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92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93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94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96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97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98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99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228908" y="355053"/>
            <a:ext cx="76041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认真观察，说一说你有什么发现！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2640" y="1027236"/>
            <a:ext cx="50323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1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29393" y="1407045"/>
            <a:ext cx="70965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15</a:t>
            </a:r>
            <a:endParaRPr lang="zh-CN" altLang="en-US" sz="1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17646" y="1775477"/>
            <a:ext cx="61279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25</a:t>
            </a:r>
            <a:endParaRPr lang="zh-CN" altLang="en-US" sz="1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56329" y="2165987"/>
            <a:ext cx="70965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35</a:t>
            </a:r>
            <a:endParaRPr lang="zh-CN" altLang="en-US" sz="1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56329" y="2505209"/>
            <a:ext cx="70965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45</a:t>
            </a:r>
            <a:endParaRPr lang="zh-CN" altLang="en-US" sz="1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17645" y="2905658"/>
            <a:ext cx="59937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55</a:t>
            </a:r>
            <a:endParaRPr lang="zh-CN" altLang="en-US" sz="1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99874" y="3293829"/>
            <a:ext cx="64833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65</a:t>
            </a:r>
            <a:endParaRPr lang="zh-CN" altLang="en-US" sz="1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68680" y="3694278"/>
            <a:ext cx="64833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75</a:t>
            </a:r>
            <a:endParaRPr lang="zh-CN" altLang="en-US" sz="1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90709" y="4063610"/>
            <a:ext cx="64833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85</a:t>
            </a:r>
            <a:endParaRPr lang="zh-CN" altLang="en-US" sz="1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83562" y="4429228"/>
            <a:ext cx="84139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95</a:t>
            </a:r>
            <a:endParaRPr lang="zh-CN" altLang="en-US" sz="1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93475" y="1027236"/>
            <a:ext cx="64833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endParaRPr lang="zh-CN" altLang="en-US" sz="1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62817" y="1421928"/>
            <a:ext cx="70965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endParaRPr lang="zh-CN" altLang="en-US" sz="1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17958" y="1788569"/>
            <a:ext cx="64833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30</a:t>
            </a:r>
            <a:endParaRPr lang="zh-CN" altLang="en-US" sz="1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387614" y="2168190"/>
            <a:ext cx="64833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40</a:t>
            </a:r>
            <a:endParaRPr lang="zh-CN" altLang="en-US" sz="1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388898" y="2571750"/>
            <a:ext cx="64833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50</a:t>
            </a:r>
            <a:endParaRPr lang="zh-CN" altLang="en-US" sz="1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382752" y="2933033"/>
            <a:ext cx="65468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60</a:t>
            </a:r>
            <a:endParaRPr lang="zh-CN" altLang="en-US" sz="1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347419" y="3301870"/>
            <a:ext cx="74044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70</a:t>
            </a:r>
            <a:endParaRPr lang="zh-CN" altLang="en-US" sz="1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25792" y="3675826"/>
            <a:ext cx="59937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80</a:t>
            </a:r>
            <a:endParaRPr lang="zh-CN" altLang="en-US" sz="1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93475" y="4041361"/>
            <a:ext cx="64833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90</a:t>
            </a:r>
            <a:endParaRPr lang="zh-CN" altLang="en-US" sz="1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33390" y="4419115"/>
            <a:ext cx="702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spc="-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100</a:t>
            </a:r>
            <a:endParaRPr lang="zh-CN" altLang="en-US" sz="1800" spc="-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11450" y="2284730"/>
            <a:ext cx="5391150" cy="782955"/>
            <a:chOff x="4228" y="4513"/>
            <a:chExt cx="8250" cy="1233"/>
          </a:xfrm>
          <a:solidFill>
            <a:srgbClr val="FFF9B0"/>
          </a:solidFill>
        </p:grpSpPr>
        <p:sp>
          <p:nvSpPr>
            <p:cNvPr id="3" name="圆角矩形 2"/>
            <p:cNvSpPr/>
            <p:nvPr/>
          </p:nvSpPr>
          <p:spPr>
            <a:xfrm>
              <a:off x="4228" y="4513"/>
              <a:ext cx="8250" cy="1233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lIns="91440" tIns="45720" rIns="91440" bIns="45720" rtlCol="0" anchor="ctr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endParaRPr lang="zh-CN" altLang="en-US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397" y="4717"/>
              <a:ext cx="7875" cy="82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zh-CN" sz="2800" dirty="0">
                  <a:latin typeface="微软雅黑" panose="020B0503020204020204" charset="-122"/>
                  <a:ea typeface="微软雅黑" panose="020B0503020204020204" charset="-122"/>
                </a:rPr>
                <a:t>个位上是</a:t>
              </a:r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  <a:r>
                <a:rPr lang="zh-CN" altLang="zh-CN" sz="2800" dirty="0">
                  <a:latin typeface="微软雅黑" panose="020B0503020204020204" charset="-122"/>
                  <a:ea typeface="微软雅黑" panose="020B0503020204020204" charset="-122"/>
                </a:rPr>
                <a:t>或</a:t>
              </a:r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r>
                <a:rPr lang="zh-CN" altLang="zh-CN" sz="2800" dirty="0">
                  <a:latin typeface="微软雅黑" panose="020B0503020204020204" charset="-122"/>
                  <a:ea typeface="微软雅黑" panose="020B0503020204020204" charset="-122"/>
                </a:rPr>
                <a:t>的数字是</a:t>
              </a:r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r>
                <a:rPr lang="zh-CN" altLang="zh-CN" sz="2800" dirty="0">
                  <a:latin typeface="微软雅黑" panose="020B0503020204020204" charset="-122"/>
                  <a:ea typeface="微软雅黑" panose="020B0503020204020204" charset="-122"/>
                </a:rPr>
                <a:t>的倍数</a:t>
              </a:r>
              <a:endParaRPr lang="zh-CN" altLang="en-US" sz="2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14348" y="430305"/>
            <a:ext cx="3186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714375" y="808990"/>
            <a:ext cx="255968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的倍数的特征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4301" y="541224"/>
            <a:ext cx="4295425" cy="409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>
            <a:off x="3083860" y="690282"/>
            <a:ext cx="403412" cy="3908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863788" y="676534"/>
            <a:ext cx="376519" cy="3922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635801" y="699246"/>
            <a:ext cx="384434" cy="3890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342965" y="681316"/>
            <a:ext cx="466164" cy="3881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149788" y="708210"/>
            <a:ext cx="439271" cy="3881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207752" y="549367"/>
            <a:ext cx="701731" cy="4044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在百数表中圈出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的倍数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</Words>
  <Application>Microsoft Office PowerPoint</Application>
  <PresentationFormat>全屏显示(16:9)</PresentationFormat>
  <Paragraphs>285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Calibri</vt:lpstr>
      <vt:lpstr>黑体</vt:lpstr>
      <vt:lpstr>楷体</vt:lpstr>
      <vt:lpstr>微软雅黑</vt:lpstr>
      <vt:lpstr>楷体_GB2312</vt:lpstr>
      <vt:lpstr>宋体</vt:lpstr>
      <vt:lpstr>Arial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2023-01-17T02:27:13Z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517CD9142DBE41DFA4CDA14EA40F053B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