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6" r:id="rId3"/>
    <p:sldId id="285" r:id="rId4"/>
    <p:sldId id="267" r:id="rId5"/>
    <p:sldId id="269" r:id="rId6"/>
    <p:sldId id="271" r:id="rId7"/>
    <p:sldId id="286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9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42"/>
        <p:guide pos="29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A6FDE-4274-460C-944C-0B4EE8D5097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84C80-D3B8-466D-969B-82194B5774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84C80-D3B8-466D-969B-82194B57745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8267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5603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357563"/>
            <a:ext cx="6400800" cy="86518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E7597D-9B18-4DEB-88EC-59EA72CD6AB5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8E21B8-45C0-4E98-825E-FEC33DB9932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53879-540E-4F6D-A929-B8B4025E97D0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0CF89-4D1E-4A07-8026-A572FEA4D2C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492A6-6E9B-46BD-AA4C-542C6164EE45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9FCF-933E-4AFF-A510-4E3ED1CC40E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A597-81D3-4511-BEAD-2161826D11E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2EC1-9110-4791-9BF9-5F701716F67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814E1-FEC9-426D-81DB-231603AD7942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9C76-16AE-4FD7-89DC-A354EBD7530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35E9C-961A-436F-AEDD-1933A9A209BF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31F2-3BB3-4585-8D97-BEDD07D2599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360CB-F4E8-45D1-AFD0-23FF49A3D712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552CA-5C79-4326-9C8C-0DC2B789ABD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FA70-6F1A-41A3-8EA0-20FE7AB4185E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B889-22A4-456F-A43D-BB93970500C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9D871-FBCC-4AE2-802F-5737165F5471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6D168-EC6D-4BE9-84D8-C0F29774E29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40E0-6F36-4BE9-AEF2-93198D772338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332-82CA-4A98-90E2-BEE2AA6A733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58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E96D237-5AC4-407D-8352-DAF873038A54}" type="datetime1">
              <a:rPr lang="zh-CN" altLang="en-US"/>
              <a:t>2023-01-17</a:t>
            </a:fld>
            <a:endParaRPr lang="en-US"/>
          </a:p>
        </p:txBody>
      </p:sp>
      <p:sp>
        <p:nvSpPr>
          <p:cNvPr id="2458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458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91A0DA3-FC9B-4F2D-BDB0-93C8C16752FA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17021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 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endParaRPr lang="zh-CN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56022" y="538634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903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Think About It!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77016"/>
            <a:ext cx="9144000" cy="1828800"/>
          </a:xfrm>
        </p:spPr>
        <p:txBody>
          <a:bodyPr/>
          <a:lstStyle/>
          <a:p>
            <a:r>
              <a:rPr lang="en-US" sz="2800" dirty="0"/>
              <a:t>1. Do you know any of the planets in the solar system?</a:t>
            </a:r>
            <a:endParaRPr lang="zh-CN" altLang="en-US" sz="2800" dirty="0"/>
          </a:p>
          <a:p>
            <a:endParaRPr lang="en-US" sz="2800" dirty="0"/>
          </a:p>
          <a:p>
            <a:r>
              <a:rPr lang="en-US" sz="2800" dirty="0"/>
              <a:t>2. What would you like to look at with a telescope?</a:t>
            </a:r>
            <a:endParaRPr lang="zh-CN" altLang="en-US" sz="2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fdfd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0"/>
            <a:ext cx="424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844024" y="531812"/>
            <a:ext cx="3025775" cy="568325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56053" y="1845022"/>
            <a:ext cx="6840538" cy="3816350"/>
          </a:xfrm>
        </p:spPr>
        <p:txBody>
          <a:bodyPr/>
          <a:lstStyle/>
          <a:p>
            <a:r>
              <a:rPr lang="en-US" b="1" dirty="0"/>
              <a:t>certainly adv. </a:t>
            </a:r>
            <a:r>
              <a:rPr lang="zh-CN" altLang="en-US" b="1" dirty="0"/>
              <a:t>当然</a:t>
            </a:r>
          </a:p>
          <a:p>
            <a:r>
              <a:rPr lang="en-US" b="1" dirty="0"/>
              <a:t>unless conj.</a:t>
            </a:r>
            <a:r>
              <a:rPr lang="zh-CN" altLang="en-US" b="1" dirty="0"/>
              <a:t>除非</a:t>
            </a:r>
          </a:p>
          <a:p>
            <a:r>
              <a:rPr lang="en-US" b="1" dirty="0"/>
              <a:t>double n.&amp; adj.</a:t>
            </a:r>
            <a:r>
              <a:rPr lang="zh-CN" altLang="en-US" b="1" dirty="0"/>
              <a:t>两倍（的）</a:t>
            </a:r>
          </a:p>
          <a:p>
            <a:r>
              <a:rPr lang="en-US" b="1" dirty="0"/>
              <a:t>telescope n. </a:t>
            </a:r>
            <a:r>
              <a:rPr lang="zh-CN" altLang="en-US" b="1" dirty="0"/>
              <a:t>望远镜</a:t>
            </a:r>
          </a:p>
          <a:p>
            <a:r>
              <a:rPr lang="en-US" b="1" dirty="0"/>
              <a:t>solar adj.</a:t>
            </a:r>
            <a:r>
              <a:rPr lang="zh-CN" altLang="en-US" b="1" dirty="0"/>
              <a:t>太阳的</a:t>
            </a:r>
          </a:p>
          <a:p>
            <a:r>
              <a:rPr lang="en-US" b="1" dirty="0"/>
              <a:t>mystery n.</a:t>
            </a:r>
            <a:r>
              <a:rPr lang="zh-CN" altLang="en-US" b="1" dirty="0"/>
              <a:t>奥秘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7625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Listening Task:  true or false.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3680" y="1413028"/>
            <a:ext cx="8963939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(     ) 1. Danny is standing in the yard when Jenny comes.</a:t>
            </a:r>
            <a:endParaRPr lang="zh-CN" altLang="en-US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(     ) 2. Danny borrowed his father’s telescope.</a:t>
            </a:r>
            <a:endParaRPr lang="zh-CN" altLang="en-US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(     ) 3. The sunset today is about 7:10 pm.</a:t>
            </a:r>
            <a:endParaRPr lang="zh-CN" altLang="en-US" sz="36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16013" y="1701800"/>
            <a:ext cx="4238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16013" y="3284538"/>
            <a:ext cx="4238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55688" y="4797425"/>
            <a:ext cx="40481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058" y="477041"/>
            <a:ext cx="7772400" cy="1462088"/>
          </a:xfrm>
        </p:spPr>
        <p:txBody>
          <a:bodyPr/>
          <a:lstStyle/>
          <a:p>
            <a:pPr eaLnBrk="1" hangingPunct="1"/>
            <a:r>
              <a:rPr lang="en-US" dirty="0"/>
              <a:t>Language Points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" y="1981200"/>
            <a:ext cx="8963939" cy="4114800"/>
          </a:xfrm>
        </p:spPr>
        <p:txBody>
          <a:bodyPr/>
          <a:lstStyle/>
          <a:p>
            <a:r>
              <a:rPr lang="en-US" sz="2400" dirty="0"/>
              <a:t>1. I don’t think you can find one unless you have a bigger telescope. </a:t>
            </a:r>
            <a:r>
              <a:rPr lang="zh-CN" altLang="en-US" sz="2400" dirty="0"/>
              <a:t>我认为你发现不了星星，除非你有一个大点的望远镜。</a:t>
            </a:r>
          </a:p>
          <a:p>
            <a:r>
              <a:rPr lang="en-US" sz="2400" dirty="0"/>
              <a:t>unless</a:t>
            </a:r>
            <a:r>
              <a:rPr lang="zh-CN" altLang="en-US" sz="2400" dirty="0"/>
              <a:t>，连词，意为“除非，如果不”，引导条件状语从句，相当于</a:t>
            </a:r>
            <a:r>
              <a:rPr lang="en-US" sz="2400" dirty="0"/>
              <a:t>if…not…</a:t>
            </a:r>
            <a:endParaRPr lang="zh-CN" altLang="en-US" sz="2400" dirty="0"/>
          </a:p>
          <a:p>
            <a:r>
              <a:rPr lang="en-US" sz="2400" dirty="0"/>
              <a:t>I will go for a picnic unless it rains tomorrow. </a:t>
            </a:r>
            <a:r>
              <a:rPr lang="zh-CN" altLang="en-US" sz="2400" dirty="0"/>
              <a:t>如果明天不下雨，我就去野餐。</a:t>
            </a:r>
          </a:p>
          <a:p>
            <a:r>
              <a:rPr lang="en-US" sz="2400" dirty="0"/>
              <a:t>One can not learn a language well unles</a:t>
            </a:r>
            <a:r>
              <a:rPr lang="en-US" sz="2400" i="1" dirty="0"/>
              <a:t>s</a:t>
            </a:r>
            <a:r>
              <a:rPr lang="en-US" sz="2400" dirty="0"/>
              <a:t> one works hard. </a:t>
            </a:r>
            <a:r>
              <a:rPr lang="zh-CN" altLang="en-US" sz="2400" dirty="0"/>
              <a:t>学好一种语言非下苦功不可。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4059" y="1053033"/>
            <a:ext cx="8229600" cy="4525963"/>
          </a:xfrm>
        </p:spPr>
        <p:txBody>
          <a:bodyPr/>
          <a:lstStyle/>
          <a:p>
            <a:r>
              <a:rPr lang="en-US" sz="2400" dirty="0"/>
              <a:t>2. Well, it’s worth a try, even if I don’t find a planet. </a:t>
            </a:r>
            <a:r>
              <a:rPr lang="zh-CN" altLang="en-US" sz="2400" dirty="0"/>
              <a:t>不过，那值得一试，即使我没有找到一颗行星。</a:t>
            </a:r>
          </a:p>
          <a:p>
            <a:r>
              <a:rPr lang="en-US" sz="2400" dirty="0"/>
              <a:t>1) worth</a:t>
            </a:r>
            <a:r>
              <a:rPr lang="zh-CN" altLang="en-US" sz="2400" dirty="0"/>
              <a:t>形容词，意为“值得的”，只做表语，后常跟名词或代词做宾语。</a:t>
            </a:r>
            <a:r>
              <a:rPr lang="en-US" sz="2400" dirty="0"/>
              <a:t>be worth doing</a:t>
            </a:r>
            <a:r>
              <a:rPr lang="zh-CN" altLang="en-US" sz="2400" dirty="0"/>
              <a:t>意为“值得做某事”。</a:t>
            </a:r>
          </a:p>
          <a:p>
            <a:r>
              <a:rPr lang="en-US" sz="2400" dirty="0"/>
              <a:t>The watch is worth 5 </a:t>
            </a:r>
            <a:r>
              <a:rPr lang="en-US" sz="2400" dirty="0" err="1"/>
              <a:t>yuan</a:t>
            </a:r>
            <a:r>
              <a:rPr lang="en-US" sz="2400" dirty="0"/>
              <a:t>. </a:t>
            </a:r>
            <a:r>
              <a:rPr lang="zh-CN" altLang="en-US" sz="2400" dirty="0"/>
              <a:t>这块表值</a:t>
            </a:r>
            <a:r>
              <a:rPr lang="en-US" sz="2400" dirty="0"/>
              <a:t>5</a:t>
            </a:r>
            <a:r>
              <a:rPr lang="zh-CN" altLang="en-US" sz="2400" dirty="0"/>
              <a:t>元钱。</a:t>
            </a:r>
          </a:p>
          <a:p>
            <a:r>
              <a:rPr lang="en-US" sz="2400" dirty="0"/>
              <a:t>The book is worth reading. </a:t>
            </a:r>
            <a:r>
              <a:rPr lang="zh-CN" altLang="en-US" sz="2400" dirty="0"/>
              <a:t>这本书值得读。</a:t>
            </a:r>
          </a:p>
          <a:p>
            <a:r>
              <a:rPr lang="en-US" sz="2400" dirty="0"/>
              <a:t>2) even if</a:t>
            </a:r>
            <a:r>
              <a:rPr lang="zh-CN" altLang="en-US" sz="2400" dirty="0"/>
              <a:t>意为“即使”，相当于</a:t>
            </a:r>
            <a:r>
              <a:rPr lang="en-US" sz="2400" dirty="0"/>
              <a:t>even though</a:t>
            </a:r>
            <a:r>
              <a:rPr lang="zh-CN" altLang="en-US" sz="2400" dirty="0"/>
              <a:t>，引导让步状语从句，不能和</a:t>
            </a:r>
            <a:r>
              <a:rPr lang="en-US" sz="2400" dirty="0"/>
              <a:t>but</a:t>
            </a:r>
            <a:r>
              <a:rPr lang="zh-CN" altLang="en-US" sz="2400" dirty="0"/>
              <a:t>连用。</a:t>
            </a:r>
          </a:p>
          <a:p>
            <a:r>
              <a:rPr lang="en-US" sz="2400" dirty="0"/>
              <a:t>Even if you don’t like reading, you’d better read this book. </a:t>
            </a:r>
            <a:r>
              <a:rPr lang="zh-CN" altLang="en-US" sz="2400" dirty="0"/>
              <a:t>即使你不喜欢阅读，你最好读这本书。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611188" y="1139855"/>
            <a:ext cx="792003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zh-CN" altLang="en-US" sz="2400" b="1" dirty="0"/>
              <a:t>根据句意及提示补全单词。</a:t>
            </a:r>
          </a:p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1. I ________ (</a:t>
            </a:r>
            <a:r>
              <a:rPr lang="zh-CN" altLang="en-US" sz="2400" b="1" dirty="0"/>
              <a:t>当然</a:t>
            </a:r>
            <a:r>
              <a:rPr lang="en-US" sz="2400" b="1" dirty="0"/>
              <a:t>) know the answer.</a:t>
            </a:r>
            <a:endParaRPr lang="zh-CN" altLang="en-US" sz="2400" b="1" dirty="0"/>
          </a:p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2. Ten is the d______ of five.</a:t>
            </a:r>
            <a:endParaRPr lang="zh-CN" altLang="en-US" sz="2400" b="1" dirty="0"/>
          </a:p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3. If we want to watch stars far away, we should use a t</a:t>
            </a:r>
            <a:r>
              <a:rPr lang="en-US" sz="2400" b="1" dirty="0" smtClean="0"/>
              <a:t>________. </a:t>
            </a:r>
            <a:endParaRPr lang="zh-CN" altLang="en-US" sz="2400" b="1" dirty="0"/>
          </a:p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4. The earth is part of the _____ (sun) system</a:t>
            </a:r>
            <a:r>
              <a:rPr lang="zh-CN" altLang="en-US" sz="2400" b="1" dirty="0"/>
              <a:t>.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671888" y="620713"/>
            <a:ext cx="1763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Practice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176338" y="2103438"/>
            <a:ext cx="14509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66"/>
                </a:solidFill>
              </a:rPr>
              <a:t>certainly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627313" y="2852738"/>
            <a:ext cx="1004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ouble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755650" y="4335463"/>
            <a:ext cx="15033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elescope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298950" y="5054600"/>
            <a:ext cx="9207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solar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  <p:bldP spid="19462" grpId="0" autoUpdateAnimBg="0"/>
      <p:bldP spid="1946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蓝色模板_2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蓝色模板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模板_2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408</Words>
  <Application>Microsoft Office PowerPoint</Application>
  <PresentationFormat>全屏显示(4:3)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Times New Roman</vt:lpstr>
      <vt:lpstr>WWW.2PPT.COM
</vt:lpstr>
      <vt:lpstr>Lesson 27 Planet Danny</vt:lpstr>
      <vt:lpstr>Think About It!</vt:lpstr>
      <vt:lpstr>New words</vt:lpstr>
      <vt:lpstr> Listening Task:  true or false.   </vt:lpstr>
      <vt:lpstr>Language Points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2007-01-16T01:27:00Z</dcterms:created>
  <dcterms:modified xsi:type="dcterms:W3CDTF">2023-01-17T02:27:18Z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7F860A44DDB84E29986E08018ADA899C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