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3" r:id="rId2"/>
    <p:sldId id="420" r:id="rId3"/>
    <p:sldId id="439" r:id="rId4"/>
    <p:sldId id="440" r:id="rId5"/>
    <p:sldId id="320" r:id="rId6"/>
    <p:sldId id="323" r:id="rId7"/>
    <p:sldId id="426" r:id="rId8"/>
    <p:sldId id="422" r:id="rId9"/>
    <p:sldId id="345" r:id="rId10"/>
    <p:sldId id="376" r:id="rId11"/>
    <p:sldId id="442" r:id="rId12"/>
    <p:sldId id="373" r:id="rId13"/>
    <p:sldId id="363" r:id="rId14"/>
    <p:sldId id="343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 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0000"/>
    <a:srgbClr val="FFFF00"/>
    <a:srgbClr val="FFFF66"/>
    <a:srgbClr val="006600"/>
    <a:srgbClr val="FF00FF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38"/>
      </p:cViewPr>
      <p:guideLst>
        <p:guide orient="horz" pos="216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9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0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0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524000" y="514350"/>
            <a:ext cx="6094413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0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0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623B6B3-FE2A-48B6-904D-8AC3EC697F4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9000" cy="2571750"/>
          </a:xfrm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0412" cy="3429000"/>
          </a:xfrm>
        </p:spPr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5" name="Text Box 7"/>
          <p:cNvSpPr txBox="1">
            <a:spLocks noChangeArrowheads="1"/>
          </p:cNvSpPr>
          <p:nvPr userDrawn="1"/>
        </p:nvSpPr>
        <p:spPr bwMode="auto">
          <a:xfrm>
            <a:off x="5181600" y="62484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/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5334000" y="5300663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/>
          </a:p>
        </p:txBody>
      </p:sp>
      <p:sp>
        <p:nvSpPr>
          <p:cNvPr id="17" name="Text Box 9"/>
          <p:cNvSpPr txBox="1">
            <a:spLocks noChangeArrowheads="1"/>
          </p:cNvSpPr>
          <p:nvPr userDrawn="1"/>
        </p:nvSpPr>
        <p:spPr bwMode="auto">
          <a:xfrm>
            <a:off x="6629400" y="64008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 b="1">
              <a:solidFill>
                <a:schemeClr val="accent2"/>
              </a:solidFill>
              <a:ea typeface="隶书" panose="02010509060101010101" pitchFamily="49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B159-EA7D-4EC4-BAFE-599C741659D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697C-1564-44F6-99F3-3DD1CB1AD47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6400" y="776288"/>
            <a:ext cx="8210550" cy="9350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95288" y="1855788"/>
            <a:ext cx="4038600" cy="43100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86288" y="1855788"/>
            <a:ext cx="4038600" cy="43100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B41CC9-4B64-477C-A234-1B3C9055DFF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C65D-5631-49DE-8759-7C7FD119B09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5E44-6829-42B0-92EC-B274ED1409FC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4B22-56B0-489C-BD0E-C9F9D126BC7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4C98-9ACD-43E7-99D1-EDBCEEFE220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FD25-6463-4E3D-8CAD-9DB758A1D4C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CAC4-5DAA-43E2-89A7-CA1FEDC5041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791A-CFAD-4477-A7C8-E4F227304F08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2A213-A754-41B1-8491-9DE3623A7DDC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8377B8B-407F-419C-8C3B-492D4A11FF01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5181600" y="62484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/>
          </a:p>
        </p:txBody>
      </p:sp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5219700" y="5373688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 b="1">
              <a:solidFill>
                <a:schemeClr val="accent2"/>
              </a:solidFill>
              <a:ea typeface="隶书" panose="02010509060101010101" pitchFamily="49" charset="-122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 userDrawn="1"/>
        </p:nvSpPr>
        <p:spPr bwMode="auto">
          <a:xfrm>
            <a:off x="5334000" y="64008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/>
          </a:p>
        </p:txBody>
      </p:sp>
      <p:sp>
        <p:nvSpPr>
          <p:cNvPr id="14" name="Text Box 10"/>
          <p:cNvSpPr txBox="1">
            <a:spLocks noChangeArrowheads="1"/>
          </p:cNvSpPr>
          <p:nvPr userDrawn="1"/>
        </p:nvSpPr>
        <p:spPr bwMode="auto">
          <a:xfrm>
            <a:off x="5638800" y="4941888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 b="1">
              <a:solidFill>
                <a:schemeClr val="accent2"/>
              </a:solidFill>
              <a:ea typeface="隶书" panose="020105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GIF"/><Relationship Id="rId4" Type="http://schemas.openxmlformats.org/officeDocument/2006/relationships/image" Target="../media/image5.wmf"/><Relationship Id="rId9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3.jpeg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67544" y="3212976"/>
            <a:ext cx="82809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6000" b="1" spc="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用</a:t>
            </a:r>
            <a:r>
              <a:rPr lang="zh-CN" altLang="en-US" sz="6000" b="1" spc="6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字母表示数</a:t>
            </a:r>
          </a:p>
        </p:txBody>
      </p:sp>
      <p:sp>
        <p:nvSpPr>
          <p:cNvPr id="5" name="矩形 4"/>
          <p:cNvSpPr/>
          <p:nvPr/>
        </p:nvSpPr>
        <p:spPr>
          <a:xfrm>
            <a:off x="2960759" y="465313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/>
          <p:nvPr/>
        </p:nvGrpSpPr>
        <p:grpSpPr bwMode="auto">
          <a:xfrm>
            <a:off x="395288" y="476250"/>
            <a:ext cx="8305800" cy="4837113"/>
            <a:chOff x="0" y="0"/>
            <a:chExt cx="5232" cy="3047"/>
          </a:xfrm>
        </p:grpSpPr>
        <p:sp>
          <p:nvSpPr>
            <p:cNvPr id="14339" name="Text Box 3"/>
            <p:cNvSpPr txBox="1">
              <a:spLocks noChangeArrowheads="1"/>
            </p:cNvSpPr>
            <p:nvPr/>
          </p:nvSpPr>
          <p:spPr bwMode="auto">
            <a:xfrm>
              <a:off x="1392" y="48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/>
                <a:t>a</a:t>
              </a:r>
            </a:p>
          </p:txBody>
        </p:sp>
        <p:grpSp>
          <p:nvGrpSpPr>
            <p:cNvPr id="14340" name="Group 4"/>
            <p:cNvGrpSpPr/>
            <p:nvPr/>
          </p:nvGrpSpPr>
          <p:grpSpPr bwMode="auto">
            <a:xfrm>
              <a:off x="0" y="0"/>
              <a:ext cx="5232" cy="3047"/>
              <a:chOff x="0" y="0"/>
              <a:chExt cx="5232" cy="3047"/>
            </a:xfrm>
          </p:grpSpPr>
          <p:sp>
            <p:nvSpPr>
              <p:cNvPr id="14341" name="Rectangle 5"/>
              <p:cNvSpPr>
                <a:spLocks noChangeArrowheads="1"/>
              </p:cNvSpPr>
              <p:nvPr/>
            </p:nvSpPr>
            <p:spPr bwMode="auto">
              <a:xfrm>
                <a:off x="192" y="368"/>
                <a:ext cx="624" cy="62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42" name="Rectangle 6"/>
              <p:cNvSpPr>
                <a:spLocks noChangeArrowheads="1"/>
              </p:cNvSpPr>
              <p:nvPr/>
            </p:nvSpPr>
            <p:spPr bwMode="auto">
              <a:xfrm>
                <a:off x="1584" y="272"/>
                <a:ext cx="1440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43" name="Text Box 7"/>
              <p:cNvSpPr txBox="1">
                <a:spLocks noChangeArrowheads="1"/>
              </p:cNvSpPr>
              <p:nvPr/>
            </p:nvSpPr>
            <p:spPr bwMode="auto">
              <a:xfrm>
                <a:off x="0" y="480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/>
                  <a:t>a</a:t>
                </a:r>
              </a:p>
            </p:txBody>
          </p:sp>
          <p:sp>
            <p:nvSpPr>
              <p:cNvPr id="14344" name="Text Box 8"/>
              <p:cNvSpPr txBox="1">
                <a:spLocks noChangeArrowheads="1"/>
              </p:cNvSpPr>
              <p:nvPr/>
            </p:nvSpPr>
            <p:spPr bwMode="auto">
              <a:xfrm>
                <a:off x="412" y="96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/>
                  <a:t>a</a:t>
                </a:r>
              </a:p>
            </p:txBody>
          </p:sp>
          <p:sp>
            <p:nvSpPr>
              <p:cNvPr id="14345" name="Text Box 9"/>
              <p:cNvSpPr txBox="1">
                <a:spLocks noChangeArrowheads="1"/>
              </p:cNvSpPr>
              <p:nvPr/>
            </p:nvSpPr>
            <p:spPr bwMode="auto">
              <a:xfrm>
                <a:off x="2160" y="0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/>
                  <a:t>b</a:t>
                </a:r>
              </a:p>
            </p:txBody>
          </p:sp>
          <p:grpSp>
            <p:nvGrpSpPr>
              <p:cNvPr id="14346" name="Group 10"/>
              <p:cNvGrpSpPr/>
              <p:nvPr/>
            </p:nvGrpSpPr>
            <p:grpSpPr bwMode="auto">
              <a:xfrm>
                <a:off x="3744" y="320"/>
                <a:ext cx="1488" cy="576"/>
                <a:chOff x="0" y="0"/>
                <a:chExt cx="1488" cy="576"/>
              </a:xfrm>
            </p:grpSpPr>
            <p:grpSp>
              <p:nvGrpSpPr>
                <p:cNvPr id="14347" name="Group 11"/>
                <p:cNvGrpSpPr/>
                <p:nvPr/>
              </p:nvGrpSpPr>
              <p:grpSpPr bwMode="auto">
                <a:xfrm>
                  <a:off x="0" y="0"/>
                  <a:ext cx="1488" cy="576"/>
                  <a:chOff x="0" y="0"/>
                  <a:chExt cx="1488" cy="576"/>
                </a:xfrm>
              </p:grpSpPr>
              <p:sp>
                <p:nvSpPr>
                  <p:cNvPr id="14348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488" cy="576"/>
                  </a:xfrm>
                  <a:prstGeom prst="parallelogram">
                    <a:avLst>
                      <a:gd name="adj" fmla="val 64583"/>
                    </a:avLst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4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84" y="0"/>
                    <a:ext cx="0" cy="57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350" name="未知"/>
                <p:cNvSpPr/>
                <p:nvPr/>
              </p:nvSpPr>
              <p:spPr bwMode="auto">
                <a:xfrm>
                  <a:off x="384" y="480"/>
                  <a:ext cx="96" cy="96"/>
                </a:xfrm>
                <a:custGeom>
                  <a:avLst/>
                  <a:gdLst>
                    <a:gd name="T0" fmla="*/ 0 w 96"/>
                    <a:gd name="T1" fmla="*/ 0 h 96"/>
                    <a:gd name="T2" fmla="*/ 96 w 96"/>
                    <a:gd name="T3" fmla="*/ 0 h 96"/>
                    <a:gd name="T4" fmla="*/ 96 w 96"/>
                    <a:gd name="T5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6" h="96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96" y="96"/>
                      </a:lnTo>
                    </a:path>
                  </a:pathLst>
                </a:custGeom>
                <a:noFill/>
                <a:ln w="952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351" name="Text Box 15"/>
              <p:cNvSpPr txBox="1">
                <a:spLocks noChangeArrowheads="1"/>
              </p:cNvSpPr>
              <p:nvPr/>
            </p:nvSpPr>
            <p:spPr bwMode="auto">
              <a:xfrm>
                <a:off x="4176" y="809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/>
                  <a:t>a</a:t>
                </a:r>
              </a:p>
            </p:txBody>
          </p:sp>
          <p:sp>
            <p:nvSpPr>
              <p:cNvPr id="14352" name="Text Box 16"/>
              <p:cNvSpPr txBox="1">
                <a:spLocks noChangeArrowheads="1"/>
              </p:cNvSpPr>
              <p:nvPr/>
            </p:nvSpPr>
            <p:spPr bwMode="auto">
              <a:xfrm>
                <a:off x="4128" y="432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/>
                  <a:t>h</a:t>
                </a:r>
              </a:p>
            </p:txBody>
          </p:sp>
          <p:grpSp>
            <p:nvGrpSpPr>
              <p:cNvPr id="14353" name="Group 17"/>
              <p:cNvGrpSpPr/>
              <p:nvPr/>
            </p:nvGrpSpPr>
            <p:grpSpPr bwMode="auto">
              <a:xfrm>
                <a:off x="384" y="1904"/>
                <a:ext cx="1248" cy="864"/>
                <a:chOff x="0" y="0"/>
                <a:chExt cx="1248" cy="864"/>
              </a:xfrm>
            </p:grpSpPr>
            <p:sp>
              <p:nvSpPr>
                <p:cNvPr id="14354" name="AutoShape 1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48" cy="864"/>
                </a:xfrm>
                <a:prstGeom prst="triangle">
                  <a:avLst>
                    <a:gd name="adj" fmla="val 23639"/>
                  </a:avLst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4355" name="Group 19"/>
                <p:cNvGrpSpPr/>
                <p:nvPr/>
              </p:nvGrpSpPr>
              <p:grpSpPr bwMode="auto">
                <a:xfrm>
                  <a:off x="288" y="0"/>
                  <a:ext cx="96" cy="864"/>
                  <a:chOff x="0" y="0"/>
                  <a:chExt cx="96" cy="864"/>
                </a:xfrm>
              </p:grpSpPr>
              <p:sp>
                <p:nvSpPr>
                  <p:cNvPr id="1435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86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57" name="未知"/>
                  <p:cNvSpPr/>
                  <p:nvPr/>
                </p:nvSpPr>
                <p:spPr bwMode="auto">
                  <a:xfrm>
                    <a:off x="0" y="768"/>
                    <a:ext cx="96" cy="96"/>
                  </a:xfrm>
                  <a:custGeom>
                    <a:avLst/>
                    <a:gdLst>
                      <a:gd name="T0" fmla="*/ 0 w 96"/>
                      <a:gd name="T1" fmla="*/ 0 h 96"/>
                      <a:gd name="T2" fmla="*/ 96 w 96"/>
                      <a:gd name="T3" fmla="*/ 0 h 96"/>
                      <a:gd name="T4" fmla="*/ 96 w 96"/>
                      <a:gd name="T5" fmla="*/ 96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96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96" y="96"/>
                        </a:lnTo>
                      </a:path>
                    </a:pathLst>
                  </a:custGeom>
                  <a:noFill/>
                  <a:ln w="9525" cmpd="sng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4358" name="Group 22"/>
              <p:cNvGrpSpPr/>
              <p:nvPr/>
            </p:nvGrpSpPr>
            <p:grpSpPr bwMode="auto">
              <a:xfrm>
                <a:off x="3504" y="1952"/>
                <a:ext cx="1104" cy="864"/>
                <a:chOff x="0" y="0"/>
                <a:chExt cx="1104" cy="864"/>
              </a:xfrm>
            </p:grpSpPr>
            <p:sp>
              <p:nvSpPr>
                <p:cNvPr id="14359" name="AutoShape 23"/>
                <p:cNvSpPr>
                  <a:spLocks noChangeArrowheads="1"/>
                </p:cNvSpPr>
                <p:nvPr/>
              </p:nvSpPr>
              <p:spPr bwMode="auto">
                <a:xfrm flipV="1">
                  <a:off x="0" y="0"/>
                  <a:ext cx="1104" cy="864"/>
                </a:xfrm>
                <a:custGeom>
                  <a:avLst/>
                  <a:gdLst>
                    <a:gd name="G0" fmla="+- 7454 0 0"/>
                    <a:gd name="G1" fmla="+- 21600 0 7454"/>
                    <a:gd name="G2" fmla="*/ 7454 1 2"/>
                    <a:gd name="G3" fmla="+- 21600 0 G2"/>
                    <a:gd name="G4" fmla="+/ 7454 21600 2"/>
                    <a:gd name="G5" fmla="+/ G1 0 2"/>
                    <a:gd name="G6" fmla="*/ 21600 21600 7454"/>
                    <a:gd name="G7" fmla="*/ G6 1 2"/>
                    <a:gd name="G8" fmla="+- 21600 0 G7"/>
                    <a:gd name="G9" fmla="*/ 21600 1 2"/>
                    <a:gd name="G10" fmla="+- 7454 0 G9"/>
                    <a:gd name="G11" fmla="?: G10 G8 0"/>
                    <a:gd name="G12" fmla="?: G10 G7 21600"/>
                    <a:gd name="T0" fmla="*/ 17873 w 21600"/>
                    <a:gd name="T1" fmla="*/ 10800 h 21600"/>
                    <a:gd name="T2" fmla="*/ 10800 w 21600"/>
                    <a:gd name="T3" fmla="*/ 21600 h 21600"/>
                    <a:gd name="T4" fmla="*/ 3727 w 21600"/>
                    <a:gd name="T5" fmla="*/ 10800 h 21600"/>
                    <a:gd name="T6" fmla="*/ 10800 w 21600"/>
                    <a:gd name="T7" fmla="*/ 0 h 21600"/>
                    <a:gd name="T8" fmla="*/ 5527 w 21600"/>
                    <a:gd name="T9" fmla="*/ 5527 h 21600"/>
                    <a:gd name="T10" fmla="*/ 16073 w 21600"/>
                    <a:gd name="T11" fmla="*/ 16073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7454" y="21600"/>
                      </a:lnTo>
                      <a:lnTo>
                        <a:pt x="14146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4360" name="Group 24"/>
                <p:cNvGrpSpPr/>
                <p:nvPr/>
              </p:nvGrpSpPr>
              <p:grpSpPr bwMode="auto">
                <a:xfrm>
                  <a:off x="384" y="0"/>
                  <a:ext cx="96" cy="864"/>
                  <a:chOff x="0" y="0"/>
                  <a:chExt cx="96" cy="864"/>
                </a:xfrm>
              </p:grpSpPr>
              <p:sp>
                <p:nvSpPr>
                  <p:cNvPr id="1436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86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62" name="未知"/>
                  <p:cNvSpPr/>
                  <p:nvPr/>
                </p:nvSpPr>
                <p:spPr bwMode="auto">
                  <a:xfrm>
                    <a:off x="0" y="768"/>
                    <a:ext cx="96" cy="96"/>
                  </a:xfrm>
                  <a:custGeom>
                    <a:avLst/>
                    <a:gdLst>
                      <a:gd name="T0" fmla="*/ 0 w 96"/>
                      <a:gd name="T1" fmla="*/ 0 h 96"/>
                      <a:gd name="T2" fmla="*/ 96 w 96"/>
                      <a:gd name="T3" fmla="*/ 0 h 96"/>
                      <a:gd name="T4" fmla="*/ 96 w 96"/>
                      <a:gd name="T5" fmla="*/ 96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6" h="96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96" y="96"/>
                        </a:lnTo>
                      </a:path>
                    </a:pathLst>
                  </a:custGeom>
                  <a:noFill/>
                  <a:ln w="9525" cmpd="sng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4363" name="Rectangle 27"/>
              <p:cNvSpPr>
                <a:spLocks noChangeArrowheads="1"/>
              </p:cNvSpPr>
              <p:nvPr/>
            </p:nvSpPr>
            <p:spPr bwMode="auto">
              <a:xfrm>
                <a:off x="816" y="2681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/>
                  <a:t>a</a:t>
                </a:r>
              </a:p>
            </p:txBody>
          </p:sp>
          <p:sp>
            <p:nvSpPr>
              <p:cNvPr id="14364" name="Rectangle 28"/>
              <p:cNvSpPr>
                <a:spLocks noChangeArrowheads="1"/>
              </p:cNvSpPr>
              <p:nvPr/>
            </p:nvSpPr>
            <p:spPr bwMode="auto">
              <a:xfrm>
                <a:off x="672" y="2240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/>
                  <a:t>h</a:t>
                </a:r>
              </a:p>
            </p:txBody>
          </p:sp>
          <p:sp>
            <p:nvSpPr>
              <p:cNvPr id="14365" name="Rectangle 29"/>
              <p:cNvSpPr>
                <a:spLocks noChangeArrowheads="1"/>
              </p:cNvSpPr>
              <p:nvPr/>
            </p:nvSpPr>
            <p:spPr bwMode="auto">
              <a:xfrm>
                <a:off x="3936" y="2720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/>
                  <a:t>a</a:t>
                </a:r>
              </a:p>
            </p:txBody>
          </p:sp>
          <p:sp>
            <p:nvSpPr>
              <p:cNvPr id="14366" name="Rectangle 30"/>
              <p:cNvSpPr>
                <a:spLocks noChangeArrowheads="1"/>
              </p:cNvSpPr>
              <p:nvPr/>
            </p:nvSpPr>
            <p:spPr bwMode="auto">
              <a:xfrm>
                <a:off x="3888" y="2240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/>
                  <a:t>h</a:t>
                </a:r>
              </a:p>
            </p:txBody>
          </p:sp>
          <p:sp>
            <p:nvSpPr>
              <p:cNvPr id="14367" name="Rectangle 31"/>
              <p:cNvSpPr>
                <a:spLocks noChangeArrowheads="1"/>
              </p:cNvSpPr>
              <p:nvPr/>
            </p:nvSpPr>
            <p:spPr bwMode="auto">
              <a:xfrm>
                <a:off x="3936" y="1664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/>
                  <a:t>b</a:t>
                </a:r>
              </a:p>
            </p:txBody>
          </p:sp>
        </p:grpSp>
      </p:grpSp>
      <p:sp>
        <p:nvSpPr>
          <p:cNvPr id="14368" name="Text Box 32">
            <a:hlinkClick r:id="" action="ppaction://hlinkshowjump?jump=nextslide" highlightClick="1"/>
          </p:cNvPr>
          <p:cNvSpPr txBox="1">
            <a:spLocks noChangeArrowheads="1"/>
          </p:cNvSpPr>
          <p:nvPr/>
        </p:nvSpPr>
        <p:spPr bwMode="auto">
          <a:xfrm>
            <a:off x="0" y="2133600"/>
            <a:ext cx="20272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/>
              <a:t>S = a×a</a:t>
            </a:r>
            <a:endParaRPr lang="zh-CN" altLang="en-US" sz="4000" b="1"/>
          </a:p>
          <a:p>
            <a:endParaRPr lang="zh-CN" altLang="en-US" sz="4000" b="1"/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3203575" y="2276475"/>
            <a:ext cx="20558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/>
              <a:t>S = a×</a:t>
            </a:r>
            <a:r>
              <a:rPr lang="en-US" altLang="zh-CN" sz="4000" b="1">
                <a:ea typeface="楷体_GB2312" pitchFamily="1" charset="-122"/>
              </a:rPr>
              <a:t>b</a:t>
            </a:r>
          </a:p>
          <a:p>
            <a:endParaRPr lang="zh-CN" altLang="en-US" sz="4000" b="1"/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6551613" y="2205038"/>
            <a:ext cx="25923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/>
              <a:t>S = a×</a:t>
            </a:r>
            <a:r>
              <a:rPr lang="en-US" altLang="zh-CN" sz="4000" b="1">
                <a:ea typeface="楷体_GB2312" pitchFamily="1" charset="-122"/>
              </a:rPr>
              <a:t>h</a:t>
            </a:r>
          </a:p>
          <a:p>
            <a:r>
              <a:rPr lang="en-US" altLang="zh-CN" sz="4000" b="1">
                <a:ea typeface="楷体_GB2312" pitchFamily="1" charset="-122"/>
              </a:rPr>
              <a:t>         </a:t>
            </a:r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0" y="5084763"/>
            <a:ext cx="3529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/>
              <a:t>S = a×</a:t>
            </a:r>
            <a:r>
              <a:rPr lang="en-US" altLang="zh-CN" sz="4000" b="1">
                <a:ea typeface="楷体_GB2312" pitchFamily="1" charset="-122"/>
              </a:rPr>
              <a:t>h</a:t>
            </a:r>
            <a:r>
              <a:rPr lang="en-US" altLang="zh-CN" sz="4000" b="1">
                <a:latin typeface="宋体" panose="02010600030101010101" pitchFamily="2" charset="-122"/>
              </a:rPr>
              <a:t>÷</a:t>
            </a:r>
            <a:r>
              <a:rPr lang="en-US" altLang="zh-CN" sz="4000" b="1">
                <a:ea typeface="楷体_GB2312" pitchFamily="1" charset="-122"/>
              </a:rPr>
              <a:t>2</a:t>
            </a:r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4427538" y="5084763"/>
            <a:ext cx="49323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/>
              <a:t>S =(a + b)×</a:t>
            </a:r>
            <a:r>
              <a:rPr lang="en-US" altLang="zh-CN" sz="4000" b="1">
                <a:ea typeface="楷体_GB2312" pitchFamily="1" charset="-122"/>
              </a:rPr>
              <a:t>h</a:t>
            </a:r>
            <a:r>
              <a:rPr lang="en-US" altLang="zh-CN" sz="4000" b="1">
                <a:latin typeface="宋体" panose="02010600030101010101" pitchFamily="2" charset="-122"/>
              </a:rPr>
              <a:t>÷</a:t>
            </a:r>
            <a:r>
              <a:rPr lang="en-US" altLang="zh-CN" sz="4000" b="1">
                <a:ea typeface="楷体_GB2312" pitchFamily="1" charset="-122"/>
              </a:rPr>
              <a:t>2</a:t>
            </a:r>
          </a:p>
        </p:txBody>
      </p:sp>
      <p:graphicFrame>
        <p:nvGraphicFramePr>
          <p:cNvPr id="14373" name="Object 37"/>
          <p:cNvGraphicFramePr>
            <a:graphicFrameLocks noChangeAspect="1"/>
          </p:cNvGraphicFramePr>
          <p:nvPr/>
        </p:nvGraphicFramePr>
        <p:xfrm>
          <a:off x="323850" y="2636838"/>
          <a:ext cx="155733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r:id="rId4" imgW="305435" imgH="203200" progId="Equation.3">
                  <p:embed/>
                </p:oleObj>
              </mc:Choice>
              <mc:Fallback>
                <p:oleObj r:id="rId4" imgW="305435" imgH="2032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36838"/>
                        <a:ext cx="1557338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4" name="Object 38"/>
          <p:cNvGraphicFramePr>
            <a:graphicFrameLocks noChangeAspect="1"/>
          </p:cNvGraphicFramePr>
          <p:nvPr/>
        </p:nvGraphicFramePr>
        <p:xfrm>
          <a:off x="3492500" y="2924175"/>
          <a:ext cx="165576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r:id="rId6" imgW="317500" imgH="177800" progId="Equation.3">
                  <p:embed/>
                </p:oleObj>
              </mc:Choice>
              <mc:Fallback>
                <p:oleObj r:id="rId6" imgW="317500" imgH="1778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924175"/>
                        <a:ext cx="1655763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5" name="Object 39"/>
          <p:cNvGraphicFramePr>
            <a:graphicFrameLocks noChangeAspect="1"/>
          </p:cNvGraphicFramePr>
          <p:nvPr/>
        </p:nvGraphicFramePr>
        <p:xfrm>
          <a:off x="6948488" y="2708275"/>
          <a:ext cx="145415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r:id="rId8" imgW="317500" imgH="177800" progId="Equation.3">
                  <p:embed/>
                </p:oleObj>
              </mc:Choice>
              <mc:Fallback>
                <p:oleObj r:id="rId8" imgW="317500" imgH="1778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2708275"/>
                        <a:ext cx="145415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6" name="Object 40"/>
          <p:cNvGraphicFramePr>
            <a:graphicFrameLocks noChangeAspect="1"/>
          </p:cNvGraphicFramePr>
          <p:nvPr/>
        </p:nvGraphicFramePr>
        <p:xfrm>
          <a:off x="395288" y="5454650"/>
          <a:ext cx="1584325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r:id="rId10" imgW="445135" imgH="394335" progId="Equation.3">
                  <p:embed/>
                </p:oleObj>
              </mc:Choice>
              <mc:Fallback>
                <p:oleObj r:id="rId10" imgW="445135" imgH="394335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454650"/>
                        <a:ext cx="1584325" cy="140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7" name="Object 41"/>
          <p:cNvGraphicFramePr>
            <a:graphicFrameLocks noChangeAspect="1"/>
          </p:cNvGraphicFramePr>
          <p:nvPr/>
        </p:nvGraphicFramePr>
        <p:xfrm>
          <a:off x="4859338" y="5467350"/>
          <a:ext cx="3097212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r:id="rId12" imgW="876935" imgH="393700" progId="Equation.3">
                  <p:embed/>
                </p:oleObj>
              </mc:Choice>
              <mc:Fallback>
                <p:oleObj r:id="rId12" imgW="876935" imgH="3937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5467350"/>
                        <a:ext cx="3097212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1331913" y="0"/>
            <a:ext cx="807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FF00"/>
                </a:solidFill>
                <a:ea typeface="黑体" panose="02010609060101010101" pitchFamily="49" charset="-122"/>
              </a:rPr>
              <a:t>用字母表示面积公式：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9" grpId="0" autoUpdateAnimBg="0"/>
      <p:bldP spid="14370" grpId="0" autoUpdateAnimBg="0"/>
      <p:bldP spid="14371" grpId="0" autoUpdateAnimBg="0"/>
      <p:bldP spid="14372" grpId="0" autoUpdateAnimBg="0"/>
      <p:bldP spid="1437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21161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用蓝、白两种颜色的六边形地砖铺成下图的图案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第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个图中有白色砖</a:t>
            </a:r>
            <a:r>
              <a:rPr lang="zh-CN" alt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  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块；第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个图有白色砖</a:t>
            </a:r>
            <a:r>
              <a:rPr lang="zh-CN" alt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  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块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第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个图中有白色地砖多少块？第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n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个图中有白色地砖多少块？</a:t>
            </a:r>
          </a:p>
        </p:txBody>
      </p:sp>
      <p:grpSp>
        <p:nvGrpSpPr>
          <p:cNvPr id="16388" name="Group 4"/>
          <p:cNvGrpSpPr>
            <a:grpSpLocks noChangeAspect="1"/>
          </p:cNvGrpSpPr>
          <p:nvPr/>
        </p:nvGrpSpPr>
        <p:grpSpPr bwMode="auto">
          <a:xfrm>
            <a:off x="611188" y="3644900"/>
            <a:ext cx="7961312" cy="2001838"/>
            <a:chOff x="0" y="0"/>
            <a:chExt cx="5015" cy="1261"/>
          </a:xfrm>
        </p:grpSpPr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45"/>
              <a:ext cx="2387" cy="1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585" y="0"/>
              <a:ext cx="2430" cy="1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91" name="Group 7"/>
          <p:cNvGrpSpPr/>
          <p:nvPr/>
        </p:nvGrpSpPr>
        <p:grpSpPr bwMode="auto">
          <a:xfrm>
            <a:off x="3708400" y="549275"/>
            <a:ext cx="1898650" cy="650875"/>
            <a:chOff x="0" y="0"/>
            <a:chExt cx="1460" cy="500"/>
          </a:xfrm>
        </p:grpSpPr>
        <p:sp>
          <p:nvSpPr>
            <p:cNvPr id="16392" name="AutoShape 8"/>
            <p:cNvSpPr>
              <a:spLocks noChangeArrowheads="1"/>
            </p:cNvSpPr>
            <p:nvPr/>
          </p:nvSpPr>
          <p:spPr bwMode="auto">
            <a:xfrm>
              <a:off x="0" y="0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393" name="AutoShape 9"/>
            <p:cNvSpPr>
              <a:spLocks noChangeArrowheads="1"/>
            </p:cNvSpPr>
            <p:nvPr/>
          </p:nvSpPr>
          <p:spPr bwMode="auto">
            <a:xfrm>
              <a:off x="35" y="22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394" name="AutoShape 10"/>
            <p:cNvSpPr>
              <a:spLocks noChangeArrowheads="1"/>
            </p:cNvSpPr>
            <p:nvPr/>
          </p:nvSpPr>
          <p:spPr bwMode="auto">
            <a:xfrm>
              <a:off x="39" y="59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FC2514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楷体_GB2312" pitchFamily="1" charset="-122"/>
                </a:rPr>
                <a:t>挑战自我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139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125" y="5084763"/>
            <a:ext cx="255587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79388" y="2133600"/>
            <a:ext cx="9732962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Χ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表示一个三位数,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表示一个两位数,把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χ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放在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的右边,得到一个五位数,这个五位数应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怎样表示?</a:t>
            </a:r>
          </a:p>
        </p:txBody>
      </p:sp>
      <p:sp>
        <p:nvSpPr>
          <p:cNvPr id="18436" name="WordArt 4"/>
          <p:cNvSpPr>
            <a:spLocks noChangeArrowheads="1" noChangeShapeType="1"/>
          </p:cNvSpPr>
          <p:nvPr/>
        </p:nvSpPr>
        <p:spPr bwMode="auto">
          <a:xfrm>
            <a:off x="395536" y="764704"/>
            <a:ext cx="1577975" cy="84646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能力提升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771775" y="3933825"/>
            <a:ext cx="3313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100x+y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图片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5C7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708400" y="1557338"/>
            <a:ext cx="4824413" cy="2663825"/>
          </a:xfrm>
          <a:prstGeom prst="cloudCallout">
            <a:avLst>
              <a:gd name="adj1" fmla="val -90542"/>
              <a:gd name="adj2" fmla="val 7640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en-US" sz="240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356100" y="1989138"/>
            <a:ext cx="38163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chemeClr val="accent2"/>
                </a:solidFill>
                <a:ea typeface="黑体" panose="02010609060101010101" pitchFamily="49" charset="-122"/>
              </a:rPr>
              <a:t>本节课我们学了什么？</a:t>
            </a:r>
          </a:p>
        </p:txBody>
      </p:sp>
      <p:pic>
        <p:nvPicPr>
          <p:cNvPr id="19461" name="Picture 5" descr="思考漫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81513"/>
            <a:ext cx="1870075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WordArt 6"/>
          <p:cNvSpPr>
            <a:spLocks noChangeArrowheads="1" noChangeShapeType="1"/>
          </p:cNvSpPr>
          <p:nvPr/>
        </p:nvSpPr>
        <p:spPr bwMode="auto">
          <a:xfrm rot="5400000">
            <a:off x="27782" y="2788444"/>
            <a:ext cx="2846387" cy="8159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3600" i="1">
                <a:ln w="9525" cap="sq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丰收园</a:t>
            </a:r>
          </a:p>
        </p:txBody>
      </p:sp>
      <p:pic>
        <p:nvPicPr>
          <p:cNvPr id="19463" name="Picture 7" descr="a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3213" y="260350"/>
            <a:ext cx="1944687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8" descr="a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975" y="476250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9" descr="a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5" y="4581525"/>
            <a:ext cx="16557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10" descr="a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5416550"/>
            <a:ext cx="144145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11" descr="a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5373688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844824"/>
            <a:ext cx="8410575" cy="4537075"/>
          </a:xfrm>
        </p:spPr>
        <p:txBody>
          <a:bodyPr/>
          <a:lstStyle/>
          <a:p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</a:rPr>
              <a:t>数和字母相乘，在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省略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</a:rPr>
              <a:t>乘号时，要把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数字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</a:rPr>
              <a:t>写 在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字</a:t>
            </a:r>
          </a:p>
          <a:p>
            <a:pPr>
              <a:buFontTx/>
              <a:buNone/>
            </a:pP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  母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</a:rPr>
              <a:t>的前面，如</a:t>
            </a: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n×2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应写 成</a:t>
            </a: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2n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</a:rPr>
              <a:t>，不能写 成</a:t>
            </a: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n2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</a:rPr>
              <a:t>；      </a:t>
            </a:r>
          </a:p>
          <a:p>
            <a:r>
              <a:rPr lang="zh-CN" altLang="en-US" sz="2800" b="1" dirty="0">
                <a:latin typeface="黑体" panose="02010609060101010101" pitchFamily="49" charset="-122"/>
              </a:rPr>
              <a:t>字母和字母相乘时</a:t>
            </a:r>
            <a:r>
              <a:rPr lang="zh-CN" altLang="en-US" sz="2800" b="1" dirty="0">
                <a:solidFill>
                  <a:srgbClr val="006600"/>
                </a:solidFill>
                <a:latin typeface="黑体" panose="02010609060101010101" pitchFamily="49" charset="-122"/>
              </a:rPr>
              <a:t>，</a:t>
            </a:r>
            <a:r>
              <a:rPr lang="zh-CN" altLang="en-US" sz="2800" b="1" dirty="0">
                <a:latin typeface="黑体" panose="02010609060101010101" pitchFamily="49" charset="-122"/>
              </a:rPr>
              <a:t>乘号可以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省略</a:t>
            </a:r>
            <a:r>
              <a:rPr lang="zh-CN" altLang="en-US" sz="2800" b="1" dirty="0">
                <a:latin typeface="黑体" panose="02010609060101010101" pitchFamily="49" charset="-122"/>
              </a:rPr>
              <a:t>不写，或者用</a:t>
            </a:r>
            <a:r>
              <a:rPr lang="zh-CN" altLang="en-US" sz="2800" b="1" u="sng" dirty="0">
                <a:latin typeface="黑体" panose="02010609060101010101" pitchFamily="49" charset="-122"/>
              </a:rPr>
              <a:t>“</a:t>
            </a:r>
            <a:r>
              <a:rPr lang="en-US" altLang="zh-CN" sz="3600" b="1" u="sng" dirty="0">
                <a:solidFill>
                  <a:srgbClr val="FF3300"/>
                </a:solidFill>
                <a:latin typeface="黑体" panose="02010609060101010101" pitchFamily="49" charset="-122"/>
              </a:rPr>
              <a:t>·</a:t>
            </a:r>
            <a:r>
              <a:rPr lang="en-US" altLang="zh-CN" sz="2800" b="1" u="sng" dirty="0">
                <a:latin typeface="黑体" panose="02010609060101010101" pitchFamily="49" charset="-122"/>
              </a:rPr>
              <a:t>”</a:t>
            </a:r>
            <a:r>
              <a:rPr lang="zh-CN" altLang="en-US" sz="2800" b="1" u="sng" dirty="0">
                <a:latin typeface="黑体" panose="02010609060101010101" pitchFamily="49" charset="-122"/>
              </a:rPr>
              <a:t>。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</a:rPr>
              <a:t>    </a:t>
            </a:r>
            <a:r>
              <a:rPr lang="zh-CN" altLang="en-US" sz="2800" b="1" i="1" u="sng" dirty="0">
                <a:solidFill>
                  <a:srgbClr val="FF00FF"/>
                </a:solidFill>
                <a:latin typeface="黑体" panose="02010609060101010101" pitchFamily="49" charset="-122"/>
              </a:rPr>
              <a:t>数与数相乘，一定</a:t>
            </a:r>
            <a:r>
              <a:rPr lang="zh-CN" altLang="en-US" sz="2800" b="1" i="1" u="sng" dirty="0">
                <a:solidFill>
                  <a:srgbClr val="0000FF"/>
                </a:solidFill>
                <a:latin typeface="黑体" panose="02010609060101010101" pitchFamily="49" charset="-122"/>
              </a:rPr>
              <a:t>要用</a:t>
            </a:r>
            <a:r>
              <a:rPr lang="zh-CN" altLang="en-US" sz="2800" b="1" i="1" u="sng" dirty="0">
                <a:solidFill>
                  <a:srgbClr val="FF00FF"/>
                </a:solidFill>
                <a:latin typeface="黑体" panose="02010609060101010101" pitchFamily="49" charset="-122"/>
              </a:rPr>
              <a:t>乘号“</a:t>
            </a:r>
            <a:r>
              <a:rPr lang="en-US" altLang="zh-CN" sz="2800" b="1" i="1" u="sng" dirty="0">
                <a:solidFill>
                  <a:srgbClr val="FF00FF"/>
                </a:solidFill>
                <a:latin typeface="黑体" panose="02010609060101010101" pitchFamily="49" charset="-122"/>
              </a:rPr>
              <a:t>×”</a:t>
            </a:r>
          </a:p>
          <a:p>
            <a:r>
              <a:rPr lang="zh-CN" altLang="en-US" sz="2800" b="1" dirty="0">
                <a:latin typeface="黑体" panose="02010609060101010101" pitchFamily="49" charset="-122"/>
              </a:rPr>
              <a:t>后面接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单位</a:t>
            </a:r>
            <a:r>
              <a:rPr lang="zh-CN" altLang="en-US" sz="2800" b="1" dirty="0">
                <a:latin typeface="黑体" panose="02010609060101010101" pitchFamily="49" charset="-122"/>
              </a:rPr>
              <a:t>的相加或相减的式子要用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括号</a:t>
            </a:r>
            <a:r>
              <a:rPr lang="zh-CN" altLang="en-US" sz="2800" b="1" dirty="0">
                <a:latin typeface="黑体" panose="02010609060101010101" pitchFamily="49" charset="-122"/>
              </a:rPr>
              <a:t>括起来。</a:t>
            </a:r>
            <a:endParaRPr lang="zh-CN" altLang="en-US" sz="2800" b="1" dirty="0">
              <a:solidFill>
                <a:srgbClr val="FF3300"/>
              </a:solidFill>
              <a:latin typeface="黑体" panose="02010609060101010101" pitchFamily="49" charset="-122"/>
            </a:endParaRPr>
          </a:p>
          <a:p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除法</a:t>
            </a:r>
            <a:r>
              <a:rPr lang="zh-CN" altLang="en-US" sz="2800" b="1" dirty="0">
                <a:latin typeface="黑体" panose="02010609060101010101" pitchFamily="49" charset="-122"/>
              </a:rPr>
              <a:t>运算要写 成分数形式，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除号</a:t>
            </a:r>
            <a:r>
              <a:rPr lang="zh-CN" altLang="en-US" sz="2800" b="1" dirty="0">
                <a:latin typeface="黑体" panose="02010609060101010101" pitchFamily="49" charset="-122"/>
              </a:rPr>
              <a:t>改为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分数线</a:t>
            </a:r>
            <a:r>
              <a:rPr lang="zh-CN" altLang="en-US" sz="2800" b="1" dirty="0">
                <a:latin typeface="黑体" panose="02010609060101010101" pitchFamily="49" charset="-122"/>
              </a:rPr>
              <a:t>。</a:t>
            </a:r>
          </a:p>
          <a:p>
            <a:r>
              <a:rPr lang="zh-CN" altLang="en-US" sz="2800" b="1" dirty="0">
                <a:latin typeface="黑体" panose="02010609060101010101" pitchFamily="49" charset="-122"/>
              </a:rPr>
              <a:t>带分数与字母相乘时，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带分数</a:t>
            </a:r>
            <a:r>
              <a:rPr lang="zh-CN" altLang="en-US" sz="2800" b="1" dirty="0">
                <a:latin typeface="黑体" panose="02010609060101010101" pitchFamily="49" charset="-122"/>
              </a:rPr>
              <a:t>要写 成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假分数</a:t>
            </a:r>
            <a:r>
              <a:rPr lang="zh-CN" altLang="en-US" sz="2800" b="1" dirty="0">
                <a:latin typeface="黑体" panose="02010609060101010101" pitchFamily="49" charset="-122"/>
              </a:rPr>
              <a:t>的形式</a:t>
            </a:r>
            <a:r>
              <a:rPr lang="zh-CN" altLang="en-US" sz="2800" dirty="0"/>
              <a:t>  </a:t>
            </a:r>
            <a:r>
              <a:rPr lang="zh-CN" altLang="en-US" sz="2800" dirty="0" smtClean="0"/>
              <a:t> </a:t>
            </a:r>
            <a:endParaRPr lang="zh-CN" altLang="en-US" sz="2800" dirty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339752" y="482600"/>
            <a:ext cx="655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FF00"/>
                </a:solidFill>
                <a:ea typeface="黑体" panose="02010609060101010101" pitchFamily="49" charset="-122"/>
              </a:rPr>
              <a:t>用字母表示数的书写格式</a:t>
            </a:r>
          </a:p>
        </p:txBody>
      </p:sp>
      <p:sp>
        <p:nvSpPr>
          <p:cNvPr id="20484" name="WordArt 4"/>
          <p:cNvSpPr>
            <a:spLocks noChangeArrowheads="1" noChangeShapeType="1"/>
          </p:cNvSpPr>
          <p:nvPr/>
        </p:nvSpPr>
        <p:spPr bwMode="auto">
          <a:xfrm>
            <a:off x="395536" y="548679"/>
            <a:ext cx="1577975" cy="88800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知识回顾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2048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9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J2}CE{6JCFF{6QZEJOVZ9D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2205038"/>
            <a:ext cx="4271962" cy="446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03238" y="5373688"/>
            <a:ext cx="8640762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9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r>
              <a:rPr lang="zh-CN" altLang="en-US" sz="3200" i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字母不但与我们的生活有着密切的联系，而且在我们的数学王国中也有着广泛的应用</a:t>
            </a:r>
            <a:r>
              <a:rPr lang="zh-CN" altLang="en-US" sz="3600" b="1" i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659563" y="620713"/>
            <a:ext cx="2665412" cy="2736850"/>
          </a:xfrm>
          <a:prstGeom prst="cloudCallout">
            <a:avLst>
              <a:gd name="adj1" fmla="val -110097"/>
              <a:gd name="adj2" fmla="val 3660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扑克牌中的</a:t>
            </a:r>
            <a:r>
              <a:rPr lang="en-US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</a:t>
            </a: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J</a:t>
            </a: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都表示什么呢？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323850" y="836613"/>
            <a:ext cx="2447950" cy="2447925"/>
          </a:xfrm>
          <a:prstGeom prst="cloudCallout">
            <a:avLst>
              <a:gd name="adj1" fmla="val 85630"/>
              <a:gd name="adj2" fmla="val 41245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3600" i="1" dirty="0">
                <a:ea typeface="黑体" panose="02010609060101010101" pitchFamily="49" charset="-122"/>
              </a:rPr>
              <a:t>各表示</a:t>
            </a:r>
          </a:p>
          <a:p>
            <a:r>
              <a:rPr lang="zh-CN" altLang="en-US" sz="3600" i="1" dirty="0">
                <a:ea typeface="黑体" panose="02010609060101010101" pitchFamily="49" charset="-122"/>
              </a:rPr>
              <a:t>一个</a:t>
            </a:r>
            <a:r>
              <a:rPr lang="zh-CN" altLang="en-US" sz="3600" i="1" dirty="0">
                <a:solidFill>
                  <a:srgbClr val="0000FF"/>
                </a:solidFill>
                <a:ea typeface="黑体" panose="02010609060101010101" pitchFamily="49" charset="-122"/>
              </a:rPr>
              <a:t>数</a:t>
            </a:r>
            <a:r>
              <a:rPr lang="zh-CN" altLang="en-US" sz="3600" i="1" dirty="0">
                <a:ea typeface="黑体" panose="02010609060101010101" pitchFamily="49" charset="-122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nimBg="1" autoUpdateAnimBg="0"/>
      <p:bldP spid="410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en-US" altLang="zh-CN" dirty="0"/>
              <a:t>5.1</a:t>
            </a:r>
            <a:r>
              <a:rPr lang="zh-CN" altLang="en-US" dirty="0"/>
              <a:t>用字母表示数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752600"/>
            <a:ext cx="8540750" cy="4724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</a:rPr>
              <a:t>学习目标：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sz="2800" b="1" dirty="0">
                <a:solidFill>
                  <a:srgbClr val="000000"/>
                </a:solidFill>
              </a:rPr>
              <a:t>体会用字母表示数的优越性和必要性</a:t>
            </a:r>
            <a:r>
              <a:rPr lang="en-US" altLang="zh-CN" sz="2800" b="1" dirty="0">
                <a:solidFill>
                  <a:srgbClr val="000000"/>
                </a:solidFill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</a:rPr>
              <a:t>学会用字母表示数；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sz="2800" b="1" dirty="0">
                <a:solidFill>
                  <a:srgbClr val="000000"/>
                </a:solidFill>
              </a:rPr>
              <a:t>能正确理解简单的实际问题中的数量关系，并能用含有字母的式子表示数量关系；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CN" altLang="en-US" sz="2800" b="1" dirty="0">
                <a:solidFill>
                  <a:srgbClr val="000000"/>
                </a:solidFill>
              </a:rPr>
              <a:t>能对一些有趣的或有规律性的问题进行自主探索，养成数学思维活动的发散性；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zh-CN" alt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1712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ea typeface="黑体" panose="02010609060101010101" pitchFamily="49" charset="-122"/>
              </a:rPr>
              <a:t>自学导航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58825" y="765175"/>
            <a:ext cx="78486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/>
              <a:t>       </a:t>
            </a:r>
            <a:r>
              <a:rPr lang="zh-CN" altLang="en-US" b="1" dirty="0">
                <a:solidFill>
                  <a:schemeClr val="folHlink"/>
                </a:solidFill>
              </a:rPr>
              <a:t> 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同学们请仔细看课本108---109页的内容，认真观察、充分动脑，比一比，看谁完成的又快又好！</a:t>
            </a:r>
          </a:p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1.阅读交流与发现中的三个小问题，用铅笔试着把答案写在相应问题的下方。</a:t>
            </a:r>
          </a:p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                </a:t>
            </a:r>
          </a:p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（1）</a:t>
            </a:r>
            <a:r>
              <a:rPr lang="zh-CN" altLang="en-US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,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n, </a:t>
            </a:r>
            <a:r>
              <a:rPr lang="zh-CN" altLang="en-US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 .   </a:t>
            </a:r>
          </a:p>
          <a:p>
            <a:r>
              <a:rPr lang="zh-CN" altLang="en-US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</a:t>
            </a:r>
          </a:p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 (2)</a:t>
            </a:r>
            <a:r>
              <a:rPr lang="zh-CN" altLang="en-US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.</a:t>
            </a:r>
          </a:p>
          <a:p>
            <a:endParaRPr lang="zh-CN" altLang="en-US" b="1" u="sng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 (3)</a:t>
            </a:r>
          </a:p>
          <a:p>
            <a:endParaRPr lang="en-US" altLang="zh-CN" b="1" dirty="0"/>
          </a:p>
        </p:txBody>
      </p:sp>
      <p:graphicFrame>
        <p:nvGraphicFramePr>
          <p:cNvPr id="8196" name="Group 4"/>
          <p:cNvGraphicFramePr>
            <a:graphicFrameLocks noGrp="1"/>
          </p:cNvGraphicFramePr>
          <p:nvPr/>
        </p:nvGraphicFramePr>
        <p:xfrm>
          <a:off x="1476375" y="3357563"/>
          <a:ext cx="6249988" cy="1154113"/>
        </p:xfrm>
        <a:graphic>
          <a:graphicData uri="http://schemas.openxmlformats.org/drawingml/2006/table">
            <a:tbl>
              <a:tblPr/>
              <a:tblGrid>
                <a:gridCol w="102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通话时间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分）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0~3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sym typeface="黑体" panose="02010609060101010101" pitchFamily="49" charset="-122"/>
                        </a:rPr>
                        <a:t>…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黑体" panose="02010609060101010101" pitchFamily="49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pitchFamily="49" charset="-122"/>
                          <a:sym typeface="宋体" panose="02010600030101010101" pitchFamily="2" charset="-122"/>
                        </a:rPr>
                        <a:t>付费（元）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sym typeface="黑体" panose="02010609060101010101" pitchFamily="49" charset="-122"/>
                        </a:rPr>
                        <a:t>…</a:t>
                      </a:r>
                      <a:endParaRPr kumimoji="0" lang="en-US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黑体" panose="02010609060101010101" pitchFamily="49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828675" y="4870450"/>
            <a:ext cx="6840538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 dirty="0"/>
              <a:t>2.从以上实例可以看出，用字母表示数，有什么优越性？</a:t>
            </a:r>
          </a:p>
          <a:p>
            <a:endParaRPr lang="zh-CN" altLang="en-US" b="1" dirty="0"/>
          </a:p>
          <a:p>
            <a:r>
              <a:rPr lang="zh-CN" altLang="en-US" b="1" dirty="0"/>
              <a:t>3.细心观察例1中各个结果，含有字母的式子如何书写才算规范？（1）        （2）  （3）     （4）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4495800"/>
            <a:ext cx="925195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（3）练习簿的单价为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0.5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元,圆珠笔的单价</a:t>
            </a:r>
          </a:p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3.2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元，买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本练习簿和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支笔的总价是</a:t>
            </a:r>
            <a:r>
              <a:rPr lang="zh-CN" altLang="en-US" sz="32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</a:p>
          <a:p>
            <a:r>
              <a:rPr lang="zh-CN" altLang="en-US" sz="32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元。</a:t>
            </a:r>
            <a:r>
              <a:rPr lang="zh-CN" altLang="en-US" sz="3200" b="1" u="sng" dirty="0">
                <a:solidFill>
                  <a:schemeClr val="accent2"/>
                </a:solidFill>
              </a:rPr>
              <a:t>  </a:t>
            </a:r>
            <a:r>
              <a:rPr lang="zh-CN" altLang="en-US" sz="3200" b="1" dirty="0">
                <a:solidFill>
                  <a:schemeClr val="accent2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 </a:t>
            </a:r>
            <a:endParaRPr lang="zh-CN" altLang="en-US" sz="3200" b="1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76263" y="2563813"/>
            <a:ext cx="81422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（2）练习簿的单价为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元，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本练习簿的总价</a:t>
            </a:r>
          </a:p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是 </a:t>
            </a:r>
            <a:r>
              <a:rPr lang="zh-CN" altLang="en-US" sz="32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元。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835150" y="333375"/>
            <a:ext cx="71088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）练习簿的单价为 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5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元，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100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本练习簿的总价是</a:t>
            </a:r>
            <a:r>
              <a:rPr lang="zh-CN" altLang="en-US" sz="32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元。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42045" y="3992563"/>
            <a:ext cx="8675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i="1" u="sng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字母和字母相乘时，乘号可以省略不写或用</a:t>
            </a:r>
            <a:r>
              <a:rPr lang="zh-CN" altLang="en-US" sz="2800" b="1" i="1" u="sng" dirty="0">
                <a:solidFill>
                  <a:srgbClr val="FF0000"/>
                </a:solidFill>
                <a:latin typeface="Times New Roman" panose="02020603050405020304"/>
                <a:ea typeface="华文新魏" panose="02010800040101010101" pitchFamily="2" charset="-122"/>
              </a:rPr>
              <a:t>“·”</a:t>
            </a:r>
            <a:r>
              <a:rPr lang="zh-CN" altLang="en-US" sz="2800" b="1" i="1" u="sng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表示。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85800" y="6019800"/>
            <a:ext cx="800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i="1" u="sng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后面带单位的相加或相减的式子要用括号括起来。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427538" y="765175"/>
            <a:ext cx="1512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100 </a:t>
            </a:r>
            <a:r>
              <a:rPr lang="zh-CN" altLang="en-US" b="1">
                <a:solidFill>
                  <a:srgbClr val="0000CC"/>
                </a:solidFill>
              </a:rPr>
              <a:t>×</a:t>
            </a:r>
            <a:r>
              <a:rPr lang="zh-CN" altLang="en-US"/>
              <a:t> </a:t>
            </a:r>
            <a:r>
              <a:rPr lang="en-US" altLang="zh-CN" sz="3200" b="1">
                <a:solidFill>
                  <a:schemeClr val="accent2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403350" y="3068638"/>
            <a:ext cx="1439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Arial" panose="020B0604020202020204" pitchFamily="34" charset="0"/>
              </a:rPr>
              <a:t>a </a:t>
            </a:r>
            <a:r>
              <a:rPr lang="zh-CN" altLang="en-US" b="1">
                <a:solidFill>
                  <a:srgbClr val="0000CC"/>
                </a:solidFill>
              </a:rPr>
              <a:t>×</a:t>
            </a:r>
            <a:r>
              <a:rPr lang="en-US" altLang="zh-CN"/>
              <a:t> </a:t>
            </a:r>
            <a:r>
              <a:rPr lang="en-US" altLang="zh-CN" sz="3200" b="1">
                <a:solidFill>
                  <a:schemeClr val="accent2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762000" y="5410200"/>
            <a:ext cx="2022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Arial" panose="020B0604020202020204" pitchFamily="34" charset="0"/>
              </a:rPr>
              <a:t>0.5a+3.2b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226" name="WordArt 10"/>
          <p:cNvSpPr>
            <a:spLocks noChangeArrowheads="1" noChangeShapeType="1"/>
          </p:cNvSpPr>
          <p:nvPr/>
        </p:nvSpPr>
        <p:spPr bwMode="auto">
          <a:xfrm>
            <a:off x="179388" y="404664"/>
            <a:ext cx="1577975" cy="80183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探索新知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968374" y="1582738"/>
            <a:ext cx="77247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b="1" i="1" u="sng" dirty="0">
                <a:solidFill>
                  <a:srgbClr val="FF0000"/>
                </a:solidFill>
                <a:latin typeface="Arial" panose="020B0604020202020204"/>
                <a:ea typeface="华文新魏" panose="02010800040101010101" pitchFamily="2" charset="-122"/>
              </a:rPr>
              <a:t>“</a:t>
            </a:r>
            <a:r>
              <a:rPr lang="zh-CN" altLang="en-US" sz="2800" b="1" i="1" u="sng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数和字母相乘，可省略乘号，并把数字写在字母的前面</a:t>
            </a:r>
            <a:r>
              <a:rPr lang="zh-CN" altLang="en-US" sz="2400" b="1" i="1" u="sng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。</a:t>
            </a:r>
            <a:r>
              <a:rPr lang="zh-CN" altLang="en-US" sz="2400" b="1" i="1" u="sng" dirty="0">
                <a:solidFill>
                  <a:srgbClr val="FF0000"/>
                </a:solidFill>
                <a:latin typeface="Arial" panose="020B0604020202020204"/>
                <a:ea typeface="华文新魏" panose="02010800040101010101" pitchFamily="2" charset="-122"/>
              </a:rPr>
              <a:t>”</a:t>
            </a:r>
            <a:endParaRPr lang="zh-CN" altLang="en-US" sz="2400" b="1" i="1" u="sng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356100" y="836613"/>
            <a:ext cx="15128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100</a:t>
            </a:r>
            <a:r>
              <a:rPr lang="en-US" altLang="zh-CN" sz="3200" b="1">
                <a:solidFill>
                  <a:schemeClr val="accent2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619250" y="2997200"/>
            <a:ext cx="657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Arial" panose="020B0604020202020204" pitchFamily="34" charset="0"/>
              </a:rPr>
              <a:t>ab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468313" y="5373688"/>
            <a:ext cx="2835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200" b="1">
                <a:solidFill>
                  <a:schemeClr val="accent2"/>
                </a:solidFill>
                <a:latin typeface="Arial" panose="020B0604020202020204" pitchFamily="34" charset="0"/>
              </a:rPr>
              <a:t>0.5a+3.2b</a:t>
            </a:r>
            <a:r>
              <a:rPr lang="zh-CN" alt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）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4500563" y="836613"/>
            <a:ext cx="1512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100 </a:t>
            </a:r>
            <a:r>
              <a:rPr lang="zh-CN" altLang="en-US" b="1" dirty="0">
                <a:solidFill>
                  <a:srgbClr val="0000CC"/>
                </a:solidFill>
              </a:rPr>
              <a:t>×</a:t>
            </a:r>
            <a:r>
              <a:rPr lang="zh-CN" altLang="en-US" dirty="0"/>
              <a:t> </a:t>
            </a:r>
            <a:r>
              <a:rPr lang="en-US" altLang="zh-CN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948363" y="165100"/>
            <a:ext cx="360362" cy="7016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2" grpId="0" autoUpdateAnimBg="0"/>
      <p:bldP spid="9223" grpId="0" autoUpdateAnimBg="0"/>
      <p:bldP spid="9223" grpId="1" autoUpdateAnimBg="0"/>
      <p:bldP spid="9224" grpId="0" autoUpdateAnimBg="0"/>
      <p:bldP spid="9224" grpId="1" autoUpdateAnimBg="0"/>
      <p:bldP spid="9225" grpId="0" autoUpdateAnimBg="0"/>
      <p:bldP spid="9225" grpId="1" autoUpdateAnimBg="0"/>
      <p:bldP spid="9227" grpId="0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1" grpId="1" autoUpdateAnimBg="0"/>
      <p:bldP spid="923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4652963"/>
            <a:ext cx="8486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2800" b="1" i="1" u="sng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带分数与字母相乘时，带分数要写成假分数的形式。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3850" y="2205038"/>
            <a:ext cx="7632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i="1" u="sng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除法运算写成分数形式，即除号改为分数线。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2243" y="469900"/>
            <a:ext cx="81422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（4）小明的家离学校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千米，小明骑车上学.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若每小时行10千米，则需</a:t>
            </a:r>
            <a:r>
              <a:rPr lang="zh-CN" altLang="en-US" sz="3200" b="1" u="sng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zh-CN" altLang="en-US" sz="3200" b="1" dirty="0"/>
              <a:t>。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4725591" y="628650"/>
          <a:ext cx="5969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r:id="rId3" imgW="203200" imgH="394335" progId="Equation.3">
                  <p:embed/>
                </p:oleObj>
              </mc:Choice>
              <mc:Fallback>
                <p:oleObj r:id="rId3" imgW="203200" imgH="3943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591" y="628650"/>
                        <a:ext cx="59690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3330575"/>
            <a:ext cx="63103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（5）买    千克苹果,每千克</a:t>
            </a:r>
            <a:r>
              <a:rPr lang="en-US" altLang="zh-CN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元,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则共花了</a:t>
            </a:r>
            <a:r>
              <a:rPr lang="zh-CN" altLang="en-US" sz="3200" b="1" u="sng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元。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619250" y="2781300"/>
          <a:ext cx="733425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r:id="rId5" imgW="203200" imgH="393700" progId="Equation.3">
                  <p:embed/>
                </p:oleObj>
              </mc:Choice>
              <mc:Fallback>
                <p:oleObj r:id="rId5" imgW="2032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781300"/>
                        <a:ext cx="733425" cy="142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2484438" y="3644900"/>
          <a:ext cx="868362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r:id="rId7" imgW="279400" imgH="393700" progId="Equation.3">
                  <p:embed/>
                </p:oleObj>
              </mc:Choice>
              <mc:Fallback>
                <p:oleObj r:id="rId7" imgW="2794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644900"/>
                        <a:ext cx="868362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5975350" y="1700213"/>
            <a:ext cx="3168650" cy="3024187"/>
          </a:xfrm>
          <a:prstGeom prst="cloudCallout">
            <a:avLst>
              <a:gd name="adj1" fmla="val 29259"/>
              <a:gd name="adj2" fmla="val 8149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3200">
                <a:ea typeface="黑体" panose="02010609060101010101" pitchFamily="49" charset="-122"/>
              </a:rPr>
              <a:t>你发现用字母表示数有什么优越性了吗？</a:t>
            </a:r>
          </a:p>
        </p:txBody>
      </p:sp>
      <p:grpSp>
        <p:nvGrpSpPr>
          <p:cNvPr id="10250" name="Group 10"/>
          <p:cNvGrpSpPr>
            <a:grpSpLocks noChangeAspect="1"/>
          </p:cNvGrpSpPr>
          <p:nvPr/>
        </p:nvGrpSpPr>
        <p:grpSpPr bwMode="auto">
          <a:xfrm>
            <a:off x="6877050" y="5661025"/>
            <a:ext cx="3024188" cy="965200"/>
            <a:chOff x="0" y="0"/>
            <a:chExt cx="2540" cy="861"/>
          </a:xfrm>
        </p:grpSpPr>
        <p:pic>
          <p:nvPicPr>
            <p:cNvPr id="10251" name="Picture 11" descr="find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0" y="136"/>
              <a:ext cx="2540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2" name="Picture 12" descr="Q_018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998" y="0"/>
              <a:ext cx="74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250825" y="5229225"/>
            <a:ext cx="7380288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b="1" i="1" u="sng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能简明把数、数量关系、变化规律表</a:t>
            </a:r>
          </a:p>
          <a:p>
            <a:pPr>
              <a:spcBef>
                <a:spcPct val="20000"/>
              </a:spcBef>
            </a:pPr>
            <a:r>
              <a:rPr lang="zh-CN" altLang="en-US" sz="2800" b="1" i="1" u="sng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达出来，为叙述和研究问题带来方便。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5024041" y="1125538"/>
            <a:ext cx="1266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s</a:t>
            </a:r>
            <a:r>
              <a:rPr lang="en-US" altLang="zh-CN" sz="2400" b="1" dirty="0"/>
              <a:t>÷</a:t>
            </a:r>
            <a:r>
              <a:rPr lang="en-US" altLang="zh-CN" sz="2800" b="1" dirty="0"/>
              <a:t>10</a:t>
            </a:r>
          </a:p>
        </p:txBody>
      </p:sp>
      <p:grpSp>
        <p:nvGrpSpPr>
          <p:cNvPr id="10255" name="Group 15"/>
          <p:cNvGrpSpPr/>
          <p:nvPr/>
        </p:nvGrpSpPr>
        <p:grpSpPr bwMode="auto">
          <a:xfrm>
            <a:off x="2268538" y="3716338"/>
            <a:ext cx="1584325" cy="1060450"/>
            <a:chOff x="0" y="0"/>
            <a:chExt cx="906" cy="895"/>
          </a:xfrm>
        </p:grpSpPr>
        <p:graphicFrame>
          <p:nvGraphicFramePr>
            <p:cNvPr id="10256" name="Object 16"/>
            <p:cNvGraphicFramePr>
              <a:graphicFrameLocks noChangeAspect="1"/>
            </p:cNvGraphicFramePr>
            <p:nvPr/>
          </p:nvGraphicFramePr>
          <p:xfrm>
            <a:off x="0" y="0"/>
            <a:ext cx="462" cy="8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5" r:id="rId11" imgW="203200" imgH="393700" progId="Equation.3">
                    <p:embed/>
                  </p:oleObj>
                </mc:Choice>
                <mc:Fallback>
                  <p:oleObj r:id="rId11" imgW="203200" imgH="3937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462" cy="8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362" y="273"/>
              <a:ext cx="544" cy="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/>
                <a:t>×</a:t>
              </a:r>
              <a:r>
                <a:rPr lang="en-US" altLang="zh-CN" sz="3200" b="1"/>
                <a:t>m</a:t>
              </a:r>
              <a:endParaRPr lang="zh-CN" altLang="en-US" sz="32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3" grpId="0" animBg="1" autoUpdateAnimBg="0"/>
      <p:bldP spid="10249" grpId="0" animBg="1" autoUpdateAnimBg="0"/>
      <p:bldP spid="10253" grpId="0" animBg="1" autoUpdateAnimBg="0"/>
      <p:bldP spid="10254" grpId="0" autoUpdateAnimBg="0"/>
      <p:bldP spid="10254" grpId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410575" cy="45370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dirty="0">
                <a:solidFill>
                  <a:schemeClr val="tx2"/>
                </a:solidFill>
                <a:latin typeface="黑体" panose="02010609060101010101" pitchFamily="49" charset="-122"/>
              </a:rPr>
              <a:t>                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</a:rPr>
              <a:t>，在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省略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</a:rPr>
              <a:t>乘号时，要把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数字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</a:rPr>
              <a:t>写 在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字母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</a:rPr>
              <a:t>的前面，如</a:t>
            </a: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n×2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应写 成</a:t>
            </a: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2n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</a:rPr>
              <a:t>，不能写 成</a:t>
            </a: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n2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</a:rPr>
              <a:t>；      </a:t>
            </a:r>
          </a:p>
          <a:p>
            <a:r>
              <a:rPr lang="zh-CN" altLang="en-US" sz="2800" b="1" dirty="0">
                <a:solidFill>
                  <a:srgbClr val="006600"/>
                </a:solidFill>
                <a:latin typeface="黑体" panose="02010609060101010101" pitchFamily="49" charset="-122"/>
              </a:rPr>
              <a:t>                 </a:t>
            </a:r>
            <a:r>
              <a:rPr lang="zh-CN" altLang="en-US" sz="2800" b="1" dirty="0">
                <a:latin typeface="黑体" panose="02010609060101010101" pitchFamily="49" charset="-122"/>
              </a:rPr>
              <a:t>，乘号可以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省略</a:t>
            </a:r>
            <a:r>
              <a:rPr lang="zh-CN" altLang="en-US" sz="2800" b="1" dirty="0">
                <a:latin typeface="黑体" panose="02010609060101010101" pitchFamily="49" charset="-122"/>
              </a:rPr>
              <a:t>不写，或者用</a:t>
            </a:r>
            <a:r>
              <a:rPr lang="zh-CN" altLang="en-US" sz="2800" b="1" u="sng" dirty="0">
                <a:latin typeface="黑体" panose="02010609060101010101" pitchFamily="49" charset="-122"/>
              </a:rPr>
              <a:t>“</a:t>
            </a:r>
            <a:r>
              <a:rPr lang="en-US" altLang="zh-CN" sz="3600" b="1" u="sng" dirty="0">
                <a:solidFill>
                  <a:srgbClr val="FF3300"/>
                </a:solidFill>
                <a:latin typeface="黑体" panose="02010609060101010101" pitchFamily="49" charset="-122"/>
              </a:rPr>
              <a:t>·</a:t>
            </a:r>
            <a:r>
              <a:rPr lang="en-US" altLang="zh-CN" sz="2800" b="1" u="sng" dirty="0">
                <a:latin typeface="黑体" panose="02010609060101010101" pitchFamily="49" charset="-122"/>
              </a:rPr>
              <a:t>”</a:t>
            </a:r>
            <a:r>
              <a:rPr lang="zh-CN" altLang="en-US" sz="2800" b="1" u="sng" dirty="0">
                <a:latin typeface="黑体" panose="02010609060101010101" pitchFamily="49" charset="-122"/>
              </a:rPr>
              <a:t>。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</a:rPr>
              <a:t>              </a:t>
            </a:r>
            <a:r>
              <a:rPr lang="zh-CN" altLang="en-US" sz="2800" b="1" i="1" u="sng" dirty="0">
                <a:solidFill>
                  <a:srgbClr val="FF00FF"/>
                </a:solidFill>
                <a:latin typeface="黑体" panose="02010609060101010101" pitchFamily="49" charset="-122"/>
              </a:rPr>
              <a:t>，一定</a:t>
            </a:r>
            <a:r>
              <a:rPr lang="zh-CN" altLang="en-US" sz="2800" b="1" i="1" u="sng" dirty="0">
                <a:solidFill>
                  <a:srgbClr val="0000FF"/>
                </a:solidFill>
                <a:latin typeface="黑体" panose="02010609060101010101" pitchFamily="49" charset="-122"/>
              </a:rPr>
              <a:t>要用</a:t>
            </a:r>
            <a:r>
              <a:rPr lang="zh-CN" altLang="en-US" sz="2800" b="1" i="1" u="sng" dirty="0">
                <a:solidFill>
                  <a:srgbClr val="FF00FF"/>
                </a:solidFill>
                <a:latin typeface="黑体" panose="02010609060101010101" pitchFamily="49" charset="-122"/>
              </a:rPr>
              <a:t>乘号“</a:t>
            </a:r>
            <a:r>
              <a:rPr lang="en-US" altLang="zh-CN" sz="2800" b="1" i="1" u="sng" dirty="0">
                <a:solidFill>
                  <a:srgbClr val="FF00FF"/>
                </a:solidFill>
                <a:latin typeface="黑体" panose="02010609060101010101" pitchFamily="49" charset="-122"/>
              </a:rPr>
              <a:t>×”</a:t>
            </a:r>
          </a:p>
          <a:p>
            <a:pPr>
              <a:buFontTx/>
              <a:buNone/>
            </a:pPr>
            <a:r>
              <a:rPr lang="en-US" altLang="zh-CN" sz="2800" b="1" dirty="0">
                <a:latin typeface="黑体" panose="02010609060101010101" pitchFamily="49" charset="-122"/>
              </a:rPr>
              <a:t>                                </a:t>
            </a:r>
            <a:r>
              <a:rPr lang="zh-CN" altLang="en-US" sz="2800" b="1" dirty="0">
                <a:latin typeface="黑体" panose="02010609060101010101" pitchFamily="49" charset="-122"/>
              </a:rPr>
              <a:t>用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括号</a:t>
            </a:r>
            <a:r>
              <a:rPr lang="zh-CN" altLang="en-US" sz="2800" b="1" dirty="0">
                <a:latin typeface="黑体" panose="02010609060101010101" pitchFamily="49" charset="-122"/>
              </a:rPr>
              <a:t>括起来</a:t>
            </a:r>
            <a:endParaRPr lang="zh-CN" altLang="en-US" sz="2800" b="1" dirty="0">
              <a:solidFill>
                <a:srgbClr val="FF3300"/>
              </a:solidFill>
              <a:latin typeface="黑体" panose="02010609060101010101" pitchFamily="49" charset="-122"/>
            </a:endParaRPr>
          </a:p>
          <a:p>
            <a:pPr>
              <a:buFontTx/>
              <a:buNone/>
            </a:pPr>
            <a:r>
              <a:rPr lang="zh-CN" altLang="en-US" sz="2800" b="1" dirty="0">
                <a:latin typeface="黑体" panose="02010609060101010101" pitchFamily="49" charset="-122"/>
              </a:rPr>
              <a:t>          要写 成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分数</a:t>
            </a:r>
            <a:r>
              <a:rPr lang="zh-CN" altLang="en-US" sz="2800" b="1" dirty="0">
                <a:latin typeface="黑体" panose="02010609060101010101" pitchFamily="49" charset="-122"/>
              </a:rPr>
              <a:t>形式，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除号</a:t>
            </a:r>
            <a:r>
              <a:rPr lang="zh-CN" altLang="en-US" sz="2800" b="1" dirty="0">
                <a:latin typeface="黑体" panose="02010609060101010101" pitchFamily="49" charset="-122"/>
              </a:rPr>
              <a:t>改为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分数线</a:t>
            </a:r>
            <a:r>
              <a:rPr lang="zh-CN" altLang="en-US" sz="2800" b="1" dirty="0">
                <a:latin typeface="黑体" panose="02010609060101010101" pitchFamily="49" charset="-122"/>
              </a:rPr>
              <a:t>。</a:t>
            </a:r>
          </a:p>
          <a:p>
            <a:r>
              <a:rPr lang="zh-CN" altLang="en-US" sz="2800" b="1" dirty="0">
                <a:latin typeface="黑体" panose="02010609060101010101" pitchFamily="49" charset="-122"/>
              </a:rPr>
              <a:t>                  ，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带分数</a:t>
            </a:r>
            <a:r>
              <a:rPr lang="zh-CN" altLang="en-US" sz="2800" b="1" dirty="0">
                <a:latin typeface="黑体" panose="02010609060101010101" pitchFamily="49" charset="-122"/>
              </a:rPr>
              <a:t>要写 成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</a:rPr>
              <a:t>假分数</a:t>
            </a:r>
            <a:r>
              <a:rPr lang="zh-CN" altLang="en-US" sz="2800" b="1" dirty="0">
                <a:latin typeface="黑体" panose="02010609060101010101" pitchFamily="49" charset="-122"/>
              </a:rPr>
              <a:t>的形</a:t>
            </a:r>
            <a:r>
              <a:rPr lang="zh-CN" altLang="en-US" sz="2800" b="1" dirty="0" smtClean="0">
                <a:latin typeface="黑体" panose="02010609060101010101" pitchFamily="49" charset="-122"/>
              </a:rPr>
              <a:t>式</a:t>
            </a:r>
            <a:endParaRPr lang="zh-CN" altLang="en-US" sz="2800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03476" y="511175"/>
            <a:ext cx="655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FF00"/>
                </a:solidFill>
                <a:ea typeface="黑体" panose="02010609060101010101" pitchFamily="49" charset="-122"/>
              </a:rPr>
              <a:t>用字母表示数的书写格式</a:t>
            </a:r>
          </a:p>
        </p:txBody>
      </p:sp>
      <p:sp>
        <p:nvSpPr>
          <p:cNvPr id="11268" name="WordArt 4"/>
          <p:cNvSpPr>
            <a:spLocks noChangeArrowheads="1" noChangeShapeType="1"/>
          </p:cNvSpPr>
          <p:nvPr/>
        </p:nvSpPr>
        <p:spPr bwMode="auto">
          <a:xfrm>
            <a:off x="398463" y="492124"/>
            <a:ext cx="1577975" cy="695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知识归纳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4213" y="1341438"/>
            <a:ext cx="2952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tx2"/>
                </a:solidFill>
                <a:ea typeface="黑体" panose="02010609060101010101" pitchFamily="49" charset="-122"/>
              </a:rPr>
              <a:t>数和字母相乘时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11188" y="2349500"/>
            <a:ext cx="360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2800" b="1">
                <a:ea typeface="黑体" panose="02010609060101010101" pitchFamily="49" charset="-122"/>
              </a:rPr>
              <a:t>字母和字母相乘时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944813" y="2809875"/>
            <a:ext cx="360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i="1" u="sng">
                <a:solidFill>
                  <a:srgbClr val="FF00FF"/>
                </a:solidFill>
                <a:ea typeface="黑体" panose="02010609060101010101" pitchFamily="49" charset="-122"/>
              </a:rPr>
              <a:t>数与数相乘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96900" y="3357563"/>
            <a:ext cx="5761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2800" b="1">
                <a:ea typeface="黑体" panose="02010609060101010101" pitchFamily="49" charset="-122"/>
              </a:rPr>
              <a:t>后面接</a:t>
            </a:r>
            <a:r>
              <a:rPr lang="zh-CN" alt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单位</a:t>
            </a:r>
            <a:r>
              <a:rPr lang="zh-CN" altLang="en-US" sz="2800" b="1">
                <a:ea typeface="黑体" panose="02010609060101010101" pitchFamily="49" charset="-122"/>
              </a:rPr>
              <a:t>的相加或相减的式子要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84213" y="3860800"/>
            <a:ext cx="360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a typeface="黑体" panose="02010609060101010101" pitchFamily="49" charset="-122"/>
              </a:rPr>
              <a:t>除法运算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84213" y="4365625"/>
            <a:ext cx="360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2800" b="1">
                <a:ea typeface="黑体" panose="02010609060101010101" pitchFamily="49" charset="-122"/>
              </a:rPr>
              <a:t>带分数与字母相乘时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96913" y="5661248"/>
            <a:ext cx="77771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i="1" u="sng" dirty="0">
                <a:solidFill>
                  <a:srgbClr val="0000FF"/>
                </a:solidFill>
                <a:ea typeface="黑体" panose="02010609060101010101" pitchFamily="49" charset="-122"/>
              </a:rPr>
              <a:t>说的好不如做的好！接下来我们试一试自己的能力。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6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abg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28600" y="1295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en-US" altLang="zh-CN" sz="3600" b="1">
                <a:solidFill>
                  <a:srgbClr val="0000CC"/>
                </a:solidFill>
                <a:latin typeface="Arial Rounded MT Bold" panose="020F0704030504030204" pitchFamily="2" charset="0"/>
                <a:ea typeface="黑体" panose="02010609060101010101" pitchFamily="49" charset="-122"/>
              </a:rPr>
              <a:t>   </a:t>
            </a:r>
            <a:r>
              <a:rPr lang="zh-CN" altLang="en-US" sz="3600" b="1">
                <a:solidFill>
                  <a:srgbClr val="0000CC"/>
                </a:solidFill>
                <a:latin typeface="Arial Rounded MT Bold" panose="020F0704030504030204" pitchFamily="2" charset="0"/>
                <a:ea typeface="黑体" panose="02010609060101010101" pitchFamily="49" charset="-122"/>
              </a:rPr>
              <a:t>请指出下列各式的写法是否规范；如  果不规范，给出规范的写法。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zh-CN" altLang="en-US" sz="3600">
                <a:latin typeface="Arial Rounded MT Bold" panose="020F0704030504030204" pitchFamily="2" charset="0"/>
                <a:ea typeface="黑体" panose="02010609060101010101" pitchFamily="49" charset="-122"/>
              </a:rPr>
              <a:t> （</a:t>
            </a:r>
            <a:r>
              <a:rPr lang="en-US" altLang="zh-CN" sz="3600">
                <a:latin typeface="Arial Rounded MT Bold" panose="020F0704030504030204" pitchFamily="2" charset="0"/>
                <a:ea typeface="黑体" panose="02010609060101010101" pitchFamily="49" charset="-122"/>
              </a:rPr>
              <a:t>1</a:t>
            </a:r>
            <a:r>
              <a:rPr lang="zh-CN" altLang="en-US" sz="3600">
                <a:latin typeface="Arial Rounded MT Bold" panose="020F0704030504030204" pitchFamily="2" charset="0"/>
                <a:ea typeface="黑体" panose="02010609060101010101" pitchFamily="49" charset="-122"/>
              </a:rPr>
              <a:t>）</a:t>
            </a:r>
            <a:r>
              <a:rPr lang="en-US" altLang="zh-CN" sz="3600">
                <a:latin typeface="Arial Rounded MT Bold" panose="020F0704030504030204" pitchFamily="2" charset="0"/>
                <a:ea typeface="黑体" panose="02010609060101010101" pitchFamily="49" charset="-122"/>
              </a:rPr>
              <a:t>5×</a:t>
            </a:r>
            <a:r>
              <a:rPr lang="en-US" altLang="zh-CN" sz="3600" i="1">
                <a:ea typeface="黑体" panose="02010609060101010101" pitchFamily="49" charset="-122"/>
              </a:rPr>
              <a:t>a</a:t>
            </a:r>
            <a:r>
              <a:rPr lang="zh-CN" altLang="en-US" sz="3600">
                <a:latin typeface="Arial Rounded MT Bold" panose="020F0704030504030204" pitchFamily="2" charset="0"/>
                <a:ea typeface="黑体" panose="02010609060101010101" pitchFamily="49" charset="-122"/>
              </a:rPr>
              <a:t>； （</a:t>
            </a:r>
            <a:r>
              <a:rPr lang="en-US" altLang="zh-CN" sz="3600">
                <a:latin typeface="Arial Rounded MT Bold" panose="020F0704030504030204" pitchFamily="2" charset="0"/>
                <a:ea typeface="黑体" panose="02010609060101010101" pitchFamily="49" charset="-122"/>
              </a:rPr>
              <a:t>2</a:t>
            </a:r>
            <a:r>
              <a:rPr lang="zh-CN" altLang="en-US" sz="3600">
                <a:latin typeface="Arial Rounded MT Bold" panose="020F0704030504030204" pitchFamily="2" charset="0"/>
                <a:ea typeface="黑体" panose="02010609060101010101" pitchFamily="49" charset="-122"/>
              </a:rPr>
              <a:t>）</a:t>
            </a:r>
            <a:r>
              <a:rPr lang="en-US" altLang="zh-CN" sz="3600" i="1">
                <a:ea typeface="黑体" panose="02010609060101010101" pitchFamily="49" charset="-122"/>
              </a:rPr>
              <a:t>a×b</a:t>
            </a:r>
            <a:r>
              <a:rPr lang="zh-CN" altLang="en-US" sz="3600">
                <a:latin typeface="Arial Rounded MT Bold" panose="020F0704030504030204" pitchFamily="2" charset="0"/>
                <a:ea typeface="黑体" panose="02010609060101010101" pitchFamily="49" charset="-122"/>
              </a:rPr>
              <a:t>； （</a:t>
            </a:r>
            <a:r>
              <a:rPr lang="en-US" altLang="zh-CN" sz="3600">
                <a:latin typeface="Arial Rounded MT Bold" panose="020F0704030504030204" pitchFamily="2" charset="0"/>
                <a:ea typeface="黑体" panose="02010609060101010101" pitchFamily="49" charset="-122"/>
              </a:rPr>
              <a:t>3)</a:t>
            </a:r>
            <a:r>
              <a:rPr lang="en-US" altLang="zh-CN" sz="3600" i="1">
                <a:ea typeface="黑体" panose="02010609060101010101" pitchFamily="49" charset="-122"/>
              </a:rPr>
              <a:t>a·b÷c</a:t>
            </a:r>
            <a:r>
              <a:rPr lang="zh-CN" altLang="en-US" sz="3600">
                <a:latin typeface="Arial Rounded MT Bold" panose="020F0704030504030204" pitchFamily="2" charset="0"/>
                <a:ea typeface="黑体" panose="02010609060101010101" pitchFamily="49" charset="-122"/>
              </a:rPr>
              <a:t>；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zh-CN" altLang="en-US" sz="3600" i="1">
                <a:solidFill>
                  <a:srgbClr val="FF0000"/>
                </a:solidFill>
                <a:ea typeface="黑体" panose="02010609060101010101" pitchFamily="49" charset="-122"/>
              </a:rPr>
              <a:t>                                    </a:t>
            </a:r>
            <a:endParaRPr lang="zh-CN" altLang="en-US" sz="3600">
              <a:solidFill>
                <a:srgbClr val="FF0000"/>
              </a:solidFill>
              <a:latin typeface="Arial Rounded MT Bold" panose="020F0704030504030204" pitchFamily="2" charset="0"/>
              <a:ea typeface="黑体" panose="02010609060101010101" pitchFamily="49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zh-CN" altLang="en-US" sz="3600">
                <a:latin typeface="Arial Rounded MT Bold" panose="020F0704030504030204" pitchFamily="2" charset="0"/>
                <a:ea typeface="黑体" panose="02010609060101010101" pitchFamily="49" charset="-122"/>
              </a:rPr>
              <a:t> （</a:t>
            </a:r>
            <a:r>
              <a:rPr lang="en-US" altLang="zh-CN" sz="3600">
                <a:latin typeface="Arial Rounded MT Bold" panose="020F0704030504030204" pitchFamily="2" charset="0"/>
                <a:ea typeface="黑体" panose="02010609060101010101" pitchFamily="49" charset="-122"/>
              </a:rPr>
              <a:t>4</a:t>
            </a:r>
            <a:r>
              <a:rPr lang="zh-CN" altLang="en-US" sz="3600">
                <a:latin typeface="Arial Rounded MT Bold" panose="020F0704030504030204" pitchFamily="2" charset="0"/>
                <a:ea typeface="黑体" panose="02010609060101010101" pitchFamily="49" charset="-122"/>
              </a:rPr>
              <a:t>）（</a:t>
            </a:r>
            <a:r>
              <a:rPr lang="en-US" altLang="zh-CN" sz="3600" i="1">
                <a:ea typeface="黑体" panose="02010609060101010101" pitchFamily="49" charset="-122"/>
              </a:rPr>
              <a:t>a+b</a:t>
            </a:r>
            <a:r>
              <a:rPr lang="zh-CN" altLang="en-US" sz="3600">
                <a:latin typeface="Arial Rounded MT Bold" panose="020F0704030504030204" pitchFamily="2" charset="0"/>
                <a:ea typeface="黑体" panose="02010609060101010101" pitchFamily="49" charset="-122"/>
              </a:rPr>
              <a:t>）</a:t>
            </a:r>
            <a:r>
              <a:rPr lang="en-US" altLang="zh-CN" sz="3600">
                <a:latin typeface="Arial Rounded MT Bold" panose="020F0704030504030204" pitchFamily="2" charset="0"/>
                <a:ea typeface="黑体" panose="02010609060101010101" pitchFamily="49" charset="-122"/>
              </a:rPr>
              <a:t>2</a:t>
            </a:r>
            <a:r>
              <a:rPr lang="zh-CN" altLang="en-US" sz="3600">
                <a:latin typeface="Arial Rounded MT Bold" panose="020F0704030504030204" pitchFamily="2" charset="0"/>
                <a:ea typeface="黑体" panose="02010609060101010101" pitchFamily="49" charset="-122"/>
              </a:rPr>
              <a:t>；           （</a:t>
            </a:r>
            <a:r>
              <a:rPr lang="en-US" altLang="zh-CN" sz="3600">
                <a:latin typeface="Arial Rounded MT Bold" panose="020F0704030504030204" pitchFamily="2" charset="0"/>
                <a:ea typeface="黑体" panose="02010609060101010101" pitchFamily="49" charset="-122"/>
              </a:rPr>
              <a:t>5</a:t>
            </a:r>
            <a:r>
              <a:rPr lang="zh-CN" altLang="en-US" sz="3600">
                <a:latin typeface="Arial Rounded MT Bold" panose="020F0704030504030204" pitchFamily="2" charset="0"/>
                <a:ea typeface="黑体" panose="02010609060101010101" pitchFamily="49" charset="-122"/>
              </a:rPr>
              <a:t>）            ；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zh-CN" altLang="en-US" sz="3600">
                <a:latin typeface="Arial Rounded MT Bold" panose="020F0704030504030204" pitchFamily="2" charset="0"/>
                <a:ea typeface="黑体" panose="02010609060101010101" pitchFamily="49" charset="-122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zh-CN" altLang="en-US" sz="3600">
                <a:latin typeface="Arial Rounded MT Bold" panose="020F0704030504030204" pitchFamily="2" charset="0"/>
                <a:ea typeface="黑体" panose="02010609060101010101" pitchFamily="49" charset="-122"/>
              </a:rPr>
              <a:t> （</a:t>
            </a:r>
            <a:r>
              <a:rPr lang="en-US" altLang="zh-CN" sz="3600">
                <a:latin typeface="Arial Rounded MT Bold" panose="020F0704030504030204" pitchFamily="2" charset="0"/>
                <a:ea typeface="黑体" panose="02010609060101010101" pitchFamily="49" charset="-122"/>
              </a:rPr>
              <a:t>6</a:t>
            </a:r>
            <a:r>
              <a:rPr lang="zh-CN" altLang="en-US" sz="3600">
                <a:latin typeface="Arial Rounded MT Bold" panose="020F0704030504030204" pitchFamily="2" charset="0"/>
                <a:ea typeface="黑体" panose="02010609060101010101" pitchFamily="49" charset="-122"/>
              </a:rPr>
              <a:t>） </a:t>
            </a:r>
            <a:r>
              <a:rPr lang="en-US" altLang="zh-CN" sz="3600">
                <a:latin typeface="Arial Rounded MT Bold" panose="020F0704030504030204" pitchFamily="2" charset="0"/>
                <a:ea typeface="黑体" panose="02010609060101010101" pitchFamily="49" charset="-122"/>
              </a:rPr>
              <a:t>5 </a:t>
            </a:r>
            <a:r>
              <a:rPr lang="en-US" altLang="zh-CN" sz="3600">
                <a:latin typeface="Arial" panose="020B0604020202020204"/>
                <a:ea typeface="黑体" panose="02010609060101010101" pitchFamily="49" charset="-122"/>
              </a:rPr>
              <a:t>·</a:t>
            </a:r>
            <a:r>
              <a:rPr lang="en-US" altLang="zh-CN" sz="3600">
                <a:latin typeface="Arial Rounded MT Bold" panose="020F0704030504030204" pitchFamily="2" charset="0"/>
                <a:ea typeface="黑体" panose="02010609060101010101" pitchFamily="49" charset="-122"/>
              </a:rPr>
              <a:t> 2</a:t>
            </a:r>
            <a:r>
              <a:rPr lang="en-US" altLang="zh-CN" sz="3600" i="1">
                <a:ea typeface="黑体" panose="02010609060101010101" pitchFamily="49" charset="-122"/>
              </a:rPr>
              <a:t>xy</a:t>
            </a:r>
            <a:r>
              <a:rPr lang="en-US" altLang="zh-CN" sz="3600">
                <a:latin typeface="Arial Rounded MT Bold" panose="020F0704030504030204" pitchFamily="2" charset="0"/>
                <a:ea typeface="黑体" panose="02010609060101010101" pitchFamily="49" charset="-122"/>
              </a:rPr>
              <a:t> 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None/>
            </a:pPr>
            <a:endParaRPr lang="en-US" altLang="zh-CN" sz="3600">
              <a:latin typeface="Arial Rounded MT Bold" panose="020F0704030504030204" pitchFamily="2" charset="0"/>
              <a:ea typeface="黑体" panose="02010609060101010101" pitchFamily="49" charset="-122"/>
            </a:endParaRP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6248400" y="3124200"/>
          <a:ext cx="190500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r:id="rId4" imgW="508635" imgH="394335" progId="Equation.DSMT4">
                  <p:embed/>
                </p:oleObj>
              </mc:Choice>
              <mc:Fallback>
                <p:oleObj r:id="rId4" imgW="508635" imgH="39433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124200"/>
                        <a:ext cx="1905000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429000" y="5410200"/>
            <a:ext cx="4343400" cy="609600"/>
          </a:xfrm>
          <a:prstGeom prst="wedgeRoundRectCallout">
            <a:avLst>
              <a:gd name="adj1" fmla="val -78361"/>
              <a:gd name="adj2" fmla="val -7369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数字与数字相乘仍用“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×”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号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505200" y="48006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5×2xy</a:t>
            </a:r>
          </a:p>
        </p:txBody>
      </p:sp>
      <p:sp>
        <p:nvSpPr>
          <p:cNvPr id="12296" name="WordArt 8"/>
          <p:cNvSpPr>
            <a:spLocks noChangeArrowheads="1" noChangeShapeType="1"/>
          </p:cNvSpPr>
          <p:nvPr/>
        </p:nvSpPr>
        <p:spPr bwMode="auto">
          <a:xfrm>
            <a:off x="2057400" y="0"/>
            <a:ext cx="5113338" cy="11509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认真的同学最棒！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752600" y="28956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×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676400" y="28956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r>
              <a:rPr lang="en-US" altLang="zh-CN" sz="3600" b="1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343400" y="28194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×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343400" y="2895600"/>
            <a:ext cx="12954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sz="3600" b="1" i="1">
                <a:solidFill>
                  <a:srgbClr val="FF0000"/>
                </a:solidFill>
              </a:rPr>
              <a:t>ab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7881938" y="2743200"/>
          <a:ext cx="5873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r:id="rId6" imgW="304800" imgH="520700" progId="Equation.3">
                  <p:embed/>
                </p:oleObj>
              </mc:Choice>
              <mc:Fallback>
                <p:oleObj r:id="rId6" imgW="304800" imgH="520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1938" y="2743200"/>
                        <a:ext cx="58737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848600" y="28194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÷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133600" y="41148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905000" y="4114800"/>
            <a:ext cx="16002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sz="3600" b="1" i="1">
                <a:solidFill>
                  <a:srgbClr val="FF0000"/>
                </a:solidFill>
              </a:rPr>
              <a:t>2(a+b)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162800" y="41910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×</a:t>
            </a:r>
          </a:p>
        </p:txBody>
      </p:sp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7239000" y="4114800"/>
          <a:ext cx="8159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r:id="rId8" imgW="419100" imgH="520700" progId="Equation.3">
                  <p:embed/>
                </p:oleObj>
              </mc:Choice>
              <mc:Fallback>
                <p:oleObj r:id="rId8" imgW="419100" imgH="520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114800"/>
                        <a:ext cx="81597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WordArt 19"/>
          <p:cNvSpPr>
            <a:spLocks noChangeArrowheads="1" noChangeShapeType="1"/>
          </p:cNvSpPr>
          <p:nvPr/>
        </p:nvSpPr>
        <p:spPr bwMode="auto">
          <a:xfrm>
            <a:off x="0" y="0"/>
            <a:ext cx="1577975" cy="1206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学以致用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3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3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3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3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 autoUpdateAnimBg="0"/>
      <p:bldP spid="12295" grpId="0" autoUpdateAnimBg="0"/>
      <p:bldP spid="12297" grpId="0" autoUpdateAnimBg="0"/>
      <p:bldP spid="12298" grpId="0" autoUpdateAnimBg="0"/>
      <p:bldP spid="12299" grpId="0" autoUpdateAnimBg="0"/>
      <p:bldP spid="12300" grpId="0" autoUpdateAnimBg="0"/>
      <p:bldP spid="12302" grpId="0" autoUpdateAnimBg="0"/>
      <p:bldP spid="12303" grpId="0" autoUpdateAnimBg="0"/>
      <p:bldP spid="12304" grpId="0" autoUpdateAnimBg="0"/>
      <p:bldP spid="1230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-92075" y="2987675"/>
            <a:ext cx="8985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  </a:t>
            </a:r>
            <a:r>
              <a:rPr lang="en-US" altLang="zh-CN" sz="3200" b="1"/>
              <a:t>3</a:t>
            </a:r>
            <a:r>
              <a:rPr lang="zh-CN" altLang="en-US" sz="3200" b="1"/>
              <a:t>、若偶数用</a:t>
            </a:r>
            <a:r>
              <a:rPr lang="en-US" altLang="zh-CN" sz="3200" b="1" u="sng"/>
              <a:t>2n</a:t>
            </a:r>
            <a:r>
              <a:rPr lang="zh-CN" altLang="en-US" sz="3200" b="1"/>
              <a:t>表示，奇数用</a:t>
            </a:r>
            <a:r>
              <a:rPr lang="zh-CN" altLang="en-US" sz="3200" b="1" u="sng"/>
              <a:t>                         </a:t>
            </a:r>
            <a:r>
              <a:rPr lang="zh-CN" altLang="en-US" sz="3200" b="1"/>
              <a:t>表示。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49238" y="1268413"/>
            <a:ext cx="9534526" cy="83661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dirty="0">
                <a:latin typeface="宋体" panose="02010600030101010101" pitchFamily="2" charset="-122"/>
              </a:rPr>
              <a:t>  </a:t>
            </a:r>
            <a:r>
              <a:rPr lang="en-US" altLang="zh-CN" b="1" dirty="0">
                <a:latin typeface="宋体" panose="02010600030101010101" pitchFamily="2" charset="-122"/>
              </a:rPr>
              <a:t>1</a:t>
            </a:r>
            <a:r>
              <a:rPr lang="zh-CN" altLang="en-US" b="1" dirty="0">
                <a:latin typeface="宋体" panose="02010600030101010101" pitchFamily="2" charset="-122"/>
              </a:rPr>
              <a:t>、小明今年</a:t>
            </a:r>
            <a:r>
              <a:rPr lang="en-US" altLang="zh-CN" b="1" dirty="0">
                <a:latin typeface="宋体" panose="02010600030101010101" pitchFamily="2" charset="-122"/>
              </a:rPr>
              <a:t>14</a:t>
            </a:r>
            <a:r>
              <a:rPr lang="zh-CN" altLang="en-US" b="1" dirty="0">
                <a:latin typeface="宋体" panose="02010600030101010101" pitchFamily="2" charset="-122"/>
              </a:rPr>
              <a:t>岁， </a:t>
            </a:r>
            <a:r>
              <a:rPr lang="en-US" altLang="zh-CN" b="1" dirty="0">
                <a:latin typeface="宋体" panose="02010600030101010101" pitchFamily="2" charset="-122"/>
              </a:rPr>
              <a:t>a</a:t>
            </a:r>
            <a:r>
              <a:rPr lang="zh-CN" altLang="en-US" b="1" dirty="0">
                <a:latin typeface="宋体" panose="02010600030101010101" pitchFamily="2" charset="-122"/>
              </a:rPr>
              <a:t>年前小明</a:t>
            </a:r>
            <a:r>
              <a:rPr lang="zh-CN" altLang="en-US" b="1" u="sng" dirty="0">
                <a:latin typeface="宋体" panose="02010600030101010101" pitchFamily="2" charset="-122"/>
              </a:rPr>
              <a:t>         </a:t>
            </a:r>
            <a:r>
              <a:rPr lang="zh-CN" altLang="en-US" b="1" dirty="0">
                <a:latin typeface="宋体" panose="02010600030101010101" pitchFamily="2" charset="-122"/>
              </a:rPr>
              <a:t>岁。</a:t>
            </a:r>
            <a:r>
              <a:rPr lang="zh-CN" altLang="en-US" sz="2800" b="1" u="sng" dirty="0">
                <a:latin typeface="宋体" panose="02010600030101010101" pitchFamily="2" charset="-122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u="sng" dirty="0">
                <a:latin typeface="宋体" panose="02010600030101010101" pitchFamily="2" charset="-122"/>
              </a:rPr>
              <a:t>        </a:t>
            </a:r>
            <a:r>
              <a:rPr lang="zh-CN" altLang="en-US" sz="2800" b="1" dirty="0">
                <a:latin typeface="宋体" panose="02010600030101010101" pitchFamily="2" charset="-122"/>
              </a:rPr>
              <a:t>           </a:t>
            </a:r>
            <a:r>
              <a:rPr lang="zh-CN" altLang="en-US" sz="2800" b="1" u="sng" dirty="0">
                <a:latin typeface="宋体" panose="02010600030101010101" pitchFamily="2" charset="-122"/>
              </a:rPr>
              <a:t>               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graphicFrame>
        <p:nvGraphicFramePr>
          <p:cNvPr id="13323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6523038" y="3883025"/>
          <a:ext cx="165100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r:id="rId3" imgW="165735" imgH="255270" progId="Equation.3">
                  <p:embed/>
                </p:oleObj>
              </mc:Choice>
              <mc:Fallback>
                <p:oleObj r:id="rId3" imgW="165735" imgH="25527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3883025"/>
                        <a:ext cx="165100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072731" y="1092199"/>
            <a:ext cx="18053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3300"/>
                </a:solidFill>
              </a:rPr>
              <a:t>（</a:t>
            </a:r>
            <a:r>
              <a:rPr lang="en-US" altLang="zh-CN" sz="2800" b="1" dirty="0">
                <a:solidFill>
                  <a:srgbClr val="FF3300"/>
                </a:solidFill>
              </a:rPr>
              <a:t>14</a:t>
            </a:r>
            <a:r>
              <a:rPr lang="zh-CN" altLang="en-US" sz="2800" b="1" dirty="0">
                <a:solidFill>
                  <a:srgbClr val="FF3300"/>
                </a:solidFill>
              </a:rPr>
              <a:t>－</a:t>
            </a:r>
            <a:r>
              <a:rPr lang="en-US" altLang="zh-CN" sz="2800" b="1" dirty="0">
                <a:solidFill>
                  <a:srgbClr val="FF3300"/>
                </a:solidFill>
              </a:rPr>
              <a:t>a</a:t>
            </a:r>
            <a:r>
              <a:rPr lang="zh-CN" altLang="en-US" sz="2800" b="1" dirty="0">
                <a:solidFill>
                  <a:srgbClr val="FF3300"/>
                </a:solidFill>
              </a:rPr>
              <a:t>）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563938" y="2205038"/>
            <a:ext cx="927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</a:rPr>
              <a:t>n+1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-101600" y="1827213"/>
            <a:ext cx="913765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3200" b="1" dirty="0"/>
              <a:t>   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、有两</a:t>
            </a:r>
            <a:r>
              <a:rPr lang="zh-CN" altLang="en-US" sz="3200" b="1" dirty="0">
                <a:solidFill>
                  <a:srgbClr val="000000"/>
                </a:solidFill>
              </a:rPr>
              <a:t>个连续的</a:t>
            </a:r>
            <a:r>
              <a:rPr lang="zh-CN" altLang="en-US" sz="3200" b="1" dirty="0"/>
              <a:t>自然数，较小的一个是</a:t>
            </a:r>
            <a:r>
              <a:rPr lang="en-US" altLang="zh-CN" sz="3200" b="1" dirty="0"/>
              <a:t>n</a:t>
            </a:r>
            <a:r>
              <a:rPr lang="zh-CN" altLang="en-US" sz="3200" b="1" dirty="0"/>
              <a:t>，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3200" b="1" dirty="0"/>
              <a:t>   则较大的一个是   </a:t>
            </a:r>
            <a:r>
              <a:rPr lang="zh-CN" altLang="en-US" sz="3200" b="1" u="sng" dirty="0"/>
              <a:t>             </a:t>
            </a:r>
            <a:r>
              <a:rPr lang="zh-CN" altLang="en-US" sz="3200" b="1" dirty="0"/>
              <a:t>。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-138113" y="3644900"/>
            <a:ext cx="8886826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3200" b="1">
                <a:latin typeface="宋体" panose="02010600030101010101" pitchFamily="2" charset="-122"/>
              </a:rPr>
              <a:t> </a:t>
            </a:r>
            <a:r>
              <a:rPr lang="en-US" altLang="zh-CN" sz="3200" b="1">
                <a:latin typeface="宋体" panose="02010600030101010101" pitchFamily="2" charset="-122"/>
              </a:rPr>
              <a:t>4</a:t>
            </a:r>
            <a:r>
              <a:rPr lang="zh-CN" altLang="en-US" sz="3200" b="1">
                <a:latin typeface="宋体" panose="02010600030101010101" pitchFamily="2" charset="-122"/>
              </a:rPr>
              <a:t>、已知实数</a:t>
            </a:r>
            <a:r>
              <a:rPr lang="en-US" altLang="zh-CN" sz="3200" b="1">
                <a:latin typeface="宋体" panose="02010600030101010101" pitchFamily="2" charset="-122"/>
              </a:rPr>
              <a:t>a(a≠0)</a:t>
            </a:r>
            <a:r>
              <a:rPr lang="zh-CN" altLang="en-US" sz="3200" b="1">
                <a:latin typeface="宋体" panose="02010600030101010101" pitchFamily="2" charset="-122"/>
              </a:rPr>
              <a:t>，则</a:t>
            </a:r>
            <a:r>
              <a:rPr lang="en-US" altLang="zh-CN" sz="3200" b="1">
                <a:latin typeface="宋体" panose="02010600030101010101" pitchFamily="2" charset="-122"/>
              </a:rPr>
              <a:t>a</a:t>
            </a:r>
            <a:r>
              <a:rPr lang="zh-CN" altLang="en-US" sz="3200" b="1">
                <a:latin typeface="宋体" panose="02010600030101010101" pitchFamily="2" charset="-122"/>
              </a:rPr>
              <a:t>的倒数是＿＿，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3200" b="1">
                <a:latin typeface="宋体" panose="02010600030101010101" pitchFamily="2" charset="-122"/>
              </a:rPr>
              <a:t>    </a:t>
            </a:r>
            <a:r>
              <a:rPr lang="en-US" altLang="zh-CN" sz="3200" b="1">
                <a:latin typeface="宋体" panose="02010600030101010101" pitchFamily="2" charset="-122"/>
              </a:rPr>
              <a:t>a</a:t>
            </a:r>
            <a:r>
              <a:rPr lang="zh-CN" altLang="en-US" sz="3200" b="1">
                <a:latin typeface="宋体" panose="02010600030101010101" pitchFamily="2" charset="-122"/>
              </a:rPr>
              <a:t>的相反数是＿＿ ，</a:t>
            </a:r>
            <a:r>
              <a:rPr lang="en-US" altLang="zh-CN" sz="3200" b="1">
                <a:latin typeface="宋体" panose="02010600030101010101" pitchFamily="2" charset="-122"/>
              </a:rPr>
              <a:t>a</a:t>
            </a:r>
            <a:r>
              <a:rPr lang="zh-CN" altLang="en-US" sz="3200" b="1">
                <a:latin typeface="宋体" panose="02010600030101010101" pitchFamily="2" charset="-122"/>
              </a:rPr>
              <a:t>的绝对值是</a:t>
            </a:r>
            <a:r>
              <a:rPr lang="zh-CN" altLang="en-US" sz="3200" b="1" u="sng">
                <a:latin typeface="宋体" panose="02010600030101010101" pitchFamily="2" charset="-122"/>
              </a:rPr>
              <a:t>     </a:t>
            </a:r>
            <a:r>
              <a:rPr lang="zh-CN" altLang="en-US" sz="3200" b="1">
                <a:latin typeface="宋体" panose="02010600030101010101" pitchFamily="2" charset="-122"/>
              </a:rPr>
              <a:t>，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3200" b="1">
                <a:latin typeface="宋体" panose="02010600030101010101" pitchFamily="2" charset="-122"/>
              </a:rPr>
              <a:t>    </a:t>
            </a:r>
            <a:r>
              <a:rPr lang="en-US" altLang="zh-CN" sz="3200" b="1">
                <a:latin typeface="宋体" panose="02010600030101010101" pitchFamily="2" charset="-122"/>
              </a:rPr>
              <a:t>a</a:t>
            </a:r>
            <a:r>
              <a:rPr lang="zh-CN" altLang="en-US" sz="3200" b="1">
                <a:latin typeface="宋体" panose="02010600030101010101" pitchFamily="2" charset="-122"/>
              </a:rPr>
              <a:t>与</a:t>
            </a:r>
            <a:r>
              <a:rPr lang="en-US" altLang="zh-CN" sz="3200" b="1">
                <a:latin typeface="宋体" panose="02010600030101010101" pitchFamily="2" charset="-122"/>
              </a:rPr>
              <a:t>-4</a:t>
            </a:r>
            <a:r>
              <a:rPr lang="zh-CN" altLang="en-US" sz="3200" b="1">
                <a:latin typeface="宋体" panose="02010600030101010101" pitchFamily="2" charset="-122"/>
              </a:rPr>
              <a:t>的差是</a:t>
            </a:r>
            <a:r>
              <a:rPr lang="zh-CN" altLang="en-US" sz="3200" b="1" u="sng">
                <a:latin typeface="宋体" panose="02010600030101010101" pitchFamily="2" charset="-122"/>
              </a:rPr>
              <a:t>            </a:t>
            </a:r>
            <a:r>
              <a:rPr lang="zh-CN" altLang="en-US" sz="3200" b="1"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916238" y="4175125"/>
            <a:ext cx="930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-a</a:t>
            </a:r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6659563" y="3357563"/>
          <a:ext cx="5143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r:id="rId5" imgW="153035" imgH="394970" progId="Equation.3">
                  <p:embed/>
                </p:oleObj>
              </mc:Choice>
              <mc:Fallback>
                <p:oleObj r:id="rId5" imgW="153035" imgH="39497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3357563"/>
                        <a:ext cx="51435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364163" y="2924175"/>
            <a:ext cx="252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</a:rPr>
              <a:t>2n+1</a:t>
            </a:r>
            <a:r>
              <a:rPr lang="zh-CN" altLang="en-US" sz="3600" b="1" dirty="0">
                <a:solidFill>
                  <a:srgbClr val="FF0000"/>
                </a:solidFill>
              </a:rPr>
              <a:t>或</a:t>
            </a:r>
            <a:r>
              <a:rPr lang="en-US" altLang="zh-CN" sz="3600" b="1" dirty="0">
                <a:solidFill>
                  <a:srgbClr val="FF0000"/>
                </a:solidFill>
              </a:rPr>
              <a:t>2n-1</a:t>
            </a:r>
            <a:endParaRPr lang="en-US" altLang="zh-CN" sz="3600" dirty="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132138" y="4813300"/>
            <a:ext cx="1881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</a:rPr>
              <a:t>a</a:t>
            </a:r>
            <a:r>
              <a:rPr lang="zh-CN" altLang="en-US" sz="3200" b="1">
                <a:solidFill>
                  <a:srgbClr val="FF3300"/>
                </a:solidFill>
              </a:rPr>
              <a:t>－</a:t>
            </a:r>
            <a:r>
              <a:rPr lang="en-US" altLang="zh-CN" sz="3200" b="1">
                <a:solidFill>
                  <a:srgbClr val="FF3300"/>
                </a:solidFill>
              </a:rPr>
              <a:t>(</a:t>
            </a:r>
            <a:r>
              <a:rPr lang="zh-CN" altLang="en-US" sz="3200" b="1">
                <a:solidFill>
                  <a:srgbClr val="FF3300"/>
                </a:solidFill>
              </a:rPr>
              <a:t>－４</a:t>
            </a:r>
            <a:r>
              <a:rPr lang="en-US" altLang="zh-CN" sz="3200" b="1">
                <a:solidFill>
                  <a:srgbClr val="FF3300"/>
                </a:solidFill>
              </a:rPr>
              <a:t>)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38113" y="5445125"/>
            <a:ext cx="85677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5</a:t>
            </a:r>
            <a:r>
              <a:rPr lang="zh-CN" altLang="en-US" sz="3200" b="1"/>
              <a:t>、一个两位数，个位数字是</a:t>
            </a:r>
            <a:r>
              <a:rPr lang="en-US" altLang="zh-CN" sz="3200" b="1"/>
              <a:t>a</a:t>
            </a:r>
            <a:r>
              <a:rPr lang="zh-CN" altLang="en-US" sz="3200" b="1"/>
              <a:t>，十位数字是</a:t>
            </a:r>
            <a:r>
              <a:rPr lang="en-US" altLang="zh-CN" sz="3200" b="1"/>
              <a:t>b</a:t>
            </a:r>
            <a:r>
              <a:rPr lang="zh-CN" altLang="en-US" sz="3200" b="1"/>
              <a:t>，</a:t>
            </a:r>
          </a:p>
          <a:p>
            <a:r>
              <a:rPr lang="zh-CN" altLang="en-US" sz="3200" b="1"/>
              <a:t>则这个数是</a:t>
            </a:r>
            <a:r>
              <a:rPr lang="zh-CN" altLang="en-US" sz="3200" b="1" u="sng"/>
              <a:t>                </a:t>
            </a:r>
            <a:r>
              <a:rPr lang="zh-CN" altLang="en-US" sz="3200" b="1"/>
              <a:t>。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484438" y="5945188"/>
            <a:ext cx="1250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</a:rPr>
              <a:t>10b+a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195736" y="350837"/>
            <a:ext cx="807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FF00"/>
                </a:solidFill>
                <a:ea typeface="黑体" panose="02010609060101010101" pitchFamily="49" charset="-122"/>
              </a:rPr>
              <a:t>在横线上填上适当的结果</a:t>
            </a:r>
          </a:p>
        </p:txBody>
      </p:sp>
      <p:sp>
        <p:nvSpPr>
          <p:cNvPr id="13328" name="WordArt 16"/>
          <p:cNvSpPr>
            <a:spLocks noChangeArrowheads="1" noChangeShapeType="1"/>
          </p:cNvSpPr>
          <p:nvPr/>
        </p:nvSpPr>
        <p:spPr bwMode="auto">
          <a:xfrm>
            <a:off x="395536" y="319509"/>
            <a:ext cx="1577975" cy="72982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基础自测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utoUpdateAnimBg="0"/>
      <p:bldP spid="13320" grpId="0" autoUpdateAnimBg="0"/>
      <p:bldP spid="13322" grpId="0" autoUpdateAnimBg="0"/>
      <p:bldP spid="13324" grpId="0" autoUpdateAnimBg="0"/>
      <p:bldP spid="13326" grpId="0" autoUpdateAnimBg="0"/>
      <p:bldP spid="13327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药剂师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药剂师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药剂师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1120</Words>
  <Application>Microsoft Office PowerPoint</Application>
  <PresentationFormat>全屏显示(4:3)</PresentationFormat>
  <Paragraphs>154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32" baseType="lpstr">
      <vt:lpstr>汉仪大宋简</vt:lpstr>
      <vt:lpstr>黑体</vt:lpstr>
      <vt:lpstr>华文隶书</vt:lpstr>
      <vt:lpstr>华文新魏</vt:lpstr>
      <vt:lpstr>楷体_GB2312</vt:lpstr>
      <vt:lpstr>隶书</vt:lpstr>
      <vt:lpstr>宋体</vt:lpstr>
      <vt:lpstr>微软雅黑</vt:lpstr>
      <vt:lpstr>幼圆</vt:lpstr>
      <vt:lpstr>Arial</vt:lpstr>
      <vt:lpstr>Arial Rounded MT Bold</vt:lpstr>
      <vt:lpstr>Book Antiqua</vt:lpstr>
      <vt:lpstr>Century Gothic</vt:lpstr>
      <vt:lpstr>Times New Roman</vt:lpstr>
      <vt:lpstr>Wingdings</vt:lpstr>
      <vt:lpstr>WWW.2PPT.COM
</vt:lpstr>
      <vt:lpstr>Equation.3</vt:lpstr>
      <vt:lpstr>Equation.DSMT4</vt:lpstr>
      <vt:lpstr>PowerPoint 演示文稿</vt:lpstr>
      <vt:lpstr>PowerPoint 演示文稿</vt:lpstr>
      <vt:lpstr>5.1用字母表示数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2021-12-31T06:20:42Z</dcterms:created>
  <dcterms:modified xsi:type="dcterms:W3CDTF">2023-01-17T02:27:31Z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A7D18C73D110423882E075D4C8155B45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