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4" r:id="rId3"/>
    <p:sldId id="259" r:id="rId4"/>
    <p:sldId id="263" r:id="rId5"/>
    <p:sldId id="299" r:id="rId6"/>
    <p:sldId id="298" r:id="rId7"/>
    <p:sldId id="265" r:id="rId8"/>
    <p:sldId id="266" r:id="rId9"/>
    <p:sldId id="267" r:id="rId10"/>
    <p:sldId id="291" r:id="rId11"/>
    <p:sldId id="292" r:id="rId12"/>
    <p:sldId id="293" r:id="rId13"/>
    <p:sldId id="300" r:id="rId14"/>
    <p:sldId id="289" r:id="rId15"/>
    <p:sldId id="285" r:id="rId16"/>
    <p:sldId id="295" r:id="rId17"/>
    <p:sldId id="296" r:id="rId18"/>
    <p:sldId id="297" r:id="rId19"/>
    <p:sldId id="302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FF0066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9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345037D-D3A8-4E0D-A267-6C979888DCD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5037D-D3A8-4E0D-A267-6C979888DCDD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5037D-D3A8-4E0D-A267-6C979888DCDD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/>
          <p:cNvSpPr>
            <a:spLocks noChangeArrowheads="1" noChangeShapeType="1"/>
          </p:cNvSpPr>
          <p:nvPr/>
        </p:nvSpPr>
        <p:spPr bwMode="auto">
          <a:xfrm>
            <a:off x="2709010" y="3429000"/>
            <a:ext cx="3794398" cy="8949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9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圆的认识</a:t>
            </a:r>
          </a:p>
        </p:txBody>
      </p:sp>
      <p:sp>
        <p:nvSpPr>
          <p:cNvPr id="2" name="矩形 1"/>
          <p:cNvSpPr/>
          <p:nvPr/>
        </p:nvSpPr>
        <p:spPr>
          <a:xfrm>
            <a:off x="1692591" y="1196752"/>
            <a:ext cx="582723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800" dirty="0">
                <a:solidFill>
                  <a:srgbClr val="C00000"/>
                </a:solidFill>
                <a:latin typeface="华康海报体W12(P)" pitchFamily="82" charset="-122"/>
                <a:ea typeface="华康海报体W12(P)" pitchFamily="82" charset="-122"/>
              </a:rPr>
              <a:t>完美的图形</a:t>
            </a:r>
          </a:p>
        </p:txBody>
      </p:sp>
      <p:sp>
        <p:nvSpPr>
          <p:cNvPr id="9" name="矩形 8"/>
          <p:cNvSpPr/>
          <p:nvPr/>
        </p:nvSpPr>
        <p:spPr>
          <a:xfrm>
            <a:off x="2738550" y="566124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3027" y="1268760"/>
            <a:ext cx="902970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/>
              <a:t>利用你手中的圆形纸片，画一画、量一量、折一折，探索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、在同一圆里，可以画</a:t>
            </a:r>
            <a:r>
              <a:rPr lang="zh-CN" altLang="en-US" sz="2400" b="1" dirty="0">
                <a:solidFill>
                  <a:srgbClr val="FF3300"/>
                </a:solidFill>
              </a:rPr>
              <a:t>多少条半径，多少条直径</a:t>
            </a:r>
            <a:r>
              <a:rPr lang="zh-CN" altLang="en-US" sz="2400" b="1" dirty="0"/>
              <a:t>？怎么发现的？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、在同一圆里，半径的长度都</a:t>
            </a:r>
            <a:r>
              <a:rPr lang="zh-CN" altLang="en-US" sz="2400" b="1" dirty="0">
                <a:solidFill>
                  <a:srgbClr val="FF3300"/>
                </a:solidFill>
              </a:rPr>
              <a:t>相等</a:t>
            </a:r>
            <a:r>
              <a:rPr lang="zh-CN" altLang="en-US" sz="2400" b="1" dirty="0"/>
              <a:t>吗？直径呢？怎么发现的？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、同一个圆的直径和半径</a:t>
            </a:r>
            <a:r>
              <a:rPr lang="zh-CN" altLang="en-US" sz="2400" b="1" dirty="0">
                <a:solidFill>
                  <a:srgbClr val="FF3300"/>
                </a:solidFill>
              </a:rPr>
              <a:t>都有什么关系</a:t>
            </a:r>
            <a:r>
              <a:rPr lang="zh-CN" altLang="en-US" sz="2400" b="1" dirty="0"/>
              <a:t>？怎么发现的？</a:t>
            </a:r>
          </a:p>
          <a:p>
            <a:pPr algn="l">
              <a:spcBef>
                <a:spcPct val="50000"/>
              </a:spcBef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、圆是</a:t>
            </a:r>
            <a:r>
              <a:rPr lang="zh-CN" altLang="en-US" sz="2400" b="1" dirty="0">
                <a:solidFill>
                  <a:srgbClr val="FF3300"/>
                </a:solidFill>
              </a:rPr>
              <a:t>对称图形</a:t>
            </a:r>
            <a:r>
              <a:rPr lang="zh-CN" altLang="en-US" sz="2400" b="1" dirty="0"/>
              <a:t>吗？它有</a:t>
            </a:r>
            <a:r>
              <a:rPr lang="zh-CN" altLang="en-US" sz="2400" b="1" dirty="0">
                <a:solidFill>
                  <a:srgbClr val="FF3300"/>
                </a:solidFill>
              </a:rPr>
              <a:t>几条</a:t>
            </a:r>
            <a:r>
              <a:rPr lang="zh-CN" altLang="en-US" sz="2400" b="1" dirty="0"/>
              <a:t>对称轴？怎么发现的？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47675" y="12747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3850" y="188913"/>
            <a:ext cx="8496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dirty="0"/>
              <a:t>选一选</a:t>
            </a:r>
          </a:p>
          <a:p>
            <a:pPr algn="l">
              <a:spcBef>
                <a:spcPct val="50000"/>
              </a:spcBef>
            </a:pPr>
            <a:r>
              <a:rPr lang="zh-CN" altLang="en-US" sz="3200" dirty="0">
                <a:latin typeface="宋体" panose="02010600030101010101" pitchFamily="2" charset="-122"/>
              </a:rPr>
              <a:t>下面哪句话是正确的（      </a:t>
            </a:r>
            <a:r>
              <a:rPr lang="en-US" altLang="zh-CN" sz="3200" dirty="0"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264025" y="6575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-1778000" y="25701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11275" y="55943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68313" y="1700213"/>
            <a:ext cx="74882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dirty="0"/>
              <a:t>A</a:t>
            </a:r>
            <a:r>
              <a:rPr lang="zh-CN" altLang="en-US" sz="3200" dirty="0"/>
              <a:t>、所有半径的长度都相等。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68313" y="2349500"/>
            <a:ext cx="7561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dirty="0"/>
              <a:t>B</a:t>
            </a:r>
            <a:r>
              <a:rPr lang="zh-CN" altLang="en-US" sz="3200" dirty="0"/>
              <a:t>、所有直径的长度都相等。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68313" y="2852738"/>
            <a:ext cx="73453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dirty="0"/>
              <a:t>C</a:t>
            </a:r>
            <a:r>
              <a:rPr lang="zh-CN" altLang="en-US" sz="3200" dirty="0"/>
              <a:t>、直径是半径的</a:t>
            </a:r>
            <a:r>
              <a:rPr lang="en-US" altLang="zh-CN" sz="3200" dirty="0"/>
              <a:t>2</a:t>
            </a:r>
            <a:r>
              <a:rPr lang="zh-CN" altLang="en-US" sz="3200" dirty="0"/>
              <a:t>倍，半径长度是直径长度的二分之一。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68313" y="4005263"/>
            <a:ext cx="7488237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dirty="0"/>
              <a:t>D</a:t>
            </a:r>
            <a:r>
              <a:rPr lang="zh-CN" altLang="en-US" sz="3200" dirty="0"/>
              <a:t>、在同一圆里，所有半径的长度都相等，所有直径的长度都相等，直径长度是半径长度的</a:t>
            </a:r>
            <a:r>
              <a:rPr lang="en-US" altLang="zh-CN" sz="3200" dirty="0"/>
              <a:t>2</a:t>
            </a:r>
            <a:r>
              <a:rPr lang="zh-CN" altLang="en-US" sz="3200" dirty="0"/>
              <a:t>倍。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716463" y="908050"/>
            <a:ext cx="935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1"/>
      <p:bldP spid="12298" grpId="0"/>
      <p:bldP spid="12299" grpId="0"/>
      <p:bldP spid="12300" grpId="0"/>
      <p:bldP spid="123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900113" y="1484313"/>
            <a:ext cx="6408737" cy="5019675"/>
            <a:chOff x="0" y="0"/>
            <a:chExt cx="4037" cy="3162"/>
          </a:xfrm>
        </p:grpSpPr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037" cy="3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388" name="Group 4"/>
            <p:cNvGrpSpPr/>
            <p:nvPr/>
          </p:nvGrpSpPr>
          <p:grpSpPr bwMode="auto">
            <a:xfrm>
              <a:off x="862" y="2391"/>
              <a:ext cx="2494" cy="334"/>
              <a:chOff x="0" y="0"/>
              <a:chExt cx="2494" cy="334"/>
            </a:xfrm>
          </p:grpSpPr>
          <p:sp>
            <p:nvSpPr>
              <p:cNvPr id="16389" name="Line 5"/>
              <p:cNvSpPr>
                <a:spLocks noChangeShapeType="1"/>
              </p:cNvSpPr>
              <p:nvPr/>
            </p:nvSpPr>
            <p:spPr bwMode="auto">
              <a:xfrm flipH="1">
                <a:off x="0" y="182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6390" name="Group 6"/>
              <p:cNvGrpSpPr/>
              <p:nvPr/>
            </p:nvGrpSpPr>
            <p:grpSpPr bwMode="auto">
              <a:xfrm>
                <a:off x="0" y="0"/>
                <a:ext cx="2494" cy="334"/>
                <a:chOff x="0" y="0"/>
                <a:chExt cx="2494" cy="334"/>
              </a:xfrm>
            </p:grpSpPr>
            <p:sp>
              <p:nvSpPr>
                <p:cNvPr id="1639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25" y="46"/>
                  <a:ext cx="176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altLang="zh-CN" sz="2400" b="1"/>
                    <a:t>6</a:t>
                  </a:r>
                  <a:r>
                    <a:rPr lang="zh-CN" altLang="en-US" sz="2400" b="1"/>
                    <a:t>厘米</a:t>
                  </a:r>
                </a:p>
              </p:txBody>
            </p:sp>
            <p:sp>
              <p:nvSpPr>
                <p:cNvPr id="16392" name="Line 8"/>
                <p:cNvSpPr>
                  <a:spLocks noChangeShapeType="1"/>
                </p:cNvSpPr>
                <p:nvPr/>
              </p:nvSpPr>
              <p:spPr bwMode="auto">
                <a:xfrm>
                  <a:off x="0" y="4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3" name="Line 9"/>
                <p:cNvSpPr>
                  <a:spLocks noChangeShapeType="1"/>
                </p:cNvSpPr>
                <p:nvPr/>
              </p:nvSpPr>
              <p:spPr bwMode="auto">
                <a:xfrm>
                  <a:off x="2041" y="0"/>
                  <a:ext cx="0" cy="27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4" name="Line 10"/>
                <p:cNvSpPr>
                  <a:spLocks noChangeShapeType="1"/>
                </p:cNvSpPr>
                <p:nvPr/>
              </p:nvSpPr>
              <p:spPr bwMode="auto">
                <a:xfrm>
                  <a:off x="1270" y="182"/>
                  <a:ext cx="77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116013" y="620713"/>
            <a:ext cx="561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/>
              <a:t>看一看，想一想。你想到了什么</a:t>
            </a:r>
            <a:r>
              <a:rPr lang="en-US" altLang="zh-CN" sz="2800" b="1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11188" y="357188"/>
            <a:ext cx="2346325" cy="588962"/>
          </a:xfrm>
          <a:prstGeom prst="rect">
            <a:avLst/>
          </a:prstGeom>
          <a:solidFill>
            <a:srgbClr val="D0FF97"/>
          </a:solidFill>
          <a:ln w="9525">
            <a:solidFill>
              <a:srgbClr val="66FF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5050"/>
                </a:solidFill>
                <a:ea typeface="黑体" panose="02010609060101010101" pitchFamily="49" charset="-122"/>
              </a:rPr>
              <a:t> 圆的画法：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95288" y="1268413"/>
            <a:ext cx="69691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FF9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Clr>
                <a:srgbClr val="FF5050"/>
              </a:buClr>
              <a:buFont typeface="Wingdings" panose="05000000000000000000" pitchFamily="2" charset="2"/>
              <a:buChar char="v"/>
            </a:pPr>
            <a:r>
              <a:rPr lang="en-US" altLang="zh-CN" sz="2800" b="1" dirty="0">
                <a:ea typeface="黑体" panose="02010609060101010101" pitchFamily="49" charset="-122"/>
              </a:rPr>
              <a:t>1. </a:t>
            </a:r>
            <a:r>
              <a:rPr lang="zh-CN" altLang="en-US" sz="2800" b="1" dirty="0">
                <a:ea typeface="黑体" panose="02010609060101010101" pitchFamily="49" charset="-122"/>
              </a:rPr>
              <a:t>把圆规的两脚分开，定好两脚间的距离</a:t>
            </a:r>
          </a:p>
          <a:p>
            <a:pPr algn="l">
              <a:spcBef>
                <a:spcPct val="50000"/>
              </a:spcBef>
              <a:buClr>
                <a:srgbClr val="FF505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ea typeface="黑体" panose="02010609060101010101" pitchFamily="49" charset="-122"/>
              </a:rPr>
              <a:t>      （即半径）。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95288" y="2852738"/>
            <a:ext cx="8137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FF9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FF5050"/>
              </a:buClr>
              <a:buFont typeface="Wingdings" panose="05000000000000000000" pitchFamily="2" charset="2"/>
              <a:buChar char="v"/>
            </a:pPr>
            <a:r>
              <a:rPr lang="en-US" altLang="zh-CN" sz="2800" b="1" dirty="0">
                <a:ea typeface="黑体" panose="02010609060101010101" pitchFamily="49" charset="-122"/>
              </a:rPr>
              <a:t>2. </a:t>
            </a:r>
            <a:r>
              <a:rPr lang="zh-CN" altLang="en-US" sz="2800" b="1" dirty="0">
                <a:ea typeface="黑体" panose="02010609060101010101" pitchFamily="49" charset="-122"/>
              </a:rPr>
              <a:t>把有针尖的一只脚固定在一点（即圆心）上。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5288" y="3733800"/>
            <a:ext cx="7213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FF9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Clr>
                <a:srgbClr val="FF5050"/>
              </a:buClr>
              <a:buFont typeface="Wingdings" panose="05000000000000000000" pitchFamily="2" charset="2"/>
              <a:buChar char="v"/>
            </a:pPr>
            <a:r>
              <a:rPr lang="en-US" altLang="zh-CN" sz="2800" b="1" dirty="0">
                <a:ea typeface="黑体" panose="02010609060101010101" pitchFamily="49" charset="-122"/>
              </a:rPr>
              <a:t>3.   </a:t>
            </a:r>
            <a:r>
              <a:rPr lang="zh-CN" altLang="en-US" sz="3200" b="1" dirty="0">
                <a:ea typeface="黑体" panose="02010609060101010101" pitchFamily="49" charset="-122"/>
              </a:rPr>
              <a:t>把装有铅笔尖的一只脚旋转一周，</a:t>
            </a:r>
          </a:p>
          <a:p>
            <a:pPr algn="l">
              <a:spcBef>
                <a:spcPct val="50000"/>
              </a:spcBef>
              <a:buClr>
                <a:srgbClr val="FF5050"/>
              </a:buClr>
              <a:buFont typeface="Wingdings" panose="05000000000000000000" pitchFamily="2" charset="2"/>
              <a:buNone/>
            </a:pPr>
            <a:r>
              <a:rPr lang="zh-CN" altLang="en-US" sz="3200" b="1" dirty="0">
                <a:ea typeface="黑体" panose="02010609060101010101" pitchFamily="49" charset="-122"/>
              </a:rPr>
              <a:t>        就画出一个圆。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276600" y="333375"/>
            <a:ext cx="15113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5050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FF5050"/>
                </a:solidFill>
                <a:ea typeface="黑体" panose="02010609060101010101" pitchFamily="49" charset="-122"/>
              </a:rPr>
              <a:t>定半径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932363" y="333375"/>
            <a:ext cx="15113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5050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FF5050"/>
                </a:solidFill>
                <a:ea typeface="黑体" panose="02010609060101010101" pitchFamily="49" charset="-122"/>
              </a:rPr>
              <a:t>定圆心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588125" y="333375"/>
            <a:ext cx="1800225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5050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FF5050"/>
                </a:solidFill>
                <a:ea typeface="黑体" panose="02010609060101010101" pitchFamily="49" charset="-122"/>
              </a:rPr>
              <a:t>旋转一周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autoUpdateAnimBg="0"/>
      <p:bldP spid="25605" grpId="0" autoUpdateAnimBg="0"/>
      <p:bldP spid="25606" grpId="0" animBg="1" autoUpdateAnimBg="0"/>
      <p:bldP spid="25607" grpId="0" animBg="1" autoUpdateAnimBg="0"/>
      <p:bldP spid="2560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 descr="纸袋"/>
          <p:cNvSpPr txBox="1">
            <a:spLocks noChangeArrowheads="1"/>
          </p:cNvSpPr>
          <p:nvPr/>
        </p:nvSpPr>
        <p:spPr bwMode="auto">
          <a:xfrm>
            <a:off x="2286000" y="533400"/>
            <a:ext cx="184150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411" name="Text Box 3" descr="纸袋"/>
          <p:cNvSpPr txBox="1">
            <a:spLocks noChangeArrowheads="1"/>
          </p:cNvSpPr>
          <p:nvPr/>
        </p:nvSpPr>
        <p:spPr bwMode="auto">
          <a:xfrm>
            <a:off x="304800" y="2349500"/>
            <a:ext cx="8839200" cy="10668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 </a:t>
            </a:r>
            <a:r>
              <a:rPr lang="zh-CN" altLang="en-US" sz="3200" b="1" dirty="0">
                <a:latin typeface="Times New Roman" panose="02020603050405020304" pitchFamily="18" charset="0"/>
              </a:rPr>
              <a:t>用圆规画出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半径</a:t>
            </a:r>
            <a:r>
              <a:rPr lang="zh-CN" altLang="en-US" sz="3200" b="1" dirty="0">
                <a:latin typeface="Times New Roman" panose="02020603050405020304" pitchFamily="18" charset="0"/>
              </a:rPr>
              <a:t>是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厘米的一个圆，并用字母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r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3200" b="1" dirty="0">
                <a:latin typeface="Times New Roman" panose="02020603050405020304" pitchFamily="18" charset="0"/>
              </a:rPr>
              <a:t>分别标出它的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圆心、半径、和直径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7412" name="WordArt 4"/>
          <p:cNvSpPr>
            <a:spLocks noChangeArrowheads="1" noChangeShapeType="1"/>
          </p:cNvSpPr>
          <p:nvPr/>
        </p:nvSpPr>
        <p:spPr bwMode="auto">
          <a:xfrm>
            <a:off x="514111" y="732222"/>
            <a:ext cx="2511425" cy="114101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087791" scaled="1"/>
                </a:gradFill>
                <a:latin typeface="幼圆" panose="02010509060101010101" charset="-122"/>
                <a:ea typeface="幼圆" panose="02010509060101010101" charset="-122"/>
              </a:rPr>
              <a:t>尝试题</a:t>
            </a:r>
          </a:p>
        </p:txBody>
      </p:sp>
      <p:sp>
        <p:nvSpPr>
          <p:cNvPr id="17413" name="Text Box 5" descr="纸袋"/>
          <p:cNvSpPr txBox="1">
            <a:spLocks noChangeArrowheads="1"/>
          </p:cNvSpPr>
          <p:nvPr/>
        </p:nvSpPr>
        <p:spPr bwMode="auto">
          <a:xfrm>
            <a:off x="304800" y="4222749"/>
            <a:ext cx="7232651" cy="579437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</a:rPr>
              <a:t>.  </a:t>
            </a:r>
            <a:r>
              <a:rPr lang="zh-CN" altLang="en-US" sz="3200" b="1" dirty="0">
                <a:latin typeface="Times New Roman" panose="02020603050405020304" pitchFamily="18" charset="0"/>
              </a:rPr>
              <a:t>画出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直径</a:t>
            </a:r>
            <a:r>
              <a:rPr lang="zh-CN" altLang="en-US" sz="3200" b="1" dirty="0">
                <a:latin typeface="Times New Roman" panose="02020603050405020304" pitchFamily="18" charset="0"/>
              </a:rPr>
              <a:t>是</a:t>
            </a:r>
            <a:r>
              <a:rPr lang="en-US" altLang="zh-CN" sz="3200" b="1" dirty="0">
                <a:latin typeface="Times New Roman" panose="02020603050405020304" pitchFamily="18" charset="0"/>
              </a:rPr>
              <a:t>4</a:t>
            </a:r>
            <a:r>
              <a:rPr lang="zh-CN" altLang="en-US" sz="3200" b="1" dirty="0">
                <a:latin typeface="Times New Roman" panose="02020603050405020304" pitchFamily="18" charset="0"/>
              </a:rPr>
              <a:t>厘米的一个圆。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9750" y="2349500"/>
            <a:ext cx="7561263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ea typeface="黑体" panose="02010609060101010101" pitchFamily="49" charset="-122"/>
              </a:rPr>
              <a:t>讨论：</a:t>
            </a:r>
          </a:p>
          <a:p>
            <a:pPr algn="l">
              <a:spcBef>
                <a:spcPct val="50000"/>
              </a:spcBef>
            </a:pPr>
            <a:r>
              <a:rPr lang="en-US" altLang="zh-CN" sz="3200" b="1" dirty="0">
                <a:ea typeface="黑体" panose="02010609060101010101" pitchFamily="49" charset="-122"/>
              </a:rPr>
              <a:t>1.  </a:t>
            </a:r>
            <a:r>
              <a:rPr lang="zh-CN" altLang="en-US" sz="3200" b="1" dirty="0">
                <a:ea typeface="黑体" panose="02010609060101010101" pitchFamily="49" charset="-122"/>
              </a:rPr>
              <a:t>车轮为什么设计成圆形的？</a:t>
            </a:r>
          </a:p>
          <a:p>
            <a:pPr algn="l">
              <a:spcBef>
                <a:spcPct val="50000"/>
              </a:spcBef>
            </a:pPr>
            <a:r>
              <a:rPr lang="en-US" altLang="zh-CN" sz="3200" b="1" dirty="0">
                <a:ea typeface="黑体" panose="02010609060101010101" pitchFamily="49" charset="-122"/>
              </a:rPr>
              <a:t>2.  </a:t>
            </a:r>
            <a:r>
              <a:rPr lang="zh-CN" altLang="en-US" sz="3200" b="1" dirty="0">
                <a:ea typeface="黑体" panose="02010609060101010101" pitchFamily="49" charset="-122"/>
              </a:rPr>
              <a:t>如果车轮做成正方形的、椭圆形的，</a:t>
            </a:r>
          </a:p>
          <a:p>
            <a:pPr algn="l">
              <a:spcBef>
                <a:spcPct val="50000"/>
              </a:spcBef>
            </a:pPr>
            <a:r>
              <a:rPr lang="zh-CN" altLang="en-US" sz="3200" b="1" dirty="0">
                <a:ea typeface="黑体" panose="02010609060101010101" pitchFamily="49" charset="-122"/>
              </a:rPr>
              <a:t>     我们坐上去会是什么感觉呢？</a:t>
            </a:r>
          </a:p>
        </p:txBody>
      </p:sp>
      <p:pic>
        <p:nvPicPr>
          <p:cNvPr id="18436" name="Picture 4" descr="未命名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0"/>
            <a:ext cx="4535488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80156 0.0020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69" y="9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未命名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625" y="809625"/>
            <a:ext cx="17049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429000"/>
            <a:ext cx="1619250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47813" y="3284538"/>
            <a:ext cx="153035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3429000"/>
            <a:ext cx="1619250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3284538"/>
            <a:ext cx="153035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3429000"/>
            <a:ext cx="1619250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12088" y="3284538"/>
            <a:ext cx="153035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0" y="3429000"/>
            <a:ext cx="9144000" cy="317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80156 0.0020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69" y="9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6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261P33T148D61617F2100DT2004092414585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295400"/>
            <a:ext cx="333375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35600" y="5373688"/>
            <a:ext cx="34575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Tx/>
              <a:buNone/>
            </a:pP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pic>
        <p:nvPicPr>
          <p:cNvPr id="21508" name="Picture 4" descr="W02005111642872906305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052513"/>
            <a:ext cx="900113" cy="331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U261P33T148D61617F2100DT2004092414585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295400"/>
            <a:ext cx="333375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2555875" y="3030538"/>
            <a:ext cx="0" cy="1441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1258888" y="3030538"/>
            <a:ext cx="129540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 flipH="1">
            <a:off x="1763713" y="3030538"/>
            <a:ext cx="792162" cy="10810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 flipH="1">
            <a:off x="1474788" y="3030538"/>
            <a:ext cx="1081087" cy="720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5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35600" y="5373688"/>
            <a:ext cx="34575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Tx/>
              <a:buNone/>
            </a:pP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4648200" y="4572000"/>
            <a:ext cx="4191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中心与边缘</a:t>
            </a:r>
            <a:r>
              <a:rPr kumimoji="1" lang="zh-CN" altLang="en-US" sz="24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距离不相等</a:t>
            </a:r>
          </a:p>
          <a:p>
            <a:pPr algn="l">
              <a:spcBef>
                <a:spcPct val="50000"/>
              </a:spcBef>
              <a:buFontTx/>
              <a:buNone/>
            </a:pP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中心与路面</a:t>
            </a:r>
            <a:r>
              <a:rPr kumimoji="1" lang="zh-CN" altLang="en-US" sz="24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距离不相等</a:t>
            </a: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1066800" y="4648200"/>
            <a:ext cx="3276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中心与边缘</a:t>
            </a:r>
            <a:r>
              <a:rPr kumimoji="1" lang="zh-CN" altLang="en-US" sz="24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距离相等</a:t>
            </a:r>
          </a:p>
          <a:p>
            <a:pPr algn="l">
              <a:spcBef>
                <a:spcPct val="50000"/>
              </a:spcBef>
              <a:buFontTx/>
              <a:buNone/>
            </a:pP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中心与路面</a:t>
            </a:r>
            <a:r>
              <a:rPr kumimoji="1" lang="zh-CN" altLang="en-US" sz="24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距离相等</a:t>
            </a:r>
          </a:p>
        </p:txBody>
      </p:sp>
      <p:pic>
        <p:nvPicPr>
          <p:cNvPr id="22538" name="Picture 10" descr="W02005111642872906305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052513"/>
            <a:ext cx="900113" cy="331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9" name="Line 5"/>
          <p:cNvSpPr>
            <a:spLocks noChangeShapeType="1"/>
          </p:cNvSpPr>
          <p:nvPr/>
        </p:nvSpPr>
        <p:spPr bwMode="auto">
          <a:xfrm>
            <a:off x="5867400" y="2708275"/>
            <a:ext cx="4318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0" name="Line 7"/>
          <p:cNvSpPr>
            <a:spLocks noChangeShapeType="1"/>
          </p:cNvSpPr>
          <p:nvPr/>
        </p:nvSpPr>
        <p:spPr bwMode="auto">
          <a:xfrm flipH="1">
            <a:off x="5940425" y="2708275"/>
            <a:ext cx="360363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1" name="Line 6"/>
          <p:cNvSpPr>
            <a:spLocks noChangeShapeType="1"/>
          </p:cNvSpPr>
          <p:nvPr/>
        </p:nvSpPr>
        <p:spPr bwMode="auto">
          <a:xfrm flipH="1">
            <a:off x="6300788" y="2708275"/>
            <a:ext cx="0" cy="1657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2" name="Line 6"/>
          <p:cNvSpPr>
            <a:spLocks noChangeShapeType="1"/>
          </p:cNvSpPr>
          <p:nvPr/>
        </p:nvSpPr>
        <p:spPr bwMode="auto">
          <a:xfrm>
            <a:off x="6300788" y="2708275"/>
            <a:ext cx="287337" cy="1152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9" grpId="0" autoUpdateAnimBg="0"/>
      <p:bldP spid="8603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WordArt 3"/>
          <p:cNvSpPr>
            <a:spLocks noChangeArrowheads="1" noChangeShapeType="1"/>
          </p:cNvSpPr>
          <p:nvPr/>
        </p:nvSpPr>
        <p:spPr bwMode="auto">
          <a:xfrm>
            <a:off x="1547664" y="2276872"/>
            <a:ext cx="6337300" cy="167761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dirty="0"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谢谢指导！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=4042588076,287770288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9275"/>
            <a:ext cx="45720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u=3502117424,3831330314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44900"/>
            <a:ext cx="4572000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u=1138452236,1590858291&amp;fm=23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620713"/>
            <a:ext cx="42481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u=2130768411,728184562&amp;fm=21&amp;gp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644900"/>
            <a:ext cx="43942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92275" y="0"/>
            <a:ext cx="27352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800">
                <a:solidFill>
                  <a:srgbClr val="FF0066"/>
                </a:solidFill>
              </a:rPr>
              <a:t>滚钢圈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图片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260350"/>
            <a:ext cx="263048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260350"/>
            <a:ext cx="2668587" cy="245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3068638"/>
            <a:ext cx="35814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2981325"/>
            <a:ext cx="3311525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19925" y="765175"/>
            <a:ext cx="1439863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468313" y="260350"/>
            <a:ext cx="2520950" cy="23701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635375" y="260350"/>
            <a:ext cx="2520950" cy="23701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7019925" y="765175"/>
            <a:ext cx="1368425" cy="13620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827088" y="3284538"/>
            <a:ext cx="3313112" cy="10080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5219700" y="4437063"/>
            <a:ext cx="1081088" cy="1079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6948488" y="4437063"/>
            <a:ext cx="1081087" cy="1079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8472488" y="981075"/>
            <a:ext cx="67151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</a:rPr>
              <a:t>生    活   </a:t>
            </a:r>
            <a:r>
              <a:rPr lang="zh-CN" altLang="en-US" sz="2800" b="1">
                <a:solidFill>
                  <a:srgbClr val="FF3300"/>
                </a:solidFill>
              </a:rPr>
              <a:t>中   的   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0825" y="836613"/>
            <a:ext cx="2016125" cy="863600"/>
          </a:xfrm>
          <a:prstGeom prst="rect">
            <a:avLst/>
          </a:prstGeom>
          <a:solidFill>
            <a:srgbClr val="66FF99"/>
          </a:solidFill>
          <a:ln w="2857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00FF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700338" y="836613"/>
            <a:ext cx="1008062" cy="8636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924300" y="836613"/>
            <a:ext cx="2160588" cy="863600"/>
          </a:xfrm>
          <a:prstGeom prst="parallelogram">
            <a:avLst>
              <a:gd name="adj" fmla="val 62546"/>
            </a:avLst>
          </a:prstGeom>
          <a:solidFill>
            <a:srgbClr val="66FF99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rot="10800000">
            <a:off x="5940425" y="909638"/>
            <a:ext cx="1511300" cy="7207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FF99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7740650" y="765175"/>
            <a:ext cx="1116013" cy="863600"/>
          </a:xfrm>
          <a:prstGeom prst="triangle">
            <a:avLst>
              <a:gd name="adj" fmla="val 50000"/>
            </a:avLst>
          </a:prstGeom>
          <a:solidFill>
            <a:srgbClr val="66FF99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00FF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11188" y="19177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长方形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627313" y="19177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995738" y="19177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平行四边形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300788" y="19177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梯形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848600" y="19177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三角形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50825" y="8366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971550" y="3213100"/>
            <a:ext cx="2376488" cy="2303463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692275" y="5661025"/>
            <a:ext cx="1066800" cy="579438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66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圆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708400" y="2492375"/>
            <a:ext cx="2016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ea typeface="隶书" panose="02010509060101010101" charset="-122"/>
              </a:rPr>
              <a:t>直线图形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635375" y="3860800"/>
            <a:ext cx="5508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ea typeface="隶书" panose="02010509060101010101" charset="-122"/>
              </a:rPr>
              <a:t>圆是平面上的一种</a:t>
            </a:r>
            <a:r>
              <a:rPr lang="zh-CN" altLang="en-US" sz="3200" b="1" i="1" dirty="0">
                <a:solidFill>
                  <a:srgbClr val="FF0000"/>
                </a:solidFill>
                <a:ea typeface="隶书" panose="02010509060101010101" charset="-122"/>
              </a:rPr>
              <a:t>曲线图形。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2" grpId="0" autoUpdateAnimBg="0"/>
      <p:bldP spid="6153" grpId="0" autoUpdateAnimBg="0"/>
      <p:bldP spid="6154" grpId="0" autoUpdateAnimBg="0"/>
      <p:bldP spid="6155" grpId="0" autoUpdateAnimBg="0"/>
      <p:bldP spid="6157" grpId="0" animBg="1"/>
      <p:bldP spid="6158" grpId="0" autoUpdateAnimBg="0"/>
      <p:bldP spid="6159" grpId="0" autoUpdateAnimBg="0"/>
      <p:bldP spid="616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2" descr="U261P33T148D61617F2100DT2004092414585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9075" y="260350"/>
            <a:ext cx="5748338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2" descr="U261P33T148D61617F2100DT2004092414585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0"/>
            <a:ext cx="65166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4140200" y="1700213"/>
            <a:ext cx="3744913" cy="17287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956550" y="1052513"/>
            <a:ext cx="1187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</a:rPr>
              <a:t>中心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2286000" y="304800"/>
            <a:ext cx="4191000" cy="4191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4495800" y="1576388"/>
            <a:ext cx="1155700" cy="484187"/>
          </a:xfrm>
          <a:prstGeom prst="wedgeRoundRectCallout">
            <a:avLst>
              <a:gd name="adj1" fmla="val -63185"/>
              <a:gd name="adj2" fmla="val 11032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圆心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67000" y="48006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圆中心的这一点叫做圆心。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381500" y="304800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286000" y="2365375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984500" y="854075"/>
            <a:ext cx="2794000" cy="3092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2362200" y="1752600"/>
            <a:ext cx="4038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4279900" y="2286000"/>
            <a:ext cx="139700" cy="1381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851275" y="2276475"/>
            <a:ext cx="76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O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 autoUpdateAnimBg="0"/>
      <p:bldP spid="8196" grpId="0" autoUpdateAnimBg="0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19200" y="56388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连接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圆心</a:t>
            </a:r>
            <a:r>
              <a:rPr lang="zh-CN" altLang="en-US" sz="2800" b="1" dirty="0">
                <a:latin typeface="Times New Roman" panose="02020603050405020304" pitchFamily="18" charset="0"/>
              </a:rPr>
              <a:t>和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圆上</a:t>
            </a:r>
            <a:r>
              <a:rPr lang="zh-CN" altLang="en-US" sz="2800" b="1" dirty="0">
                <a:latin typeface="Times New Roman" panose="02020603050405020304" pitchFamily="18" charset="0"/>
              </a:rPr>
              <a:t>任意一点的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线段</a:t>
            </a:r>
            <a:r>
              <a:rPr lang="zh-CN" altLang="en-US" sz="2800" b="1" dirty="0">
                <a:latin typeface="Times New Roman" panose="02020603050405020304" pitchFamily="18" charset="0"/>
              </a:rPr>
              <a:t>叫做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半径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2286000" y="1143000"/>
            <a:ext cx="4191000" cy="4191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00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311650" y="3135313"/>
            <a:ext cx="139700" cy="1381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 rot="19593625">
            <a:off x="5486400" y="2209800"/>
            <a:ext cx="75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rot="876526" flipV="1">
            <a:off x="4572000" y="1989138"/>
            <a:ext cx="1466850" cy="14414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 rot="19543041">
            <a:off x="4495800" y="2667000"/>
            <a:ext cx="146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</a:rPr>
              <a:t>半径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419475" y="263683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圆心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1" grpId="0" autoUpdateAnimBg="0"/>
      <p:bldP spid="9222" grpId="0" animBg="1"/>
      <p:bldP spid="9222" grpId="1" animBg="1"/>
      <p:bldP spid="92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/>
        </p:nvGrpSpPr>
        <p:grpSpPr bwMode="auto">
          <a:xfrm>
            <a:off x="2133600" y="457200"/>
            <a:ext cx="4130675" cy="4191000"/>
            <a:chOff x="0" y="0"/>
            <a:chExt cx="2602" cy="2640"/>
          </a:xfrm>
        </p:grpSpPr>
        <p:sp>
          <p:nvSpPr>
            <p:cNvPr id="10243" name="Oval 3"/>
            <p:cNvSpPr>
              <a:spLocks noChangeArrowheads="1"/>
            </p:cNvSpPr>
            <p:nvPr/>
          </p:nvSpPr>
          <p:spPr bwMode="auto">
            <a:xfrm>
              <a:off x="0" y="0"/>
              <a:ext cx="2602" cy="26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660066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4" name="Oval 4"/>
            <p:cNvSpPr>
              <a:spLocks noChangeArrowheads="1"/>
            </p:cNvSpPr>
            <p:nvPr/>
          </p:nvSpPr>
          <p:spPr bwMode="auto">
            <a:xfrm>
              <a:off x="1258" y="1232"/>
              <a:ext cx="86" cy="8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124075" y="2492375"/>
            <a:ext cx="4130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203575" y="2420938"/>
            <a:ext cx="1514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</a:rPr>
              <a:t>直径  </a:t>
            </a:r>
            <a:endParaRPr lang="zh-CN" altLang="en-US" sz="3600" b="1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84663" y="2420938"/>
            <a:ext cx="7572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90600" y="49530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通过圆心</a:t>
            </a:r>
            <a:r>
              <a:rPr lang="zh-CN" altLang="en-US" sz="2800" b="1" dirty="0">
                <a:latin typeface="Times New Roman" panose="02020603050405020304" pitchFamily="18" charset="0"/>
              </a:rPr>
              <a:t>并且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两端都在圆上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的线段叫做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直径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  <p:grpSp>
        <p:nvGrpSpPr>
          <p:cNvPr id="10249" name="Group 9"/>
          <p:cNvGrpSpPr/>
          <p:nvPr/>
        </p:nvGrpSpPr>
        <p:grpSpPr bwMode="auto">
          <a:xfrm>
            <a:off x="2057400" y="2438400"/>
            <a:ext cx="4267200" cy="138113"/>
            <a:chOff x="0" y="0"/>
            <a:chExt cx="2976" cy="96"/>
          </a:xfrm>
        </p:grpSpPr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0" y="0"/>
              <a:ext cx="96" cy="96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2880" y="0"/>
              <a:ext cx="96" cy="96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utoUpdateAnimBg="0"/>
      <p:bldP spid="10247" grpId="0" autoUpdateAnimBg="0"/>
      <p:bldP spid="10248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21cnj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1cnjy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1cnj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普通</Template>
  <TotalTime>0</TotalTime>
  <Words>438</Words>
  <Application>Microsoft Office PowerPoint</Application>
  <PresentationFormat>全屏显示(4:3)</PresentationFormat>
  <Paragraphs>61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黑体</vt:lpstr>
      <vt:lpstr>华康海报体W12(P)</vt:lpstr>
      <vt:lpstr>隶书</vt:lpstr>
      <vt:lpstr>宋体</vt:lpstr>
      <vt:lpstr>微软雅黑</vt:lpstr>
      <vt:lpstr>幼圆</vt:lpstr>
      <vt:lpstr>Arial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2021-12-31T02:05:35Z</dcterms:created>
  <dcterms:modified xsi:type="dcterms:W3CDTF">2023-01-17T02:27:44Z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0008006c09000000000001024120</vt:lpwstr>
  </property>
  <property fmtid="{D5CDD505-2E9C-101B-9397-08002B2CF9AE}" pid="3" name="KSOProductBuildVer">
    <vt:lpwstr>2052-11.1.0.11194</vt:lpwstr>
  </property>
  <property fmtid="{D5CDD505-2E9C-101B-9397-08002B2CF9AE}" pid="4" name="ICV">
    <vt:lpwstr>1D2EEA113F844A57985DDECDD2781B11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