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63" r:id="rId4"/>
    <p:sldId id="261" r:id="rId5"/>
    <p:sldId id="369" r:id="rId6"/>
    <p:sldId id="402" r:id="rId7"/>
    <p:sldId id="368" r:id="rId8"/>
    <p:sldId id="403" r:id="rId9"/>
    <p:sldId id="405" r:id="rId10"/>
    <p:sldId id="406" r:id="rId11"/>
    <p:sldId id="407" r:id="rId12"/>
    <p:sldId id="275" r:id="rId13"/>
    <p:sldId id="295" r:id="rId14"/>
    <p:sldId id="408" r:id="rId15"/>
    <p:sldId id="411" r:id="rId16"/>
    <p:sldId id="412" r:id="rId17"/>
    <p:sldId id="409" r:id="rId18"/>
    <p:sldId id="415" r:id="rId19"/>
    <p:sldId id="417" r:id="rId20"/>
    <p:sldId id="293" r:id="rId21"/>
    <p:sldId id="351" r:id="rId22"/>
    <p:sldId id="353" r:id="rId23"/>
    <p:sldId id="355" r:id="rId24"/>
    <p:sldId id="354" r:id="rId25"/>
    <p:sldId id="288" r:id="rId26"/>
    <p:sldId id="258" r:id="rId27"/>
  </p:sldIdLst>
  <p:sldSz cx="12192000" cy="6858000"/>
  <p:notesSz cx="6858000" cy="9144000"/>
  <p:embeddedFontLst>
    <p:embeddedFont>
      <p:font typeface="楷体" panose="02010609060101010101" pitchFamily="49" charset="-122"/>
      <p:regular r:id="rId30"/>
    </p:embeddedFont>
    <p:embeddedFont>
      <p:font typeface="等线" panose="02010600030101010101" pitchFamily="2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1D3B-E722-4AE1-8F2F-C2F49843FFE0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2023-01-17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FE34-4A80-4C81-98AA-8872D25FD62B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zh-CN" altLang="en-US" dirty="0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7" y="3389436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6" y="4391614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整百整千数的加减法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ADDITION AND SUBTRACTION OF HUNDREDS AND THOUSANDS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628762" y="3425552"/>
            <a:ext cx="261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/>
          <p:nvPr/>
        </p:nvSpPr>
        <p:spPr>
          <a:xfrm>
            <a:off x="1160781" y="2934474"/>
            <a:ext cx="5268595" cy="2486025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325881" y="3203713"/>
            <a:ext cx="404431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2000－1000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40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1578611" y="4014292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1325881" y="4260989"/>
            <a:ext cx="50863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Line 19"/>
          <p:cNvSpPr/>
          <p:nvPr/>
        </p:nvSpPr>
        <p:spPr>
          <a:xfrm flipH="1">
            <a:off x="3074670" y="401429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2818130" y="4260989"/>
            <a:ext cx="51308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1974850" y="4260671"/>
            <a:ext cx="865188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3813494" y="4260671"/>
            <a:ext cx="865187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4678363" y="393491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495800" y="4260989"/>
            <a:ext cx="51562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/>
          <p:cNvSpPr txBox="1"/>
          <p:nvPr/>
        </p:nvSpPr>
        <p:spPr>
          <a:xfrm>
            <a:off x="4744230" y="3203714"/>
            <a:ext cx="137922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241540" y="2504579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20" name="文本框 1"/>
          <p:cNvSpPr txBox="1"/>
          <p:nvPr/>
        </p:nvSpPr>
        <p:spPr>
          <a:xfrm>
            <a:off x="1305220" y="1263651"/>
            <a:ext cx="6430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方法二：想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以内数的加法</a:t>
            </a:r>
          </a:p>
        </p:txBody>
      </p:sp>
      <p:sp>
        <p:nvSpPr>
          <p:cNvPr id="21" name="文本占位符 1"/>
          <p:cNvSpPr txBox="1"/>
          <p:nvPr/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03</a:t>
            </a:r>
            <a:endParaRPr 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2" name="文本占位符 2"/>
          <p:cNvSpPr txBox="1"/>
          <p:nvPr/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7226300" y="1987623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59331" y="1889519"/>
            <a:ext cx="2757805" cy="3039745"/>
            <a:chOff x="2816" y="2500"/>
            <a:chExt cx="4343" cy="4787"/>
          </a:xfrm>
        </p:grpSpPr>
        <p:sp>
          <p:nvSpPr>
            <p:cNvPr id="16" name="矩形 15"/>
            <p:cNvSpPr/>
            <p:nvPr/>
          </p:nvSpPr>
          <p:spPr>
            <a:xfrm>
              <a:off x="3215" y="2500"/>
              <a:ext cx="72" cy="26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085" y="2500"/>
              <a:ext cx="72" cy="26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817" y="2500"/>
              <a:ext cx="72" cy="26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688" y="2500"/>
              <a:ext cx="72" cy="26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55" y="2500"/>
              <a:ext cx="72" cy="26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89" y="5145"/>
              <a:ext cx="870" cy="2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个位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18" y="5145"/>
              <a:ext cx="870" cy="2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十位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556" y="5145"/>
              <a:ext cx="870" cy="2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百位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686" y="5145"/>
              <a:ext cx="870" cy="2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千位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816" y="5145"/>
              <a:ext cx="870" cy="2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万位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2941320" y="3412249"/>
            <a:ext cx="293370" cy="156845"/>
          </a:xfrm>
          <a:prstGeom prst="ellipse">
            <a:avLst/>
          </a:prstGeom>
          <a:gradFill flip="none" rotWithShape="1">
            <a:gsLst>
              <a:gs pos="93000">
                <a:srgbClr val="FFC000"/>
              </a:gs>
              <a:gs pos="70000">
                <a:schemeClr val="accent6">
                  <a:lumMod val="67000"/>
                </a:schemeClr>
              </a:gs>
              <a:gs pos="46000">
                <a:srgbClr val="FFC000"/>
              </a:gs>
              <a:gs pos="8000">
                <a:srgbClr val="F4F694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41320" y="3255404"/>
            <a:ext cx="293370" cy="156845"/>
          </a:xfrm>
          <a:prstGeom prst="ellipse">
            <a:avLst/>
          </a:prstGeom>
          <a:gradFill flip="none" rotWithShape="1">
            <a:gsLst>
              <a:gs pos="93000">
                <a:srgbClr val="FFC000"/>
              </a:gs>
              <a:gs pos="70000">
                <a:schemeClr val="accent6">
                  <a:lumMod val="67000"/>
                </a:schemeClr>
              </a:gs>
              <a:gs pos="46000">
                <a:srgbClr val="FFC000"/>
              </a:gs>
              <a:gs pos="8000">
                <a:srgbClr val="F4F694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8800" y="5178597"/>
            <a:ext cx="4482548" cy="646331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2000－1000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39642" y="5194472"/>
            <a:ext cx="17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=1000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28800" y="6019140"/>
            <a:ext cx="608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答：冰箱比电视贵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元。</a:t>
            </a:r>
          </a:p>
        </p:txBody>
      </p:sp>
      <p:sp>
        <p:nvSpPr>
          <p:cNvPr id="25" name="文本框 1"/>
          <p:cNvSpPr txBox="1"/>
          <p:nvPr/>
        </p:nvSpPr>
        <p:spPr>
          <a:xfrm>
            <a:off x="1305220" y="1263651"/>
            <a:ext cx="6430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方法三：用计数器或算盘拨一拨</a:t>
            </a:r>
          </a:p>
        </p:txBody>
      </p:sp>
      <p:sp>
        <p:nvSpPr>
          <p:cNvPr id="26" name="文本占位符 1"/>
          <p:cNvSpPr txBox="1"/>
          <p:nvPr/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03</a:t>
            </a:r>
            <a:endParaRPr 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1378654" y="1898690"/>
            <a:ext cx="9714230" cy="3688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整百、整千数不进（退）位的加减法的计算方法：先把 0 前面的数相加减，再在得数末尾添上与整百、整千数末尾相同个数的 0。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知识提炼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099116" y="1601926"/>
            <a:ext cx="9993768" cy="4282039"/>
          </a:xfrm>
          <a:prstGeom prst="roundRect">
            <a:avLst>
              <a:gd name="adj" fmla="val 8311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文本框 1"/>
          <p:cNvSpPr txBox="1"/>
          <p:nvPr/>
        </p:nvSpPr>
        <p:spPr>
          <a:xfrm>
            <a:off x="1048055" y="1063729"/>
            <a:ext cx="5995035" cy="5880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P95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352" name="文本框 1"/>
          <p:cNvSpPr txBox="1"/>
          <p:nvPr/>
        </p:nvSpPr>
        <p:spPr>
          <a:xfrm>
            <a:off x="2021787" y="2259745"/>
            <a:ext cx="7599291" cy="32559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200＋400=                         3000＋6000=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70＋50=                              800＋900=      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600－400=                         9000-3000=    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120-50=                              1700-900=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4041047" y="3021369"/>
            <a:ext cx="109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600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8294153" y="3021369"/>
            <a:ext cx="14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1000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4041047" y="3666615"/>
            <a:ext cx="103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120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8294153" y="3666615"/>
            <a:ext cx="12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1700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4041047" y="4311861"/>
            <a:ext cx="98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200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8294153" y="4311861"/>
            <a:ext cx="12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6000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4041047" y="4957106"/>
            <a:ext cx="75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70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8294153" y="4957106"/>
            <a:ext cx="103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800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1099116" y="2067097"/>
            <a:ext cx="9993768" cy="3727174"/>
          </a:xfrm>
          <a:prstGeom prst="roundRect">
            <a:avLst>
              <a:gd name="adj" fmla="val 8311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5"/>
          <p:cNvSpPr txBox="1"/>
          <p:nvPr/>
        </p:nvSpPr>
        <p:spPr>
          <a:xfrm>
            <a:off x="1310036" y="1063626"/>
            <a:ext cx="1598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7172" name="文本框 7"/>
          <p:cNvSpPr txBox="1"/>
          <p:nvPr/>
        </p:nvSpPr>
        <p:spPr>
          <a:xfrm>
            <a:off x="3161061" y="1063625"/>
            <a:ext cx="87503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整百、整千数进（退）位的加减法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66507" y="1785938"/>
            <a:ext cx="987425" cy="754062"/>
            <a:chOff x="1277" y="3118"/>
            <a:chExt cx="1555" cy="1187"/>
          </a:xfrm>
        </p:grpSpPr>
        <p:pic>
          <p:nvPicPr>
            <p:cNvPr id="7174" name="Picture 46" descr="U1ppt题号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" y="3118"/>
              <a:ext cx="155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6"/>
            <p:cNvSpPr txBox="1"/>
            <p:nvPr/>
          </p:nvSpPr>
          <p:spPr>
            <a:xfrm>
              <a:off x="1506" y="3262"/>
              <a:ext cx="117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</p:grpSp>
      <p:sp>
        <p:nvSpPr>
          <p:cNvPr id="6" name="对话气泡: 圆角矩形 20"/>
          <p:cNvSpPr/>
          <p:nvPr/>
        </p:nvSpPr>
        <p:spPr>
          <a:xfrm>
            <a:off x="1614144" y="5178582"/>
            <a:ext cx="8943052" cy="863482"/>
          </a:xfrm>
          <a:prstGeom prst="wedgeRoundRectCallout">
            <a:avLst>
              <a:gd name="adj1" fmla="val -28717"/>
              <a:gd name="adj2" fmla="val -111561"/>
              <a:gd name="adj3" fmla="val 16667"/>
            </a:avLst>
          </a:prstGeom>
          <a:noFill/>
          <a:ln w="3175"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你知道这两组算式该怎么计算吗？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05777" y="2765485"/>
            <a:ext cx="3844290" cy="1618615"/>
            <a:chOff x="3478" y="3876"/>
            <a:chExt cx="6054" cy="2549"/>
          </a:xfrm>
        </p:grpSpPr>
        <p:sp>
          <p:nvSpPr>
            <p:cNvPr id="2" name="文本框 1"/>
            <p:cNvSpPr txBox="1"/>
            <p:nvPr/>
          </p:nvSpPr>
          <p:spPr>
            <a:xfrm>
              <a:off x="3710" y="3876"/>
              <a:ext cx="3782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80＋50=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7324" y="4024"/>
              <a:ext cx="1814" cy="946"/>
            </a:xfrm>
            <a:prstGeom prst="rect">
              <a:avLst/>
            </a:prstGeom>
            <a:solidFill>
              <a:srgbClr val="FFF4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97" y="5213"/>
              <a:ext cx="542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130－50=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718" y="5394"/>
              <a:ext cx="1814" cy="946"/>
            </a:xfrm>
            <a:prstGeom prst="rect">
              <a:avLst/>
            </a:prstGeom>
            <a:solidFill>
              <a:srgbClr val="FFF4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3478" y="4137"/>
              <a:ext cx="120" cy="2099"/>
            </a:xfrm>
            <a:prstGeom prst="leftBrac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69853" y="2758499"/>
            <a:ext cx="4490085" cy="1618615"/>
            <a:chOff x="3139" y="3876"/>
            <a:chExt cx="7071" cy="2549"/>
          </a:xfrm>
        </p:grpSpPr>
        <p:sp>
          <p:nvSpPr>
            <p:cNvPr id="15" name="文本框 14"/>
            <p:cNvSpPr txBox="1"/>
            <p:nvPr/>
          </p:nvSpPr>
          <p:spPr>
            <a:xfrm>
              <a:off x="3275" y="3876"/>
              <a:ext cx="5015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900＋600=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002" y="4024"/>
              <a:ext cx="1814" cy="946"/>
            </a:xfrm>
            <a:prstGeom prst="rect">
              <a:avLst/>
            </a:prstGeom>
            <a:solidFill>
              <a:srgbClr val="FFF4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58" y="5213"/>
              <a:ext cx="5428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1500－600=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396" y="5394"/>
              <a:ext cx="1814" cy="946"/>
            </a:xfrm>
            <a:prstGeom prst="rect">
              <a:avLst/>
            </a:prstGeom>
            <a:solidFill>
              <a:srgbClr val="FFF4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3139" y="4137"/>
              <a:ext cx="120" cy="2099"/>
            </a:xfrm>
            <a:prstGeom prst="leftBrac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234203" y="1024304"/>
            <a:ext cx="1857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</a:t>
            </a:r>
          </a:p>
        </p:txBody>
      </p:sp>
      <p:sp>
        <p:nvSpPr>
          <p:cNvPr id="4" name="AutoShape 27"/>
          <p:cNvSpPr/>
          <p:nvPr/>
        </p:nvSpPr>
        <p:spPr>
          <a:xfrm>
            <a:off x="797644" y="1765777"/>
            <a:ext cx="5268595" cy="2167202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313899" y="1875604"/>
            <a:ext cx="296100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80   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  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1644099" y="2607443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870033" y="2932562"/>
            <a:ext cx="155194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6" name="Line 19"/>
          <p:cNvSpPr/>
          <p:nvPr/>
        </p:nvSpPr>
        <p:spPr>
          <a:xfrm flipH="1">
            <a:off x="3255728" y="2607443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2742014" y="2932562"/>
            <a:ext cx="153225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2113998" y="2932562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3952642" y="2932562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5006741" y="2606808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384759" y="2932879"/>
            <a:ext cx="18027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77" name="Text Box 26"/>
          <p:cNvSpPr txBox="1"/>
          <p:nvPr/>
        </p:nvSpPr>
        <p:spPr>
          <a:xfrm>
            <a:off x="4440638" y="1875605"/>
            <a:ext cx="113284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130</a:t>
            </a:r>
          </a:p>
        </p:txBody>
      </p:sp>
      <p:sp>
        <p:nvSpPr>
          <p:cNvPr id="21" name="AutoShape 27"/>
          <p:cNvSpPr/>
          <p:nvPr/>
        </p:nvSpPr>
        <p:spPr>
          <a:xfrm>
            <a:off x="6423427" y="1765777"/>
            <a:ext cx="5268595" cy="2167202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6846654" y="1875604"/>
            <a:ext cx="331279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130  －   50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Line 17"/>
          <p:cNvSpPr/>
          <p:nvPr/>
        </p:nvSpPr>
        <p:spPr>
          <a:xfrm flipH="1">
            <a:off x="7312744" y="2607443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18"/>
          <p:cNvSpPr txBox="1"/>
          <p:nvPr/>
        </p:nvSpPr>
        <p:spPr>
          <a:xfrm>
            <a:off x="6538679" y="2932879"/>
            <a:ext cx="17519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26" name="Line 19"/>
          <p:cNvSpPr/>
          <p:nvPr/>
        </p:nvSpPr>
        <p:spPr>
          <a:xfrm flipH="1">
            <a:off x="9100903" y="2607443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0"/>
          <p:cNvSpPr txBox="1"/>
          <p:nvPr/>
        </p:nvSpPr>
        <p:spPr>
          <a:xfrm>
            <a:off x="8554169" y="2932562"/>
            <a:ext cx="153225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28" name="Text Box 22"/>
          <p:cNvSpPr txBox="1"/>
          <p:nvPr/>
        </p:nvSpPr>
        <p:spPr>
          <a:xfrm>
            <a:off x="7997908" y="2932562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29" name="Text Box 23"/>
          <p:cNvSpPr txBox="1"/>
          <p:nvPr/>
        </p:nvSpPr>
        <p:spPr>
          <a:xfrm>
            <a:off x="9764797" y="2932562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30" name="Line 24"/>
          <p:cNvSpPr/>
          <p:nvPr/>
        </p:nvSpPr>
        <p:spPr>
          <a:xfrm flipH="1" flipV="1">
            <a:off x="10675386" y="2606808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25"/>
          <p:cNvSpPr txBox="1"/>
          <p:nvPr/>
        </p:nvSpPr>
        <p:spPr>
          <a:xfrm>
            <a:off x="10303594" y="2932879"/>
            <a:ext cx="15995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个十</a:t>
            </a:r>
          </a:p>
        </p:txBody>
      </p:sp>
      <p:sp>
        <p:nvSpPr>
          <p:cNvPr id="32" name="Text Box 26"/>
          <p:cNvSpPr txBox="1"/>
          <p:nvPr/>
        </p:nvSpPr>
        <p:spPr>
          <a:xfrm>
            <a:off x="10216598" y="1875605"/>
            <a:ext cx="91821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sp>
        <p:nvSpPr>
          <p:cNvPr id="35" name="AutoShape 27"/>
          <p:cNvSpPr/>
          <p:nvPr/>
        </p:nvSpPr>
        <p:spPr>
          <a:xfrm>
            <a:off x="797644" y="4386421"/>
            <a:ext cx="5268595" cy="2167202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16"/>
          <p:cNvSpPr txBox="1"/>
          <p:nvPr/>
        </p:nvSpPr>
        <p:spPr>
          <a:xfrm>
            <a:off x="1170389" y="4496248"/>
            <a:ext cx="364807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   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  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Line 17"/>
          <p:cNvSpPr/>
          <p:nvPr/>
        </p:nvSpPr>
        <p:spPr>
          <a:xfrm flipH="1">
            <a:off x="1644099" y="5228087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Text Box 18"/>
          <p:cNvSpPr txBox="1"/>
          <p:nvPr/>
        </p:nvSpPr>
        <p:spPr>
          <a:xfrm>
            <a:off x="870033" y="5553206"/>
            <a:ext cx="155194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39" name="Line 19"/>
          <p:cNvSpPr/>
          <p:nvPr/>
        </p:nvSpPr>
        <p:spPr>
          <a:xfrm flipH="1">
            <a:off x="3470993" y="522808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20"/>
          <p:cNvSpPr txBox="1"/>
          <p:nvPr/>
        </p:nvSpPr>
        <p:spPr>
          <a:xfrm>
            <a:off x="2742014" y="5553206"/>
            <a:ext cx="153225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41" name="Text Box 22"/>
          <p:cNvSpPr txBox="1"/>
          <p:nvPr/>
        </p:nvSpPr>
        <p:spPr>
          <a:xfrm>
            <a:off x="2113998" y="5553206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42" name="Text Box 23"/>
          <p:cNvSpPr txBox="1"/>
          <p:nvPr/>
        </p:nvSpPr>
        <p:spPr>
          <a:xfrm>
            <a:off x="3952642" y="5553206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43" name="Line 24"/>
          <p:cNvSpPr/>
          <p:nvPr/>
        </p:nvSpPr>
        <p:spPr>
          <a:xfrm flipH="1" flipV="1">
            <a:off x="5006741" y="522745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Text Box 25"/>
          <p:cNvSpPr txBox="1"/>
          <p:nvPr/>
        </p:nvSpPr>
        <p:spPr>
          <a:xfrm>
            <a:off x="4384759" y="5553523"/>
            <a:ext cx="18027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45" name="Text Box 26"/>
          <p:cNvSpPr txBox="1"/>
          <p:nvPr/>
        </p:nvSpPr>
        <p:spPr>
          <a:xfrm>
            <a:off x="4512393" y="4496249"/>
            <a:ext cx="136271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</a:t>
            </a:r>
          </a:p>
        </p:txBody>
      </p:sp>
      <p:sp>
        <p:nvSpPr>
          <p:cNvPr id="46" name="AutoShape 27"/>
          <p:cNvSpPr/>
          <p:nvPr/>
        </p:nvSpPr>
        <p:spPr>
          <a:xfrm>
            <a:off x="6423427" y="4359751"/>
            <a:ext cx="5268595" cy="2167202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 Box 16"/>
          <p:cNvSpPr txBox="1"/>
          <p:nvPr/>
        </p:nvSpPr>
        <p:spPr>
          <a:xfrm>
            <a:off x="6760928" y="4469578"/>
            <a:ext cx="323977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 － 600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Line 17"/>
          <p:cNvSpPr/>
          <p:nvPr/>
        </p:nvSpPr>
        <p:spPr>
          <a:xfrm flipH="1">
            <a:off x="7227019" y="5201417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8"/>
          <p:cNvSpPr txBox="1"/>
          <p:nvPr/>
        </p:nvSpPr>
        <p:spPr>
          <a:xfrm>
            <a:off x="6452954" y="5526853"/>
            <a:ext cx="17519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50" name="Line 19"/>
          <p:cNvSpPr/>
          <p:nvPr/>
        </p:nvSpPr>
        <p:spPr>
          <a:xfrm flipH="1">
            <a:off x="9015178" y="520141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Text Box 20"/>
          <p:cNvSpPr txBox="1"/>
          <p:nvPr/>
        </p:nvSpPr>
        <p:spPr>
          <a:xfrm>
            <a:off x="8468444" y="5526536"/>
            <a:ext cx="153225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52" name="Text Box 22"/>
          <p:cNvSpPr txBox="1"/>
          <p:nvPr/>
        </p:nvSpPr>
        <p:spPr>
          <a:xfrm>
            <a:off x="7912183" y="5526536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53" name="Text Box 23"/>
          <p:cNvSpPr txBox="1"/>
          <p:nvPr/>
        </p:nvSpPr>
        <p:spPr>
          <a:xfrm>
            <a:off x="9679072" y="5526536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54" name="Line 24"/>
          <p:cNvSpPr/>
          <p:nvPr/>
        </p:nvSpPr>
        <p:spPr>
          <a:xfrm flipH="1" flipV="1">
            <a:off x="10589661" y="520078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Text Box 25"/>
          <p:cNvSpPr txBox="1"/>
          <p:nvPr/>
        </p:nvSpPr>
        <p:spPr>
          <a:xfrm>
            <a:off x="10217869" y="5526853"/>
            <a:ext cx="159956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个百</a:t>
            </a:r>
          </a:p>
        </p:txBody>
      </p:sp>
      <p:sp>
        <p:nvSpPr>
          <p:cNvPr id="56" name="Text Box 26"/>
          <p:cNvSpPr txBox="1"/>
          <p:nvPr/>
        </p:nvSpPr>
        <p:spPr>
          <a:xfrm>
            <a:off x="10130873" y="4469579"/>
            <a:ext cx="122555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  <p:bldP spid="21" grpId="0" bldLvl="0" animBg="1"/>
      <p:bldP spid="22" grpId="0"/>
      <p:bldP spid="25" grpId="0"/>
      <p:bldP spid="27" grpId="0"/>
      <p:bldP spid="28" grpId="0"/>
      <p:bldP spid="29" grpId="0"/>
      <p:bldP spid="31" grpId="0"/>
      <p:bldP spid="32" grpId="0"/>
      <p:bldP spid="35" grpId="0" bldLvl="0" animBg="1"/>
      <p:bldP spid="36" grpId="0"/>
      <p:bldP spid="38" grpId="0"/>
      <p:bldP spid="40" grpId="0"/>
      <p:bldP spid="41" grpId="0"/>
      <p:bldP spid="42" grpId="0"/>
      <p:bldP spid="44" grpId="0"/>
      <p:bldP spid="45" grpId="0"/>
      <p:bldP spid="46" grpId="0" bldLvl="0" animBg="1"/>
      <p:bldP spid="47" grpId="0"/>
      <p:bldP spid="49" grpId="0"/>
      <p:bldP spid="51" grpId="0"/>
      <p:bldP spid="52" grpId="0"/>
      <p:bldP spid="53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/>
          <p:nvPr/>
        </p:nvSpPr>
        <p:spPr>
          <a:xfrm>
            <a:off x="658496" y="1728210"/>
            <a:ext cx="5268595" cy="2124654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174751" y="1816763"/>
            <a:ext cx="296100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80   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  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1361441" y="2548602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1174750" y="2874039"/>
            <a:ext cx="49276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Line 19"/>
          <p:cNvSpPr/>
          <p:nvPr/>
        </p:nvSpPr>
        <p:spPr>
          <a:xfrm flipH="1">
            <a:off x="3044825" y="254860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2818130" y="2874039"/>
            <a:ext cx="51308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/>
          <p:nvPr/>
        </p:nvSpPr>
        <p:spPr>
          <a:xfrm>
            <a:off x="1974850" y="2873721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3454719" y="2873721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4580573" y="254796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245610" y="2874039"/>
            <a:ext cx="74803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Text Box 26"/>
          <p:cNvSpPr txBox="1"/>
          <p:nvPr/>
        </p:nvSpPr>
        <p:spPr>
          <a:xfrm>
            <a:off x="4301490" y="1816764"/>
            <a:ext cx="113284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130</a:t>
            </a:r>
          </a:p>
        </p:txBody>
      </p:sp>
      <p:sp>
        <p:nvSpPr>
          <p:cNvPr id="21" name="AutoShape 27"/>
          <p:cNvSpPr/>
          <p:nvPr/>
        </p:nvSpPr>
        <p:spPr>
          <a:xfrm>
            <a:off x="6380323" y="1728210"/>
            <a:ext cx="5268595" cy="2124654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6707506" y="1816763"/>
            <a:ext cx="331279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130  －   50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Line 17"/>
          <p:cNvSpPr/>
          <p:nvPr/>
        </p:nvSpPr>
        <p:spPr>
          <a:xfrm flipH="1">
            <a:off x="7030086" y="2548602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18"/>
          <p:cNvSpPr txBox="1"/>
          <p:nvPr/>
        </p:nvSpPr>
        <p:spPr>
          <a:xfrm>
            <a:off x="6686551" y="2874039"/>
            <a:ext cx="77660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13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Line 19"/>
          <p:cNvSpPr/>
          <p:nvPr/>
        </p:nvSpPr>
        <p:spPr>
          <a:xfrm flipH="1">
            <a:off x="8818245" y="254860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0"/>
          <p:cNvSpPr txBox="1"/>
          <p:nvPr/>
        </p:nvSpPr>
        <p:spPr>
          <a:xfrm>
            <a:off x="8630286" y="2874039"/>
            <a:ext cx="65849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22"/>
          <p:cNvSpPr txBox="1"/>
          <p:nvPr/>
        </p:nvSpPr>
        <p:spPr>
          <a:xfrm>
            <a:off x="7571740" y="2873721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29" name="Text Box 23"/>
          <p:cNvSpPr txBox="1"/>
          <p:nvPr/>
        </p:nvSpPr>
        <p:spPr>
          <a:xfrm>
            <a:off x="9195119" y="2873721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30" name="Line 24"/>
          <p:cNvSpPr/>
          <p:nvPr/>
        </p:nvSpPr>
        <p:spPr>
          <a:xfrm flipH="1" flipV="1">
            <a:off x="10392728" y="254796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25"/>
          <p:cNvSpPr txBox="1"/>
          <p:nvPr/>
        </p:nvSpPr>
        <p:spPr>
          <a:xfrm>
            <a:off x="10164446" y="2874039"/>
            <a:ext cx="61785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/>
          <p:nvPr/>
        </p:nvSpPr>
        <p:spPr>
          <a:xfrm>
            <a:off x="10077450" y="1816764"/>
            <a:ext cx="91821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3" name="文本框 1"/>
          <p:cNvSpPr txBox="1"/>
          <p:nvPr/>
        </p:nvSpPr>
        <p:spPr>
          <a:xfrm>
            <a:off x="1234203" y="1024304"/>
            <a:ext cx="1857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5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sp>
        <p:nvSpPr>
          <p:cNvPr id="36" name="AutoShape 27"/>
          <p:cNvSpPr/>
          <p:nvPr/>
        </p:nvSpPr>
        <p:spPr>
          <a:xfrm>
            <a:off x="658496" y="4225271"/>
            <a:ext cx="5268595" cy="2124654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1031241" y="4313824"/>
            <a:ext cx="373570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   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  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Line 17"/>
          <p:cNvSpPr/>
          <p:nvPr/>
        </p:nvSpPr>
        <p:spPr>
          <a:xfrm flipH="1">
            <a:off x="1289686" y="5045663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18"/>
          <p:cNvSpPr txBox="1"/>
          <p:nvPr/>
        </p:nvSpPr>
        <p:spPr>
          <a:xfrm>
            <a:off x="1017905" y="5371100"/>
            <a:ext cx="55499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Line 19"/>
          <p:cNvSpPr/>
          <p:nvPr/>
        </p:nvSpPr>
        <p:spPr>
          <a:xfrm flipH="1">
            <a:off x="3116580" y="5045663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20"/>
          <p:cNvSpPr txBox="1"/>
          <p:nvPr/>
        </p:nvSpPr>
        <p:spPr>
          <a:xfrm>
            <a:off x="2818130" y="5340620"/>
            <a:ext cx="51308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22"/>
          <p:cNvSpPr txBox="1"/>
          <p:nvPr/>
        </p:nvSpPr>
        <p:spPr>
          <a:xfrm>
            <a:off x="1687830" y="5344747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43" name="Text Box 23"/>
          <p:cNvSpPr txBox="1"/>
          <p:nvPr/>
        </p:nvSpPr>
        <p:spPr>
          <a:xfrm>
            <a:off x="3526474" y="5370782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44" name="Line 24"/>
          <p:cNvSpPr/>
          <p:nvPr/>
        </p:nvSpPr>
        <p:spPr>
          <a:xfrm flipH="1" flipV="1">
            <a:off x="4652328" y="5045028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Text Box 25"/>
          <p:cNvSpPr txBox="1"/>
          <p:nvPr/>
        </p:nvSpPr>
        <p:spPr>
          <a:xfrm>
            <a:off x="4245611" y="5371100"/>
            <a:ext cx="866775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26"/>
          <p:cNvSpPr txBox="1"/>
          <p:nvPr/>
        </p:nvSpPr>
        <p:spPr>
          <a:xfrm>
            <a:off x="4229735" y="4313825"/>
            <a:ext cx="136271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</a:t>
            </a:r>
          </a:p>
        </p:txBody>
      </p:sp>
      <p:sp>
        <p:nvSpPr>
          <p:cNvPr id="47" name="AutoShape 27"/>
          <p:cNvSpPr/>
          <p:nvPr/>
        </p:nvSpPr>
        <p:spPr>
          <a:xfrm>
            <a:off x="6380323" y="4198601"/>
            <a:ext cx="5268595" cy="2124654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Text Box 16"/>
          <p:cNvSpPr txBox="1"/>
          <p:nvPr/>
        </p:nvSpPr>
        <p:spPr>
          <a:xfrm>
            <a:off x="6621780" y="4287154"/>
            <a:ext cx="323977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 － 600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36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Line 17"/>
          <p:cNvSpPr/>
          <p:nvPr/>
        </p:nvSpPr>
        <p:spPr>
          <a:xfrm flipH="1">
            <a:off x="7016116" y="5018993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Text Box 18"/>
          <p:cNvSpPr txBox="1"/>
          <p:nvPr/>
        </p:nvSpPr>
        <p:spPr>
          <a:xfrm>
            <a:off x="6672580" y="5344430"/>
            <a:ext cx="77470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Line 19"/>
          <p:cNvSpPr/>
          <p:nvPr/>
        </p:nvSpPr>
        <p:spPr>
          <a:xfrm flipH="1">
            <a:off x="8660765" y="5018993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20"/>
          <p:cNvSpPr txBox="1"/>
          <p:nvPr/>
        </p:nvSpPr>
        <p:spPr>
          <a:xfrm>
            <a:off x="8401050" y="5344430"/>
            <a:ext cx="54610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22"/>
          <p:cNvSpPr txBox="1"/>
          <p:nvPr/>
        </p:nvSpPr>
        <p:spPr>
          <a:xfrm>
            <a:off x="7486015" y="5344112"/>
            <a:ext cx="865188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54" name="Text Box 23"/>
          <p:cNvSpPr txBox="1"/>
          <p:nvPr/>
        </p:nvSpPr>
        <p:spPr>
          <a:xfrm>
            <a:off x="9037639" y="5344112"/>
            <a:ext cx="865187" cy="711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55" name="Line 24"/>
          <p:cNvSpPr/>
          <p:nvPr/>
        </p:nvSpPr>
        <p:spPr>
          <a:xfrm flipH="1" flipV="1">
            <a:off x="10235248" y="5018358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25"/>
          <p:cNvSpPr txBox="1"/>
          <p:nvPr/>
        </p:nvSpPr>
        <p:spPr>
          <a:xfrm>
            <a:off x="10006965" y="5344430"/>
            <a:ext cx="55626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endParaRPr lang="zh-CN" altLang="en-US" sz="36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26"/>
          <p:cNvSpPr txBox="1"/>
          <p:nvPr/>
        </p:nvSpPr>
        <p:spPr>
          <a:xfrm>
            <a:off x="9991725" y="4287155"/>
            <a:ext cx="1225550" cy="711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  <p:bldP spid="21" grpId="0" bldLvl="0" animBg="1"/>
      <p:bldP spid="22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6" grpId="0" bldLvl="0" animBg="1"/>
      <p:bldP spid="37" grpId="0"/>
      <p:bldP spid="39" grpId="0"/>
      <p:bldP spid="41" grpId="0"/>
      <p:bldP spid="42" grpId="0"/>
      <p:bldP spid="43" grpId="0"/>
      <p:bldP spid="45" grpId="0"/>
      <p:bldP spid="46" grpId="0"/>
      <p:bldP spid="47" grpId="0" bldLvl="0" animBg="1"/>
      <p:bldP spid="48" grpId="0"/>
      <p:bldP spid="50" grpId="0"/>
      <p:bldP spid="52" grpId="0"/>
      <p:bldP spid="53" grpId="0"/>
      <p:bldP spid="54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1210669" y="2432179"/>
            <a:ext cx="10239209" cy="2609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整百、整千数进（退）位的加减法的计算方法：</a:t>
            </a:r>
            <a:endParaRPr lang="en-US" altLang="zh-CN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（1）把整百、整千数都看成几个百、几个千，然后再相加减。</a:t>
            </a:r>
            <a:endParaRPr lang="en-US" altLang="zh-CN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（2）可以不看整百、整千数末尾的 0，先把 0 前面的数相加减，再在得数末尾添上与整百、整千数末尾相同个数的 0。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知识提炼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844826" y="2067097"/>
            <a:ext cx="10740886" cy="3339790"/>
          </a:xfrm>
          <a:prstGeom prst="roundRect">
            <a:avLst>
              <a:gd name="adj" fmla="val 8311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文本框 1"/>
          <p:cNvSpPr txBox="1"/>
          <p:nvPr/>
        </p:nvSpPr>
        <p:spPr>
          <a:xfrm>
            <a:off x="973456" y="1186814"/>
            <a:ext cx="59328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P96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352" name="文本框 1"/>
          <p:cNvSpPr txBox="1"/>
          <p:nvPr/>
        </p:nvSpPr>
        <p:spPr>
          <a:xfrm>
            <a:off x="973456" y="1648479"/>
            <a:ext cx="9516745" cy="16960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）一共有多少袋麦子？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）麦子比稻谷多多少袋？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）你还能提出其他数学问题并解答吗？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03569" y="733169"/>
            <a:ext cx="3114975" cy="3526661"/>
            <a:chOff x="7464426" y="1036955"/>
            <a:chExt cx="3952875" cy="447530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426" y="1036955"/>
              <a:ext cx="3952875" cy="378206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575801" y="1990092"/>
              <a:ext cx="1635760" cy="177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稻谷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494520" y="3738247"/>
              <a:ext cx="1437639" cy="177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麦子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800</a:t>
              </a: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68591" y="3044191"/>
              <a:ext cx="1523366" cy="1228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麦子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700</a:t>
              </a: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袋</a:t>
              </a: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08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6239" y="3429000"/>
            <a:ext cx="7737475" cy="295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700+800=1500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（袋）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答：一共有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袋麦子。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1500－1000=500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（袋）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答：麦子比稻谷多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袋。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）一共有多少袋麦子和稻谷？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1500+1000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=2500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（袋）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           答：一共有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2500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袋麦子和稻谷。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"/>
          <p:cNvSpPr txBox="1"/>
          <p:nvPr/>
        </p:nvSpPr>
        <p:spPr>
          <a:xfrm>
            <a:off x="1305220" y="1158323"/>
            <a:ext cx="10755630" cy="10127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例：计算：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3000＋7000＝           1000－300＝            4200＋500＝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2" name="文本框 9"/>
          <p:cNvSpPr txBox="1"/>
          <p:nvPr/>
        </p:nvSpPr>
        <p:spPr>
          <a:xfrm>
            <a:off x="1305537" y="2420126"/>
            <a:ext cx="24590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D6244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/>
          <p:nvPr/>
        </p:nvSpPr>
        <p:spPr>
          <a:xfrm>
            <a:off x="2817752" y="2334268"/>
            <a:ext cx="3123888" cy="14929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3000＋7000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＝1000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1000－300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＝7000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4200＋500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＝9200</a:t>
            </a:r>
          </a:p>
        </p:txBody>
      </p:sp>
      <p:sp>
        <p:nvSpPr>
          <p:cNvPr id="20483" name="文本框 2"/>
          <p:cNvSpPr txBox="1"/>
          <p:nvPr/>
        </p:nvSpPr>
        <p:spPr>
          <a:xfrm>
            <a:off x="6299565" y="2420126"/>
            <a:ext cx="26717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D6244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793860" y="2334268"/>
            <a:ext cx="3322025" cy="14929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3000＋7000</a:t>
            </a:r>
            <a:r>
              <a:rPr lang="zh-CN" altLang="en-US" sz="2400" b="1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＝10000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1000－300</a:t>
            </a:r>
            <a:r>
              <a:rPr lang="zh-CN" altLang="en-US" sz="2400" b="1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＝700</a:t>
            </a:r>
            <a:endParaRPr lang="en-US" altLang="zh-CN" sz="2400" b="1" dirty="0">
              <a:solidFill>
                <a:srgbClr val="0070C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4200＋500</a:t>
            </a:r>
            <a:r>
              <a:rPr lang="zh-CN" altLang="en-US" sz="2400" b="1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＝4700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09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5014" y="4263224"/>
            <a:ext cx="25796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D6244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2817753" y="4240364"/>
            <a:ext cx="8453222" cy="1862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3000＋7000＝1000 错在相加的过程中没有正确进位，可以先不看后面的 3 个 0，先算 3＋7＝10，再在 10 后面添上 3 个 0，也就是 10000。1000－300＝7000 错在相减的过程中没有正确退位，可以先不看后面的 2 个 0，先算10－3＝7，再在 7 后面添 2 个0，也就是 700。4200＋500＝9200 错在把最高位相加了，可以先算 42＋5＝47，再在 47 的后面添 2 个 0，也就是 4700。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20483" grpId="0"/>
      <p:bldP spid="4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10800000">
            <a:off x="0" y="1716793"/>
            <a:ext cx="1165862" cy="1712207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122" name="文本框 1"/>
          <p:cNvSpPr txBox="1"/>
          <p:nvPr/>
        </p:nvSpPr>
        <p:spPr>
          <a:xfrm>
            <a:off x="1305220" y="2283323"/>
            <a:ext cx="9654208" cy="29692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42950" indent="-7429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掌握整百、整千数加减法的口算方法，能选择适当的方法进行口算。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32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742950" indent="-7429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能正确口算整百、整千数进（退）位加减法。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6" name="任意多边形: 形状 5"/>
          <p:cNvSpPr/>
          <p:nvPr/>
        </p:nvSpPr>
        <p:spPr>
          <a:xfrm rot="10800000" flipH="1" flipV="1">
            <a:off x="10170187" y="2929366"/>
            <a:ext cx="2021814" cy="2969275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974091" y="1158241"/>
            <a:ext cx="6946265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P97 T1)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捉鼠竞赛。</a:t>
            </a: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066" y="2744272"/>
            <a:ext cx="4804724" cy="23182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0" y="2224378"/>
            <a:ext cx="5898568" cy="3358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的：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300     1800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       400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500       1900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的：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4000      100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900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        1700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700        400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</a:t>
            </a:r>
            <a:r>
              <a:rPr lang="zh-CN" altLang="en-US" sz="2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的： 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700          2500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               500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1000        3000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1500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015" y="1817706"/>
            <a:ext cx="6843560" cy="30039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"/>
          <p:cNvSpPr txBox="1"/>
          <p:nvPr/>
        </p:nvSpPr>
        <p:spPr>
          <a:xfrm>
            <a:off x="974091" y="1158241"/>
            <a:ext cx="6946265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P97 T2)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桂林山水美，喜迎天下人。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60960" y="3732694"/>
            <a:ext cx="5585874" cy="504946"/>
          </a:xfrm>
          <a:prstGeom prst="rect">
            <a:avLst/>
          </a:prstGeom>
          <a:solidFill>
            <a:schemeClr val="bg1"/>
          </a:solidFill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你能提出哪些数学问题？你会解答吗？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02196" y="5458902"/>
            <a:ext cx="499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2000+900=2900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（人）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5220" y="6039443"/>
            <a:ext cx="951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答：民俗度假村和迎宾山庄一共有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2900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人。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5307" y="6437925"/>
            <a:ext cx="382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本题答案不唯一，同学们可提其他问题并解答。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05220" y="4948451"/>
            <a:ext cx="951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民俗度假村和迎宾山庄一共有多少人？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091" y="1821815"/>
            <a:ext cx="7589832" cy="1607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50194" y="3429000"/>
            <a:ext cx="5497858" cy="504946"/>
          </a:xfrm>
          <a:prstGeom prst="rect">
            <a:avLst/>
          </a:prstGeom>
          <a:solidFill>
            <a:schemeClr val="bg1"/>
          </a:solidFill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你能提出哪些数学问题？你会解答吗？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974091" y="1158241"/>
            <a:ext cx="6946265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P97 T3)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4144" y="4766058"/>
            <a:ext cx="546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3500－1500=2000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（米）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4091" y="5365633"/>
            <a:ext cx="83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每分钟高铁比火车多跑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2000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米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4091" y="4166484"/>
            <a:ext cx="72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每分钟高铁比火车多跑多少米？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5307" y="6437925"/>
            <a:ext cx="382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本题答案不唯一，同学们可提其他问题并解答。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/>
          <p:nvPr/>
        </p:nvSpPr>
        <p:spPr>
          <a:xfrm>
            <a:off x="1300097" y="1097418"/>
            <a:ext cx="2415540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4.计算题。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1802" y="1861594"/>
            <a:ext cx="5669910" cy="36812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（1）（易错题）直接写出得数。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1000＋6000＝                     600－400＝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700＋300＝                          700＋800＝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5000－4000＝                    1000－200＝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1200－600＝                       6300－300＝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27093" y="284093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7000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91711" y="284093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200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27093" y="3584509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10572" y="3584509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1500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27093" y="4328081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91711" y="432808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800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08232" y="507165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600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0572" y="5071654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6000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28035" y="2119279"/>
            <a:ext cx="38906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（2）列式计算。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46697" y="2949224"/>
            <a:ext cx="37423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①3500 比 300 多多少？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46696" y="4462600"/>
            <a:ext cx="447815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②1000 减 800，差是多少？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233990" y="3471362"/>
            <a:ext cx="290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3500－300=3200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33990" y="5037887"/>
            <a:ext cx="290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1000－800=200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612212" y="3906752"/>
            <a:ext cx="319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答：一共要花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7800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12212" y="5447423"/>
            <a:ext cx="56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答：一台洗衣机比一台电脑便宜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1200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22529" name="文本框 1"/>
          <p:cNvSpPr txBox="1"/>
          <p:nvPr/>
        </p:nvSpPr>
        <p:spPr>
          <a:xfrm>
            <a:off x="1203960" y="958851"/>
            <a:ext cx="660400" cy="7771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endParaRPr lang="zh-CN" altLang="en-US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980" y="3276114"/>
            <a:ext cx="11247120" cy="532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（1）帮妈妈算算买这两样物品一共要花多少钱。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27230" y="3906752"/>
            <a:ext cx="363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4500+3300=7800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（元）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16" y="1022009"/>
            <a:ext cx="3847465" cy="2000250"/>
          </a:xfrm>
          <a:prstGeom prst="rect">
            <a:avLst/>
          </a:prstGeom>
        </p:spPr>
      </p:pic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8980" y="4782509"/>
            <a:ext cx="100355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）一台洗衣机比一台电脑便宜多少钱？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7230" y="5447423"/>
            <a:ext cx="372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4500－3300=1200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（元）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24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5950" y="163612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D6244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5950" y="2697843"/>
            <a:ext cx="10036382" cy="293330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742950" indent="-7429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整百、整千数不进（退）位的加减法的计算方法：先把 0 前面的数相加减，再在得数末尾添上与整百、整千数末尾相同个数的 0。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marL="742950" indent="-7429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整百、整千数进（退）位的加减法的计算方法：（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）把整百、整千数都看成几个百、几个千，然后再相加减。（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）可以不看整百、整千数末尾的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，先把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前面的数相加减，再在得数末尾添上与整百、整千数末尾相同个数的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  <p:sp>
        <p:nvSpPr>
          <p:cNvPr id="7" name="AutoShape 27"/>
          <p:cNvSpPr/>
          <p:nvPr/>
        </p:nvSpPr>
        <p:spPr>
          <a:xfrm>
            <a:off x="827405" y="2563097"/>
            <a:ext cx="10781499" cy="3350686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79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80574" y="3529334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0573" y="4478494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862563" y="3529334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402079" y="1873250"/>
            <a:ext cx="8868233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口算。</a:t>
            </a:r>
          </a:p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9＋6=              11－4=              17－9=</a:t>
            </a:r>
          </a:p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30＋40=         80－30=           90－20=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9809" y="306975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44534" y="306975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46969" y="306975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79809" y="406447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93852" y="406447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50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96287" y="406447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70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复习导入</a:t>
            </a:r>
          </a:p>
        </p:txBody>
      </p:sp>
      <p:sp>
        <p:nvSpPr>
          <p:cNvPr id="17" name="任意多边形: 形状 16"/>
          <p:cNvSpPr/>
          <p:nvPr/>
        </p:nvSpPr>
        <p:spPr>
          <a:xfrm rot="10800000">
            <a:off x="0" y="1716793"/>
            <a:ext cx="1165862" cy="1712207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10800000" flipH="1" flipV="1">
            <a:off x="10170187" y="3413622"/>
            <a:ext cx="2021814" cy="2969275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5"/>
          <p:cNvSpPr txBox="1"/>
          <p:nvPr/>
        </p:nvSpPr>
        <p:spPr>
          <a:xfrm>
            <a:off x="1290047" y="1142521"/>
            <a:ext cx="1598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7172" name="文本框 7"/>
          <p:cNvSpPr txBox="1"/>
          <p:nvPr/>
        </p:nvSpPr>
        <p:spPr>
          <a:xfrm>
            <a:off x="2588939" y="1142520"/>
            <a:ext cx="87503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整百、整千数不进（退）位的加减法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03948" y="1682688"/>
            <a:ext cx="987425" cy="754062"/>
            <a:chOff x="1277" y="3118"/>
            <a:chExt cx="1555" cy="1187"/>
          </a:xfrm>
        </p:grpSpPr>
        <p:pic>
          <p:nvPicPr>
            <p:cNvPr id="7174" name="Picture 46" descr="U1ppt题号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" y="3118"/>
              <a:ext cx="155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6"/>
            <p:cNvSpPr txBox="1"/>
            <p:nvPr/>
          </p:nvSpPr>
          <p:spPr>
            <a:xfrm>
              <a:off x="1506" y="3262"/>
              <a:ext cx="117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2380217" y="1793396"/>
            <a:ext cx="991743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（1）帮爷爷算算买这两样电器一共花了多少钱。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6890450" y="3429000"/>
            <a:ext cx="3440802" cy="1243882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noFill/>
          <a:ln w="3175"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你知道这个算式该怎么计算吗？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36918" y="2827765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965117" y="5090023"/>
            <a:ext cx="3366135" cy="523220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1000＋2000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212768" y="1263651"/>
            <a:ext cx="6430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方法一：利用数的组成计算</a:t>
            </a:r>
          </a:p>
        </p:txBody>
      </p:sp>
      <p:sp>
        <p:nvSpPr>
          <p:cNvPr id="4" name="AutoShape 27"/>
          <p:cNvSpPr/>
          <p:nvPr/>
        </p:nvSpPr>
        <p:spPr>
          <a:xfrm>
            <a:off x="1134163" y="2732948"/>
            <a:ext cx="5268595" cy="2486025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325881" y="3067777"/>
            <a:ext cx="404431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40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2007236" y="3799616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1233170" y="4124735"/>
            <a:ext cx="155194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6" name="Line 19"/>
          <p:cNvSpPr/>
          <p:nvPr/>
        </p:nvSpPr>
        <p:spPr>
          <a:xfrm flipH="1">
            <a:off x="3618865" y="3799616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3105151" y="4124735"/>
            <a:ext cx="153225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2477135" y="4124735"/>
            <a:ext cx="865188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4315779" y="4124735"/>
            <a:ext cx="865187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5369878" y="3798981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854576" y="4125052"/>
            <a:ext cx="157543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77" name="Text Box 26"/>
          <p:cNvSpPr txBox="1"/>
          <p:nvPr/>
        </p:nvSpPr>
        <p:spPr>
          <a:xfrm>
            <a:off x="4771351" y="3067778"/>
            <a:ext cx="137922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303056" y="2254313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280477" y="1263651"/>
            <a:ext cx="64306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方法二：想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以内数的加法</a:t>
            </a:r>
          </a:p>
        </p:txBody>
      </p:sp>
      <p:sp>
        <p:nvSpPr>
          <p:cNvPr id="4" name="AutoShape 27"/>
          <p:cNvSpPr/>
          <p:nvPr/>
        </p:nvSpPr>
        <p:spPr>
          <a:xfrm>
            <a:off x="1160781" y="2837273"/>
            <a:ext cx="5268595" cy="2486025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325881" y="3106512"/>
            <a:ext cx="404431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40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1578611" y="3917091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1325881" y="4163788"/>
            <a:ext cx="508635" cy="7771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endParaRPr lang="zh-CN" altLang="en-US" sz="40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Line 19"/>
          <p:cNvSpPr/>
          <p:nvPr/>
        </p:nvSpPr>
        <p:spPr>
          <a:xfrm flipH="1">
            <a:off x="3074670" y="3917091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2818130" y="4163788"/>
            <a:ext cx="513080" cy="7771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endParaRPr lang="zh-CN" altLang="en-US" sz="40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/>
          <p:nvPr/>
        </p:nvSpPr>
        <p:spPr>
          <a:xfrm>
            <a:off x="1974850" y="4163470"/>
            <a:ext cx="865188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3813494" y="4163470"/>
            <a:ext cx="865187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4678363" y="3837716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495800" y="4163788"/>
            <a:ext cx="515620" cy="7771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endParaRPr lang="zh-CN" altLang="en-US" sz="4000" b="1" dirty="0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Text Box 26"/>
          <p:cNvSpPr txBox="1"/>
          <p:nvPr/>
        </p:nvSpPr>
        <p:spPr>
          <a:xfrm>
            <a:off x="4799983" y="3106513"/>
            <a:ext cx="137922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241540" y="2407378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305220" y="1071543"/>
            <a:ext cx="771969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方法三：用计数器或算盘拨一拨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226300" y="1903701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59330" y="1764000"/>
            <a:ext cx="2757170" cy="3039110"/>
            <a:chOff x="3323" y="2318"/>
            <a:chExt cx="4342" cy="4786"/>
          </a:xfrm>
        </p:grpSpPr>
        <p:grpSp>
          <p:nvGrpSpPr>
            <p:cNvPr id="17" name="组合 16"/>
            <p:cNvGrpSpPr/>
            <p:nvPr/>
          </p:nvGrpSpPr>
          <p:grpSpPr>
            <a:xfrm>
              <a:off x="3323" y="2318"/>
              <a:ext cx="4343" cy="4787"/>
              <a:chOff x="2816" y="2500"/>
              <a:chExt cx="4343" cy="4787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215" y="2500"/>
                <a:ext cx="72" cy="26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4085" y="2500"/>
                <a:ext cx="72" cy="26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817" y="2500"/>
                <a:ext cx="72" cy="26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688" y="2500"/>
                <a:ext cx="72" cy="26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955" y="2500"/>
                <a:ext cx="72" cy="26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289" y="5145"/>
                <a:ext cx="870" cy="2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个位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418" y="5145"/>
                <a:ext cx="870" cy="2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十位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556" y="5145"/>
                <a:ext cx="870" cy="2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百位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686" y="5145"/>
                <a:ext cx="870" cy="2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千位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816" y="5145"/>
                <a:ext cx="870" cy="2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62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万位</a:t>
                </a: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4397" y="4716"/>
              <a:ext cx="462" cy="247"/>
            </a:xfrm>
            <a:prstGeom prst="ellipse">
              <a:avLst/>
            </a:prstGeom>
            <a:gradFill flip="none" rotWithShape="1">
              <a:gsLst>
                <a:gs pos="93000">
                  <a:srgbClr val="FFC000"/>
                </a:gs>
                <a:gs pos="70000">
                  <a:schemeClr val="accent6">
                    <a:lumMod val="67000"/>
                  </a:schemeClr>
                </a:gs>
                <a:gs pos="46000">
                  <a:srgbClr val="FFC000"/>
                </a:gs>
                <a:gs pos="8000">
                  <a:srgbClr val="F4F694"/>
                </a:gs>
              </a:gsLst>
              <a:lin ang="2700000" scaled="1"/>
              <a:tileRect/>
            </a:gradFill>
            <a:ln w="9525"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941320" y="2955896"/>
            <a:ext cx="293370" cy="156845"/>
          </a:xfrm>
          <a:prstGeom prst="ellipse">
            <a:avLst/>
          </a:prstGeom>
          <a:gradFill flip="none" rotWithShape="1">
            <a:gsLst>
              <a:gs pos="93000">
                <a:srgbClr val="FFC000"/>
              </a:gs>
              <a:gs pos="70000">
                <a:schemeClr val="accent6">
                  <a:lumMod val="67000"/>
                </a:schemeClr>
              </a:gs>
              <a:gs pos="46000">
                <a:srgbClr val="FFC000"/>
              </a:gs>
              <a:gs pos="8000">
                <a:srgbClr val="F4F694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41320" y="3112741"/>
            <a:ext cx="293370" cy="156845"/>
          </a:xfrm>
          <a:prstGeom prst="ellipse">
            <a:avLst/>
          </a:prstGeom>
          <a:gradFill flip="none" rotWithShape="1">
            <a:gsLst>
              <a:gs pos="93000">
                <a:srgbClr val="FFC000"/>
              </a:gs>
              <a:gs pos="70000">
                <a:schemeClr val="accent6">
                  <a:lumMod val="67000"/>
                </a:schemeClr>
              </a:gs>
              <a:gs pos="46000">
                <a:srgbClr val="FFC000"/>
              </a:gs>
              <a:gs pos="8000">
                <a:srgbClr val="F4F694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8800" y="5066001"/>
            <a:ext cx="4353338" cy="646331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1000＋2000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98961" y="5079506"/>
            <a:ext cx="158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=3000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10715" y="5956629"/>
            <a:ext cx="837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答：买这两样电器一共花了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3000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9" grpId="0" animBg="1"/>
      <p:bldP spid="11" grpId="0" animBg="1"/>
      <p:bldP spid="12" grpId="0" animBg="1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1073509" y="1268712"/>
            <a:ext cx="583565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（2）冰箱比电视贵多少钱？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152416" y="2402317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6" name="对话气泡: 圆角矩形 20"/>
          <p:cNvSpPr/>
          <p:nvPr/>
        </p:nvSpPr>
        <p:spPr>
          <a:xfrm>
            <a:off x="7167880" y="3797717"/>
            <a:ext cx="3495040" cy="1438910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noFill/>
          <a:ln w="3175"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你知道这个算式该怎么计算吗？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67880" y="2877233"/>
            <a:ext cx="3495040" cy="707886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2000－1000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305220" y="1263651"/>
            <a:ext cx="64306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方法一：利用数的组成计算</a:t>
            </a:r>
          </a:p>
        </p:txBody>
      </p:sp>
      <p:sp>
        <p:nvSpPr>
          <p:cNvPr id="4" name="AutoShape 27"/>
          <p:cNvSpPr/>
          <p:nvPr/>
        </p:nvSpPr>
        <p:spPr>
          <a:xfrm>
            <a:off x="1160781" y="2934474"/>
            <a:ext cx="5268595" cy="2486025"/>
          </a:xfrm>
          <a:prstGeom prst="wedgeRoundRectCallout">
            <a:avLst>
              <a:gd name="adj1" fmla="val -49106"/>
              <a:gd name="adj2" fmla="val 1896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000" b="1" dirty="0">
              <a:solidFill>
                <a:srgbClr val="1C1C1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/>
          <p:nvPr/>
        </p:nvSpPr>
        <p:spPr>
          <a:xfrm>
            <a:off x="1325881" y="3203713"/>
            <a:ext cx="404431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2000－1000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endParaRPr lang="zh-CN" altLang="en-US" sz="4000" b="1" dirty="0">
              <a:solidFill>
                <a:srgbClr val="FF505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Line 17"/>
          <p:cNvSpPr/>
          <p:nvPr/>
        </p:nvSpPr>
        <p:spPr>
          <a:xfrm flipH="1">
            <a:off x="2007236" y="3935552"/>
            <a:ext cx="3175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8"/>
          <p:cNvSpPr txBox="1"/>
          <p:nvPr/>
        </p:nvSpPr>
        <p:spPr>
          <a:xfrm>
            <a:off x="1233170" y="4260671"/>
            <a:ext cx="155194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6" name="Line 19"/>
          <p:cNvSpPr/>
          <p:nvPr/>
        </p:nvSpPr>
        <p:spPr>
          <a:xfrm flipH="1">
            <a:off x="3618865" y="3935552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0"/>
          <p:cNvSpPr txBox="1"/>
          <p:nvPr/>
        </p:nvSpPr>
        <p:spPr>
          <a:xfrm>
            <a:off x="3105151" y="4260671"/>
            <a:ext cx="153225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2477135" y="4260671"/>
            <a:ext cx="865188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</a:p>
        </p:txBody>
      </p:sp>
      <p:sp>
        <p:nvSpPr>
          <p:cNvPr id="23" name="Text Box 23"/>
          <p:cNvSpPr txBox="1"/>
          <p:nvPr/>
        </p:nvSpPr>
        <p:spPr>
          <a:xfrm>
            <a:off x="4315779" y="4260671"/>
            <a:ext cx="865187" cy="7800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75" name="Line 24"/>
          <p:cNvSpPr/>
          <p:nvPr/>
        </p:nvSpPr>
        <p:spPr>
          <a:xfrm flipH="1" flipV="1">
            <a:off x="5369878" y="3934917"/>
            <a:ext cx="0" cy="325437"/>
          </a:xfrm>
          <a:prstGeom prst="line">
            <a:avLst/>
          </a:prstGeom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25"/>
          <p:cNvSpPr txBox="1"/>
          <p:nvPr/>
        </p:nvSpPr>
        <p:spPr>
          <a:xfrm>
            <a:off x="4854576" y="4260988"/>
            <a:ext cx="1575435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个千</a:t>
            </a:r>
          </a:p>
        </p:txBody>
      </p:sp>
      <p:sp>
        <p:nvSpPr>
          <p:cNvPr id="77" name="Text Box 26"/>
          <p:cNvSpPr txBox="1"/>
          <p:nvPr/>
        </p:nvSpPr>
        <p:spPr>
          <a:xfrm>
            <a:off x="4778543" y="3203714"/>
            <a:ext cx="1379220" cy="7800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1000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241540" y="2543314"/>
            <a:ext cx="3943584" cy="3186971"/>
            <a:chOff x="4067" y="3648"/>
            <a:chExt cx="6785" cy="5508"/>
          </a:xfrm>
        </p:grpSpPr>
        <p:pic>
          <p:nvPicPr>
            <p:cNvPr id="20503" name="Picture 25" descr="95-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719"/>
            <a:stretch>
              <a:fillRect/>
            </a:stretch>
          </p:blipFill>
          <p:spPr>
            <a:xfrm>
              <a:off x="4108" y="3648"/>
              <a:ext cx="6525" cy="5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4067" y="8051"/>
              <a:ext cx="3358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7845" y="8051"/>
              <a:ext cx="3007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2000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元</a:t>
              </a: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 bldLvl="0" animBg="1"/>
      <p:bldP spid="2" grpId="0"/>
      <p:bldP spid="5" grpId="0"/>
      <p:bldP spid="7" grpId="0"/>
      <p:bldP spid="8" grpId="0"/>
      <p:bldP spid="23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宽屏</PresentationFormat>
  <Paragraphs>309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思源黑体 CN Light</vt:lpstr>
      <vt:lpstr>楷体</vt:lpstr>
      <vt:lpstr>思源黑体 CN Regular</vt:lpstr>
      <vt:lpstr>FandolFang R</vt:lpstr>
      <vt:lpstr>思源黑体 CN Bold</vt:lpstr>
      <vt:lpstr>宋体</vt:lpstr>
      <vt:lpstr>Arial</vt:lpstr>
      <vt:lpstr>Times New Roman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42</cp:revision>
  <dcterms:created xsi:type="dcterms:W3CDTF">2020-06-05T01:58:00Z</dcterms:created>
  <dcterms:modified xsi:type="dcterms:W3CDTF">2023-01-17T02:28:13Z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EAA888F74474406A9BB8C8B929EFA83E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