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343D45B-DC9F-43D1-9271-1D985E701B2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3D45B-DC9F-43D1-9271-1D985E701B2F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C05D5E-8D32-4F18-BB5C-738BAC4E2B33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59727B86-2AC8-47BC-A3A8-15CEE394F880}" type="slidenum">
              <a:rPr lang="en-US" altLang="zh-CN" sz="1200"/>
              <a:t>10</a:t>
            </a:fld>
            <a:endParaRPr lang="en-US" altLang="zh-CN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FB2FD-EF0D-4B35-BBD9-1109EC184A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347C0-17A1-4D56-AF2E-29BB5B4489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A1414-FDEC-4F30-AE08-5731BBEB56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04743-1DD7-4CD6-A0B3-9A464C0D42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6ED56-E4A6-47E4-9EA2-51965FD178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5173B-5DF6-4005-BA2A-2FE9F51A40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B2D4A-5A1A-4AD8-A6A2-AEBCDDDAF1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08BFD-F914-4F5C-B629-E0E40369DE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53BDB-B38B-4F02-8B03-600776384D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F5037-9E7D-4E1F-A124-6FE83EE6A9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B7E147D-9332-4254-AB4F-460CFF5CDF2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800"/>
              </a:spcBef>
            </a:pPr>
            <a:r>
              <a:rPr lang="en-US" altLang="zh-CN" sz="6000" b="1" dirty="0">
                <a:latin typeface="Arno Pro Smbd SmText" pitchFamily="18" charset="0"/>
              </a:rPr>
              <a:t>Unit </a:t>
            </a:r>
            <a:r>
              <a:rPr lang="en-US" altLang="zh-CN" sz="6000" b="1" dirty="0" smtClean="0">
                <a:latin typeface="Arno Pro Smbd SmText" pitchFamily="18" charset="0"/>
              </a:rPr>
              <a:t>4</a:t>
            </a:r>
          </a:p>
          <a:p>
            <a:pPr algn="ctr">
              <a:spcBef>
                <a:spcPts val="1800"/>
              </a:spcBef>
            </a:pPr>
            <a:r>
              <a:rPr lang="en-US" altLang="zh-CN" sz="5400" b="1" dirty="0">
                <a:latin typeface="Arno Pro Smbd SmText" pitchFamily="18" charset="0"/>
              </a:rPr>
              <a:t>What's the best movie theater</a:t>
            </a:r>
            <a:r>
              <a:rPr lang="en-US" altLang="zh-CN" sz="5400" b="1" dirty="0" smtClean="0">
                <a:latin typeface="Arno Pro Smbd SmText" pitchFamily="18" charset="0"/>
              </a:rPr>
              <a:t>?</a:t>
            </a:r>
            <a:endParaRPr lang="en-US" altLang="zh-CN" sz="5400" b="1" dirty="0">
              <a:latin typeface="Arno Pro Smbd SmText" pitchFamily="18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17286" y="3563034"/>
            <a:ext cx="83057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Section </a:t>
            </a:r>
            <a:r>
              <a:rPr lang="en-US" altLang="zh-CN" sz="36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B   Period </a:t>
            </a: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1 (1a-2e)</a:t>
            </a:r>
          </a:p>
        </p:txBody>
      </p:sp>
      <p:sp>
        <p:nvSpPr>
          <p:cNvPr id="4" name="矩形 3"/>
          <p:cNvSpPr/>
          <p:nvPr/>
        </p:nvSpPr>
        <p:spPr>
          <a:xfrm>
            <a:off x="2627768" y="54483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WordArt 4"/>
          <p:cNvSpPr>
            <a:spLocks noChangeArrowheads="1" noChangeShapeType="1" noTextEdit="1"/>
          </p:cNvSpPr>
          <p:nvPr/>
        </p:nvSpPr>
        <p:spPr bwMode="auto">
          <a:xfrm>
            <a:off x="3059113" y="1125538"/>
            <a:ext cx="3313112" cy="479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spc="720">
                <a:solidFill>
                  <a:srgbClr val="7030A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PAIRWORK</a:t>
            </a:r>
            <a:endParaRPr lang="zh-CN" altLang="en-US" sz="3600" b="1" kern="10" spc="720">
              <a:solidFill>
                <a:srgbClr val="7030A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2947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81359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My sister Isabel is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funniest</a:t>
            </a:r>
            <a:r>
              <a:rPr lang="en-US" altLang="zh-CN" sz="3200" b="1">
                <a:latin typeface="Times New Roman" panose="02020603050405020304" pitchFamily="18" charset="0"/>
              </a:rPr>
              <a:t> person I know.</a:t>
            </a:r>
          </a:p>
        </p:txBody>
      </p:sp>
      <p:pic>
        <p:nvPicPr>
          <p:cNvPr id="82948" name="Picture 7" descr="2012912194823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357563"/>
            <a:ext cx="25209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5"/>
          <p:cNvSpPr txBox="1">
            <a:spLocks noChangeArrowheads="1"/>
          </p:cNvSpPr>
          <p:nvPr/>
        </p:nvSpPr>
        <p:spPr bwMode="auto">
          <a:xfrm>
            <a:off x="971550" y="836613"/>
            <a:ext cx="7416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Jeff Green is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quietest</a:t>
            </a:r>
            <a:r>
              <a:rPr lang="en-US" altLang="zh-CN" sz="3200" b="1">
                <a:latin typeface="Times New Roman" panose="02020603050405020304" pitchFamily="18" charset="0"/>
              </a:rPr>
              <a:t> person I know.</a:t>
            </a:r>
          </a:p>
        </p:txBody>
      </p:sp>
      <p:pic>
        <p:nvPicPr>
          <p:cNvPr id="86019" name="Picture 6" descr="38971_8155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8864" y="2349500"/>
            <a:ext cx="558165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Box 1"/>
          <p:cNvSpPr txBox="1">
            <a:spLocks noChangeArrowheads="1"/>
          </p:cNvSpPr>
          <p:nvPr/>
        </p:nvSpPr>
        <p:spPr bwMode="auto">
          <a:xfrm>
            <a:off x="1357313" y="2666774"/>
            <a:ext cx="68580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Do you know what a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talent show</a:t>
            </a:r>
            <a:r>
              <a:rPr lang="en-US" altLang="zh-CN" sz="3200" b="1" dirty="0">
                <a:latin typeface="Times New Roman" panose="02020603050405020304" pitchFamily="18" charset="0"/>
              </a:rPr>
              <a:t> is?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Did you have a talent show in your school/class? When? Did you enjoy it?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If not, do you want to have a talent show in our school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?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pic>
        <p:nvPicPr>
          <p:cNvPr id="87043" name="图片 2" descr="图片17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8806" y="990600"/>
            <a:ext cx="2992437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4" name="图片 3" descr="图片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738211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图片 4" descr="图片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309711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图片 5" descr="图片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4309836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4"/>
          <p:cNvGrpSpPr/>
          <p:nvPr/>
        </p:nvGrpSpPr>
        <p:grpSpPr bwMode="auto">
          <a:xfrm>
            <a:off x="323849" y="869950"/>
            <a:ext cx="720725" cy="647700"/>
            <a:chOff x="158" y="164"/>
            <a:chExt cx="454" cy="408"/>
          </a:xfrm>
        </p:grpSpPr>
        <p:sp>
          <p:nvSpPr>
            <p:cNvPr id="88067" name="Oval 5"/>
            <p:cNvSpPr>
              <a:spLocks noChangeArrowheads="1"/>
            </p:cNvSpPr>
            <p:nvPr/>
          </p:nvSpPr>
          <p:spPr bwMode="auto">
            <a:xfrm>
              <a:off x="158" y="164"/>
              <a:ext cx="454" cy="40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88068" name="Text Box 18"/>
            <p:cNvSpPr txBox="1">
              <a:spLocks noChangeArrowheads="1"/>
            </p:cNvSpPr>
            <p:nvPr/>
          </p:nvSpPr>
          <p:spPr bwMode="auto">
            <a:xfrm>
              <a:off x="204" y="164"/>
              <a:ext cx="3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1c</a:t>
              </a:r>
            </a:p>
          </p:txBody>
        </p:sp>
      </p:grp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1042987" y="869950"/>
            <a:ext cx="781208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Listen to people talking about a school talent show. Match the pictures with the performers.</a:t>
            </a:r>
          </a:p>
        </p:txBody>
      </p:sp>
      <p:sp>
        <p:nvSpPr>
          <p:cNvPr id="88070" name="Rectangle 8"/>
          <p:cNvSpPr>
            <a:spLocks noChangeArrowheads="1"/>
          </p:cNvSpPr>
          <p:nvPr/>
        </p:nvSpPr>
        <p:spPr bwMode="auto">
          <a:xfrm>
            <a:off x="1042988" y="2924175"/>
            <a:ext cx="72723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Eliza __________     Vera ____________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Steve ___________   Dennis __________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Math Teachers __________</a:t>
            </a:r>
          </a:p>
        </p:txBody>
      </p:sp>
      <p:sp>
        <p:nvSpPr>
          <p:cNvPr id="88072" name="Rectangle 11"/>
          <p:cNvSpPr>
            <a:spLocks noChangeArrowheads="1"/>
          </p:cNvSpPr>
          <p:nvPr/>
        </p:nvSpPr>
        <p:spPr bwMode="auto">
          <a:xfrm>
            <a:off x="2268538" y="3068638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/>
          </a:p>
        </p:txBody>
      </p:sp>
      <p:sp>
        <p:nvSpPr>
          <p:cNvPr id="88073" name="Rectangle 12"/>
          <p:cNvSpPr>
            <a:spLocks noChangeArrowheads="1"/>
          </p:cNvSpPr>
          <p:nvPr/>
        </p:nvSpPr>
        <p:spPr bwMode="auto">
          <a:xfrm>
            <a:off x="5867400" y="3141663"/>
            <a:ext cx="1944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/>
          </a:p>
        </p:txBody>
      </p:sp>
      <p:sp>
        <p:nvSpPr>
          <p:cNvPr id="88074" name="Rectangle 13"/>
          <p:cNvSpPr>
            <a:spLocks noChangeArrowheads="1"/>
          </p:cNvSpPr>
          <p:nvPr/>
        </p:nvSpPr>
        <p:spPr bwMode="auto">
          <a:xfrm>
            <a:off x="2268538" y="3644900"/>
            <a:ext cx="194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endParaRPr lang="en-US" altLang="zh-CN"/>
          </a:p>
        </p:txBody>
      </p:sp>
      <p:sp>
        <p:nvSpPr>
          <p:cNvPr id="88075" name="Rectangle 14"/>
          <p:cNvSpPr>
            <a:spLocks noChangeArrowheads="1"/>
          </p:cNvSpPr>
          <p:nvPr/>
        </p:nvSpPr>
        <p:spPr bwMode="auto">
          <a:xfrm>
            <a:off x="6084888" y="3644900"/>
            <a:ext cx="194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/>
          </a:p>
        </p:txBody>
      </p:sp>
      <p:sp>
        <p:nvSpPr>
          <p:cNvPr id="88076" name="Rectangle 15"/>
          <p:cNvSpPr>
            <a:spLocks noChangeArrowheads="1"/>
          </p:cNvSpPr>
          <p:nvPr/>
        </p:nvSpPr>
        <p:spPr bwMode="auto">
          <a:xfrm>
            <a:off x="4643438" y="4221163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/>
      <p:bldP spid="88073" grpId="0"/>
      <p:bldP spid="88074" grpId="0"/>
      <p:bldP spid="88075" grpId="0"/>
      <p:bldP spid="880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4"/>
          <p:cNvGrpSpPr/>
          <p:nvPr/>
        </p:nvGrpSpPr>
        <p:grpSpPr bwMode="auto">
          <a:xfrm>
            <a:off x="323850" y="989011"/>
            <a:ext cx="739775" cy="647700"/>
            <a:chOff x="158" y="164"/>
            <a:chExt cx="466" cy="408"/>
          </a:xfrm>
        </p:grpSpPr>
        <p:sp>
          <p:nvSpPr>
            <p:cNvPr id="89091" name="Oval 5"/>
            <p:cNvSpPr>
              <a:spLocks noChangeArrowheads="1"/>
            </p:cNvSpPr>
            <p:nvPr/>
          </p:nvSpPr>
          <p:spPr bwMode="auto">
            <a:xfrm>
              <a:off x="158" y="164"/>
              <a:ext cx="454" cy="40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89092" name="Text Box 18"/>
            <p:cNvSpPr txBox="1">
              <a:spLocks noChangeArrowheads="1"/>
            </p:cNvSpPr>
            <p:nvPr/>
          </p:nvSpPr>
          <p:spPr bwMode="auto">
            <a:xfrm>
              <a:off x="204" y="164"/>
              <a:ext cx="4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1d</a:t>
              </a:r>
            </a:p>
          </p:txBody>
        </p:sp>
      </p:grpSp>
      <p:sp>
        <p:nvSpPr>
          <p:cNvPr id="89093" name="Text Box 7"/>
          <p:cNvSpPr txBox="1">
            <a:spLocks noChangeArrowheads="1"/>
          </p:cNvSpPr>
          <p:nvPr/>
        </p:nvSpPr>
        <p:spPr bwMode="auto">
          <a:xfrm>
            <a:off x="1116013" y="784224"/>
            <a:ext cx="781208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Listen again. What do the people say about the performers? Fill in the chart with the adjectives you hear.</a:t>
            </a:r>
          </a:p>
        </p:txBody>
      </p:sp>
      <p:graphicFrame>
        <p:nvGraphicFramePr>
          <p:cNvPr id="78894" name="Group 46"/>
          <p:cNvGraphicFramePr>
            <a:graphicFrameLocks noGrp="1"/>
          </p:cNvGraphicFramePr>
          <p:nvPr/>
        </p:nvGraphicFramePr>
        <p:xfrm>
          <a:off x="323850" y="2717798"/>
          <a:ext cx="8569325" cy="4064002"/>
        </p:xfrm>
        <a:graphic>
          <a:graphicData uri="http://schemas.openxmlformats.org/drawingml/2006/table">
            <a:tbl>
              <a:tblPr/>
              <a:tblGrid>
                <a:gridCol w="379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6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people say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Eliza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Steve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Dennis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Math Teachers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118" name="Rectangle 42"/>
          <p:cNvSpPr>
            <a:spLocks noChangeArrowheads="1"/>
          </p:cNvSpPr>
          <p:nvPr/>
        </p:nvSpPr>
        <p:spPr bwMode="auto">
          <a:xfrm>
            <a:off x="5364163" y="3365498"/>
            <a:ext cx="2951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excellent, great</a:t>
            </a:r>
          </a:p>
        </p:txBody>
      </p:sp>
      <p:sp>
        <p:nvSpPr>
          <p:cNvPr id="89119" name="Rectangle 43"/>
          <p:cNvSpPr>
            <a:spLocks noChangeArrowheads="1"/>
          </p:cNvSpPr>
          <p:nvPr/>
        </p:nvSpPr>
        <p:spPr bwMode="auto">
          <a:xfrm>
            <a:off x="4140200" y="4084636"/>
            <a:ext cx="295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funniest</a:t>
            </a:r>
          </a:p>
        </p:txBody>
      </p:sp>
      <p:sp>
        <p:nvSpPr>
          <p:cNvPr id="89120" name="Rectangle 44"/>
          <p:cNvSpPr>
            <a:spLocks noChangeArrowheads="1"/>
          </p:cNvSpPr>
          <p:nvPr/>
        </p:nvSpPr>
        <p:spPr bwMode="auto">
          <a:xfrm>
            <a:off x="4211638" y="4733923"/>
            <a:ext cx="493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creative, the most creative</a:t>
            </a:r>
          </a:p>
        </p:txBody>
      </p:sp>
      <p:sp>
        <p:nvSpPr>
          <p:cNvPr id="89121" name="Rectangle 47"/>
          <p:cNvSpPr>
            <a:spLocks noChangeArrowheads="1"/>
          </p:cNvSpPr>
          <p:nvPr/>
        </p:nvSpPr>
        <p:spPr bwMode="auto">
          <a:xfrm>
            <a:off x="4211638" y="5453061"/>
            <a:ext cx="295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worst, terrible</a:t>
            </a:r>
          </a:p>
        </p:txBody>
      </p:sp>
      <p:sp>
        <p:nvSpPr>
          <p:cNvPr id="89122" name="Rectangle 48"/>
          <p:cNvSpPr>
            <a:spLocks noChangeArrowheads="1"/>
          </p:cNvSpPr>
          <p:nvPr/>
        </p:nvSpPr>
        <p:spPr bwMode="auto">
          <a:xfrm>
            <a:off x="4211638" y="6173786"/>
            <a:ext cx="295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loudest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18" grpId="0"/>
      <p:bldP spid="89119" grpId="0"/>
      <p:bldP spid="89120" grpId="0"/>
      <p:bldP spid="89121" grpId="0"/>
      <p:bldP spid="89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4"/>
          <p:cNvGrpSpPr/>
          <p:nvPr/>
        </p:nvGrpSpPr>
        <p:grpSpPr bwMode="auto">
          <a:xfrm>
            <a:off x="468313" y="1163638"/>
            <a:ext cx="720725" cy="647700"/>
            <a:chOff x="158" y="164"/>
            <a:chExt cx="454" cy="408"/>
          </a:xfrm>
        </p:grpSpPr>
        <p:sp>
          <p:nvSpPr>
            <p:cNvPr id="90115" name="Oval 5"/>
            <p:cNvSpPr>
              <a:spLocks noChangeArrowheads="1"/>
            </p:cNvSpPr>
            <p:nvPr/>
          </p:nvSpPr>
          <p:spPr bwMode="auto">
            <a:xfrm>
              <a:off x="158" y="164"/>
              <a:ext cx="454" cy="40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90116" name="Text Box 18"/>
            <p:cNvSpPr txBox="1">
              <a:spLocks noChangeArrowheads="1"/>
            </p:cNvSpPr>
            <p:nvPr/>
          </p:nvSpPr>
          <p:spPr bwMode="auto">
            <a:xfrm>
              <a:off x="204" y="164"/>
              <a:ext cx="3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1e</a:t>
              </a:r>
            </a:p>
          </p:txBody>
        </p:sp>
      </p:grpSp>
      <p:sp>
        <p:nvSpPr>
          <p:cNvPr id="90117" name="Text Box 7"/>
          <p:cNvSpPr txBox="1">
            <a:spLocks noChangeArrowheads="1"/>
          </p:cNvSpPr>
          <p:nvPr/>
        </p:nvSpPr>
        <p:spPr bwMode="auto">
          <a:xfrm>
            <a:off x="1258888" y="1019175"/>
            <a:ext cx="7127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Look at the information in 1d and make a conversation.</a:t>
            </a:r>
          </a:p>
        </p:txBody>
      </p:sp>
      <p:grpSp>
        <p:nvGrpSpPr>
          <p:cNvPr id="90118" name="Group 10"/>
          <p:cNvGrpSpPr/>
          <p:nvPr/>
        </p:nvGrpSpPr>
        <p:grpSpPr bwMode="auto">
          <a:xfrm>
            <a:off x="1258888" y="2997200"/>
            <a:ext cx="6696075" cy="1657350"/>
            <a:chOff x="612" y="1706"/>
            <a:chExt cx="4218" cy="1044"/>
          </a:xfrm>
        </p:grpSpPr>
        <p:sp>
          <p:nvSpPr>
            <p:cNvPr id="90119" name="Rectangle 8"/>
            <p:cNvSpPr>
              <a:spLocks noChangeArrowheads="1"/>
            </p:cNvSpPr>
            <p:nvPr/>
          </p:nvSpPr>
          <p:spPr bwMode="auto">
            <a:xfrm>
              <a:off x="612" y="1706"/>
              <a:ext cx="4218" cy="10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90120" name="Text Box 9"/>
            <p:cNvSpPr txBox="1">
              <a:spLocks noChangeArrowheads="1"/>
            </p:cNvSpPr>
            <p:nvPr/>
          </p:nvSpPr>
          <p:spPr bwMode="auto">
            <a:xfrm>
              <a:off x="703" y="1752"/>
              <a:ext cx="3901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10000"/>
                </a:spcBef>
              </a:pPr>
              <a:r>
                <a:rPr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A: Who was the best performer?</a:t>
              </a:r>
            </a:p>
            <a:p>
              <a:pPr>
                <a:lnSpc>
                  <a:spcPct val="120000"/>
                </a:lnSpc>
                <a:spcBef>
                  <a:spcPct val="10000"/>
                </a:spcBef>
              </a:pPr>
              <a:r>
                <a:rPr lang="en-US" altLang="zh-C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B: Eliza was the best performer.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4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2" y="1844674"/>
            <a:ext cx="150812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39" name="Picture 6" descr="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883593"/>
            <a:ext cx="2270125" cy="186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AutoShape 7"/>
          <p:cNvSpPr>
            <a:spLocks noChangeArrowheads="1"/>
          </p:cNvSpPr>
          <p:nvPr/>
        </p:nvSpPr>
        <p:spPr bwMode="auto">
          <a:xfrm>
            <a:off x="2051050" y="1085849"/>
            <a:ext cx="5905500" cy="1512887"/>
          </a:xfrm>
          <a:prstGeom prst="cloudCallout">
            <a:avLst>
              <a:gd name="adj1" fmla="val -49088"/>
              <a:gd name="adj2" fmla="val 7402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Who was the best performer?</a:t>
            </a:r>
          </a:p>
        </p:txBody>
      </p:sp>
      <p:sp>
        <p:nvSpPr>
          <p:cNvPr id="91141" name="AutoShape 8"/>
          <p:cNvSpPr>
            <a:spLocks noChangeArrowheads="1"/>
          </p:cNvSpPr>
          <p:nvPr/>
        </p:nvSpPr>
        <p:spPr bwMode="auto">
          <a:xfrm flipH="1">
            <a:off x="381000" y="3775983"/>
            <a:ext cx="4392613" cy="1871662"/>
          </a:xfrm>
          <a:prstGeom prst="cloudCallout">
            <a:avLst>
              <a:gd name="adj1" fmla="val -75375"/>
              <a:gd name="adj2" fmla="val 1963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… was the best performer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7"/>
          <p:cNvSpPr txBox="1">
            <a:spLocks noChangeArrowheads="1"/>
          </p:cNvSpPr>
          <p:nvPr/>
        </p:nvSpPr>
        <p:spPr bwMode="auto">
          <a:xfrm>
            <a:off x="827088" y="3644900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creative</a:t>
            </a:r>
          </a:p>
        </p:txBody>
      </p:sp>
      <p:sp>
        <p:nvSpPr>
          <p:cNvPr id="74755" name="Text Box 8"/>
          <p:cNvSpPr txBox="1">
            <a:spLocks noChangeArrowheads="1"/>
          </p:cNvSpPr>
          <p:nvPr/>
        </p:nvSpPr>
        <p:spPr bwMode="auto">
          <a:xfrm>
            <a:off x="3348038" y="3644900"/>
            <a:ext cx="2592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more creative</a:t>
            </a:r>
          </a:p>
        </p:txBody>
      </p:sp>
      <p:sp>
        <p:nvSpPr>
          <p:cNvPr id="74756" name="Text Box 9"/>
          <p:cNvSpPr txBox="1">
            <a:spLocks noChangeArrowheads="1"/>
          </p:cNvSpPr>
          <p:nvPr/>
        </p:nvSpPr>
        <p:spPr bwMode="auto">
          <a:xfrm>
            <a:off x="6227763" y="3644900"/>
            <a:ext cx="255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most creative</a:t>
            </a:r>
          </a:p>
        </p:txBody>
      </p:sp>
      <p:sp>
        <p:nvSpPr>
          <p:cNvPr id="74757" name="Text Box 12"/>
          <p:cNvSpPr txBox="1">
            <a:spLocks noChangeArrowheads="1"/>
          </p:cNvSpPr>
          <p:nvPr/>
        </p:nvSpPr>
        <p:spPr bwMode="auto">
          <a:xfrm>
            <a:off x="1476375" y="4437063"/>
            <a:ext cx="640873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… is creative.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… is more creative.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… is the most creative of the three.</a:t>
            </a:r>
          </a:p>
        </p:txBody>
      </p:sp>
      <p:pic>
        <p:nvPicPr>
          <p:cNvPr id="74758" name="Picture 10" descr="1202-11-05-thum_Hsimg055745_6b52e-5e6_z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052513"/>
            <a:ext cx="28575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9" name="Picture 12" descr="200712061120001238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1863" y="1196975"/>
            <a:ext cx="28860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0" name="Picture 14" descr="156fbc0be0a436d9f9699ba060ffbe9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938" y="836613"/>
            <a:ext cx="21082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7"/>
          <p:cNvSpPr txBox="1">
            <a:spLocks noChangeArrowheads="1"/>
          </p:cNvSpPr>
          <p:nvPr/>
        </p:nvSpPr>
        <p:spPr bwMode="auto">
          <a:xfrm>
            <a:off x="1619250" y="1700213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9900FF"/>
                </a:solidFill>
                <a:latin typeface="Times New Roman" panose="02020603050405020304" pitchFamily="18" charset="0"/>
              </a:rPr>
              <a:t>quiet</a:t>
            </a:r>
          </a:p>
        </p:txBody>
      </p:sp>
      <p:sp>
        <p:nvSpPr>
          <p:cNvPr id="75779" name="Text Box 8"/>
          <p:cNvSpPr txBox="1">
            <a:spLocks noChangeArrowheads="1"/>
          </p:cNvSpPr>
          <p:nvPr/>
        </p:nvSpPr>
        <p:spPr bwMode="auto">
          <a:xfrm>
            <a:off x="1619250" y="2852738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9900FF"/>
                </a:solidFill>
                <a:latin typeface="Times New Roman" panose="02020603050405020304" pitchFamily="18" charset="0"/>
              </a:rPr>
              <a:t>quieter</a:t>
            </a:r>
          </a:p>
        </p:txBody>
      </p:sp>
      <p:sp>
        <p:nvSpPr>
          <p:cNvPr id="75780" name="Text Box 7"/>
          <p:cNvSpPr txBox="1">
            <a:spLocks noChangeArrowheads="1"/>
          </p:cNvSpPr>
          <p:nvPr/>
        </p:nvSpPr>
        <p:spPr bwMode="auto">
          <a:xfrm>
            <a:off x="4716463" y="1700213"/>
            <a:ext cx="2447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good</a:t>
            </a:r>
          </a:p>
        </p:txBody>
      </p:sp>
      <p:sp>
        <p:nvSpPr>
          <p:cNvPr id="75781" name="Text Box 8"/>
          <p:cNvSpPr txBox="1">
            <a:spLocks noChangeArrowheads="1"/>
          </p:cNvSpPr>
          <p:nvPr/>
        </p:nvSpPr>
        <p:spPr bwMode="auto">
          <a:xfrm>
            <a:off x="4716463" y="2924175"/>
            <a:ext cx="2592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better</a:t>
            </a:r>
          </a:p>
        </p:txBody>
      </p:sp>
      <p:sp>
        <p:nvSpPr>
          <p:cNvPr id="75782" name="Text Box 9"/>
          <p:cNvSpPr txBox="1">
            <a:spLocks noChangeArrowheads="1"/>
          </p:cNvSpPr>
          <p:nvPr/>
        </p:nvSpPr>
        <p:spPr bwMode="auto">
          <a:xfrm>
            <a:off x="4787900" y="4076700"/>
            <a:ext cx="255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 altLang="zh-CN" sz="3200" b="1">
                <a:solidFill>
                  <a:srgbClr val="99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best</a:t>
            </a:r>
          </a:p>
        </p:txBody>
      </p:sp>
      <p:pic>
        <p:nvPicPr>
          <p:cNvPr id="75783" name="Picture 9" descr="u=4164616855,271171390&amp;fm=0&amp;gp=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5229225"/>
            <a:ext cx="11969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4" name="Text Box 10"/>
          <p:cNvSpPr txBox="1">
            <a:spLocks noChangeArrowheads="1"/>
          </p:cNvSpPr>
          <p:nvPr/>
        </p:nvSpPr>
        <p:spPr bwMode="auto">
          <a:xfrm>
            <a:off x="1692275" y="4149725"/>
            <a:ext cx="1943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>
                <a:solidFill>
                  <a:srgbClr val="6600CC"/>
                </a:solidFill>
                <a:latin typeface="Times New Roman" panose="02020603050405020304" pitchFamily="18" charset="0"/>
              </a:rPr>
              <a:t>quietest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5"/>
          <p:cNvGrpSpPr/>
          <p:nvPr/>
        </p:nvGrpSpPr>
        <p:grpSpPr bwMode="auto">
          <a:xfrm>
            <a:off x="368300" y="1144587"/>
            <a:ext cx="720725" cy="647700"/>
            <a:chOff x="158" y="164"/>
            <a:chExt cx="454" cy="408"/>
          </a:xfrm>
        </p:grpSpPr>
        <p:sp>
          <p:nvSpPr>
            <p:cNvPr id="76803" name="Oval 6"/>
            <p:cNvSpPr>
              <a:spLocks noChangeArrowheads="1"/>
            </p:cNvSpPr>
            <p:nvPr/>
          </p:nvSpPr>
          <p:spPr bwMode="auto">
            <a:xfrm>
              <a:off x="158" y="164"/>
              <a:ext cx="454" cy="40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76804" name="Text Box 18"/>
            <p:cNvSpPr txBox="1">
              <a:spLocks noChangeArrowheads="1"/>
            </p:cNvSpPr>
            <p:nvPr/>
          </p:nvSpPr>
          <p:spPr bwMode="auto">
            <a:xfrm>
              <a:off x="204" y="164"/>
              <a:ext cx="4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1a</a:t>
              </a:r>
            </a:p>
          </p:txBody>
        </p:sp>
      </p:grp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1160463" y="1071562"/>
            <a:ext cx="77485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Write these words and phrases next to their opposites in the chart.</a:t>
            </a:r>
          </a:p>
        </p:txBody>
      </p:sp>
      <p:sp>
        <p:nvSpPr>
          <p:cNvPr id="76806" name="Rectangle 9"/>
          <p:cNvSpPr>
            <a:spLocks noChangeArrowheads="1"/>
          </p:cNvSpPr>
          <p:nvPr/>
        </p:nvSpPr>
        <p:spPr bwMode="auto">
          <a:xfrm>
            <a:off x="1835150" y="2852738"/>
            <a:ext cx="53292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66"/>
                    </a:gs>
                    <a:gs pos="100000">
                      <a:srgbClr val="FF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funniest     most creative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quietest      best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97" name="Group 21"/>
          <p:cNvGraphicFramePr>
            <a:graphicFrameLocks noGrp="1"/>
          </p:cNvGraphicFramePr>
          <p:nvPr/>
        </p:nvGraphicFramePr>
        <p:xfrm>
          <a:off x="1476375" y="1412875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boring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creative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loudest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serious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7843" name="Rectangle 25"/>
          <p:cNvSpPr>
            <a:spLocks noChangeArrowheads="1"/>
          </p:cNvSpPr>
          <p:nvPr/>
        </p:nvSpPr>
        <p:spPr bwMode="auto">
          <a:xfrm>
            <a:off x="4932363" y="2636838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quietest</a:t>
            </a:r>
            <a:endParaRPr lang="en-US" altLang="zh-CN">
              <a:solidFill>
                <a:srgbClr val="0000FF"/>
              </a:solidFill>
            </a:endParaRPr>
          </a:p>
        </p:txBody>
      </p:sp>
      <p:sp>
        <p:nvSpPr>
          <p:cNvPr id="77844" name="Rectangle 26"/>
          <p:cNvSpPr>
            <a:spLocks noChangeArrowheads="1"/>
          </p:cNvSpPr>
          <p:nvPr/>
        </p:nvSpPr>
        <p:spPr bwMode="auto">
          <a:xfrm>
            <a:off x="4932363" y="3644900"/>
            <a:ext cx="194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best</a:t>
            </a:r>
            <a:endParaRPr lang="en-US" altLang="zh-CN">
              <a:solidFill>
                <a:srgbClr val="0000FF"/>
              </a:solidFill>
            </a:endParaRPr>
          </a:p>
        </p:txBody>
      </p:sp>
      <p:sp>
        <p:nvSpPr>
          <p:cNvPr id="77845" name="Rectangle 27"/>
          <p:cNvSpPr>
            <a:spLocks noChangeArrowheads="1"/>
          </p:cNvSpPr>
          <p:nvPr/>
        </p:nvSpPr>
        <p:spPr bwMode="auto">
          <a:xfrm>
            <a:off x="4932363" y="4581525"/>
            <a:ext cx="194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funniest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3" grpId="0"/>
      <p:bldP spid="77844" grpId="0"/>
      <p:bldP spid="778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 noTextEdit="1"/>
          </p:cNvSpPr>
          <p:nvPr/>
        </p:nvSpPr>
        <p:spPr bwMode="auto">
          <a:xfrm>
            <a:off x="1476374" y="828675"/>
            <a:ext cx="6048375" cy="5905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Who knows the most?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84213" y="1891167"/>
            <a:ext cx="74882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Mount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Qomolangma</a:t>
            </a:r>
            <a:r>
              <a:rPr lang="en-US" altLang="zh-CN" sz="3200" b="1" dirty="0">
                <a:latin typeface="Times New Roman" panose="02020603050405020304" pitchFamily="18" charset="0"/>
              </a:rPr>
              <a:t> (</a:t>
            </a:r>
            <a:r>
              <a:rPr lang="zh-CN" altLang="en-US" sz="3200" b="1" dirty="0">
                <a:latin typeface="Times New Roman" panose="02020603050405020304" pitchFamily="18" charset="0"/>
              </a:rPr>
              <a:t>珠穆朗玛峰</a:t>
            </a:r>
            <a:r>
              <a:rPr lang="en-US" altLang="zh-CN" sz="3200" b="1" dirty="0">
                <a:latin typeface="Times New Roman" panose="02020603050405020304" pitchFamily="18" charset="0"/>
              </a:rPr>
              <a:t>)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is the __________ mountain in the world.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124075" y="2322967"/>
            <a:ext cx="1425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highest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684213" y="3402467"/>
            <a:ext cx="7667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Changjiang</a:t>
            </a:r>
            <a:r>
              <a:rPr lang="en-US" altLang="zh-CN" sz="3200" b="1" dirty="0">
                <a:latin typeface="Times New Roman" panose="02020603050405020304" pitchFamily="18" charset="0"/>
              </a:rPr>
              <a:t> River is the _________ river in China.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651500" y="3331030"/>
            <a:ext cx="1403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longest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84213" y="4915355"/>
            <a:ext cx="80216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3. Pacific Ocean (</a:t>
            </a:r>
            <a:r>
              <a:rPr lang="zh-CN" altLang="en-US" sz="3200" b="1" dirty="0">
                <a:latin typeface="Times New Roman" panose="02020603050405020304" pitchFamily="18" charset="0"/>
              </a:rPr>
              <a:t>太平洋</a:t>
            </a:r>
            <a:r>
              <a:rPr lang="en-US" altLang="zh-CN" sz="3200" b="1" dirty="0">
                <a:latin typeface="Times New Roman" panose="02020603050405020304" pitchFamily="18" charset="0"/>
              </a:rPr>
              <a:t>) is the ___________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ocean in the world.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516688" y="4843917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largest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4" grpId="0"/>
      <p:bldP spid="788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9"/>
          <p:cNvSpPr txBox="1">
            <a:spLocks noChangeArrowheads="1"/>
          </p:cNvSpPr>
          <p:nvPr/>
        </p:nvSpPr>
        <p:spPr bwMode="auto">
          <a:xfrm>
            <a:off x="827088" y="1052513"/>
            <a:ext cx="7708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4. The falls of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Jiuzhaigou</a:t>
            </a:r>
            <a:r>
              <a:rPr lang="en-US" altLang="zh-CN" sz="3200" b="1" dirty="0">
                <a:latin typeface="Times New Roman" panose="02020603050405020304" pitchFamily="18" charset="0"/>
              </a:rPr>
              <a:t> (</a:t>
            </a:r>
            <a:r>
              <a:rPr lang="zh-CN" altLang="en-US" sz="3200" b="1" dirty="0">
                <a:latin typeface="Times New Roman" panose="02020603050405020304" pitchFamily="18" charset="0"/>
              </a:rPr>
              <a:t>九寨沟瀑布</a:t>
            </a:r>
            <a:r>
              <a:rPr lang="en-US" altLang="zh-CN" sz="3200" b="1" dirty="0">
                <a:latin typeface="Times New Roman" panose="02020603050405020304" pitchFamily="18" charset="0"/>
              </a:rPr>
              <a:t>) are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the _________ falls in the world.</a:t>
            </a:r>
          </a:p>
        </p:txBody>
      </p:sp>
      <p:sp>
        <p:nvSpPr>
          <p:cNvPr id="79875" name="Text Box 10"/>
          <p:cNvSpPr txBox="1">
            <a:spLocks noChangeArrowheads="1"/>
          </p:cNvSpPr>
          <p:nvPr/>
        </p:nvSpPr>
        <p:spPr bwMode="auto">
          <a:xfrm>
            <a:off x="1619250" y="1557338"/>
            <a:ext cx="1562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cleanest</a:t>
            </a:r>
          </a:p>
        </p:txBody>
      </p:sp>
      <p:sp>
        <p:nvSpPr>
          <p:cNvPr id="79876" name="Text Box 11"/>
          <p:cNvSpPr txBox="1">
            <a:spLocks noChangeArrowheads="1"/>
          </p:cNvSpPr>
          <p:nvPr/>
        </p:nvSpPr>
        <p:spPr bwMode="auto">
          <a:xfrm>
            <a:off x="755650" y="2781300"/>
            <a:ext cx="7940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5. Blue Whale (</a:t>
            </a:r>
            <a:r>
              <a:rPr lang="zh-CN" altLang="en-US" sz="3200" b="1" dirty="0">
                <a:latin typeface="Times New Roman" panose="02020603050405020304" pitchFamily="18" charset="0"/>
              </a:rPr>
              <a:t>蓝鲸</a:t>
            </a:r>
            <a:r>
              <a:rPr lang="en-US" altLang="zh-CN" sz="3200" b="1" dirty="0">
                <a:latin typeface="Times New Roman" panose="02020603050405020304" pitchFamily="18" charset="0"/>
              </a:rPr>
              <a:t>) is the ________ animal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in the world.</a:t>
            </a:r>
          </a:p>
        </p:txBody>
      </p:sp>
      <p:sp>
        <p:nvSpPr>
          <p:cNvPr id="79877" name="Text Box 12"/>
          <p:cNvSpPr txBox="1">
            <a:spLocks noChangeArrowheads="1"/>
          </p:cNvSpPr>
          <p:nvPr/>
        </p:nvSpPr>
        <p:spPr bwMode="auto">
          <a:xfrm>
            <a:off x="5651500" y="2708275"/>
            <a:ext cx="140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biggest</a:t>
            </a:r>
          </a:p>
        </p:txBody>
      </p:sp>
      <p:sp>
        <p:nvSpPr>
          <p:cNvPr id="79878" name="Text Box 13"/>
          <p:cNvSpPr txBox="1">
            <a:spLocks noChangeArrowheads="1"/>
          </p:cNvSpPr>
          <p:nvPr/>
        </p:nvSpPr>
        <p:spPr bwMode="auto">
          <a:xfrm>
            <a:off x="755650" y="4365625"/>
            <a:ext cx="7572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6. Giraffe is the _________ animal in the world.</a:t>
            </a:r>
          </a:p>
        </p:txBody>
      </p:sp>
      <p:sp>
        <p:nvSpPr>
          <p:cNvPr id="79879" name="Text Box 14"/>
          <p:cNvSpPr txBox="1">
            <a:spLocks noChangeArrowheads="1"/>
          </p:cNvSpPr>
          <p:nvPr/>
        </p:nvSpPr>
        <p:spPr bwMode="auto">
          <a:xfrm>
            <a:off x="3924300" y="4365625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tallest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7" grpId="0"/>
      <p:bldP spid="798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5"/>
          <p:cNvSpPr txBox="1">
            <a:spLocks noChangeArrowheads="1"/>
          </p:cNvSpPr>
          <p:nvPr/>
        </p:nvSpPr>
        <p:spPr bwMode="auto">
          <a:xfrm>
            <a:off x="684213" y="692150"/>
            <a:ext cx="7781925" cy="567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7. Hummer (</a:t>
            </a:r>
            <a:r>
              <a:rPr lang="zh-CN" altLang="en-US" sz="3200" b="1" dirty="0">
                <a:latin typeface="Times New Roman" panose="02020603050405020304" pitchFamily="18" charset="0"/>
              </a:rPr>
              <a:t>蜂鸟</a:t>
            </a:r>
            <a:r>
              <a:rPr lang="en-US" altLang="zh-CN" sz="3200" b="1" dirty="0">
                <a:latin typeface="Times New Roman" panose="02020603050405020304" pitchFamily="18" charset="0"/>
              </a:rPr>
              <a:t>) is the ___________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bird in the world.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8. The Great Wall is the _________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wall in the world.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9. Humans(</a:t>
            </a:r>
            <a:r>
              <a:rPr lang="zh-CN" altLang="en-US" sz="3200" b="1" dirty="0">
                <a:latin typeface="Times New Roman" panose="02020603050405020304" pitchFamily="18" charset="0"/>
              </a:rPr>
              <a:t>人类</a:t>
            </a:r>
            <a:r>
              <a:rPr lang="en-US" altLang="zh-CN" sz="3200" b="1" dirty="0">
                <a:latin typeface="Times New Roman" panose="02020603050405020304" pitchFamily="18" charset="0"/>
              </a:rPr>
              <a:t>) are the _________ animal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in the world.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10. China has the ____________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people in the world.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11. Paris is one of the _______________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cities in the world.</a:t>
            </a:r>
          </a:p>
        </p:txBody>
      </p:sp>
      <p:sp>
        <p:nvSpPr>
          <p:cNvPr id="80899" name="Text Box 24"/>
          <p:cNvSpPr txBox="1">
            <a:spLocks noChangeArrowheads="1"/>
          </p:cNvSpPr>
          <p:nvPr/>
        </p:nvSpPr>
        <p:spPr bwMode="auto">
          <a:xfrm>
            <a:off x="4572000" y="5229225"/>
            <a:ext cx="2778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most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beautiful</a:t>
            </a:r>
          </a:p>
        </p:txBody>
      </p:sp>
      <p:sp>
        <p:nvSpPr>
          <p:cNvPr id="80900" name="Text Box 22"/>
          <p:cNvSpPr txBox="1">
            <a:spLocks noChangeArrowheads="1"/>
          </p:cNvSpPr>
          <p:nvPr/>
        </p:nvSpPr>
        <p:spPr bwMode="auto">
          <a:xfrm>
            <a:off x="4284663" y="4076700"/>
            <a:ext cx="101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most</a:t>
            </a:r>
          </a:p>
        </p:txBody>
      </p:sp>
      <p:sp>
        <p:nvSpPr>
          <p:cNvPr id="80901" name="Text Box 20"/>
          <p:cNvSpPr txBox="1">
            <a:spLocks noChangeArrowheads="1"/>
          </p:cNvSpPr>
          <p:nvPr/>
        </p:nvSpPr>
        <p:spPr bwMode="auto">
          <a:xfrm>
            <a:off x="5219700" y="2997200"/>
            <a:ext cx="1674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smartest</a:t>
            </a:r>
          </a:p>
        </p:txBody>
      </p:sp>
      <p:sp>
        <p:nvSpPr>
          <p:cNvPr id="80902" name="Text Box 16"/>
          <p:cNvSpPr txBox="1">
            <a:spLocks noChangeArrowheads="1"/>
          </p:cNvSpPr>
          <p:nvPr/>
        </p:nvSpPr>
        <p:spPr bwMode="auto">
          <a:xfrm>
            <a:off x="5292725" y="765175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smallest</a:t>
            </a:r>
          </a:p>
        </p:txBody>
      </p:sp>
      <p:sp>
        <p:nvSpPr>
          <p:cNvPr id="80903" name="Text Box 18"/>
          <p:cNvSpPr txBox="1">
            <a:spLocks noChangeArrowheads="1"/>
          </p:cNvSpPr>
          <p:nvPr/>
        </p:nvSpPr>
        <p:spPr bwMode="auto">
          <a:xfrm>
            <a:off x="5219700" y="1773238"/>
            <a:ext cx="1403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longest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  <p:bldP spid="80902" grpId="0"/>
      <p:bldP spid="809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4"/>
          <p:cNvGrpSpPr/>
          <p:nvPr/>
        </p:nvGrpSpPr>
        <p:grpSpPr bwMode="auto">
          <a:xfrm>
            <a:off x="539750" y="549275"/>
            <a:ext cx="739775" cy="647700"/>
            <a:chOff x="158" y="164"/>
            <a:chExt cx="466" cy="408"/>
          </a:xfrm>
        </p:grpSpPr>
        <p:sp>
          <p:nvSpPr>
            <p:cNvPr id="81923" name="Oval 5"/>
            <p:cNvSpPr>
              <a:spLocks noChangeArrowheads="1"/>
            </p:cNvSpPr>
            <p:nvPr/>
          </p:nvSpPr>
          <p:spPr bwMode="auto">
            <a:xfrm>
              <a:off x="158" y="164"/>
              <a:ext cx="454" cy="40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/>
            </a:p>
          </p:txBody>
        </p:sp>
        <p:sp>
          <p:nvSpPr>
            <p:cNvPr id="81924" name="Text Box 18"/>
            <p:cNvSpPr txBox="1">
              <a:spLocks noChangeArrowheads="1"/>
            </p:cNvSpPr>
            <p:nvPr/>
          </p:nvSpPr>
          <p:spPr bwMode="auto">
            <a:xfrm>
              <a:off x="204" y="164"/>
              <a:ext cx="4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1b</a:t>
              </a:r>
            </a:p>
          </p:txBody>
        </p:sp>
      </p:grp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1331913" y="476250"/>
            <a:ext cx="7200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Tell your partner about people you know. Use the words in 1a.</a:t>
            </a:r>
          </a:p>
        </p:txBody>
      </p:sp>
      <p:pic>
        <p:nvPicPr>
          <p:cNvPr id="81926" name="Picture 9" descr="201112211347509687780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2133600"/>
            <a:ext cx="4105275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全屏显示(4:3)</PresentationFormat>
  <Paragraphs>102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Arno Pro Smbd SmText</vt:lpstr>
      <vt:lpstr>宋体</vt:lpstr>
      <vt:lpstr>微软雅黑</vt:lpstr>
      <vt:lpstr>Arial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1BCDEB4253C44BF695323AE6A5C1C69A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