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57" r:id="rId4"/>
    <p:sldId id="258" r:id="rId5"/>
    <p:sldId id="286" r:id="rId6"/>
    <p:sldId id="278" r:id="rId7"/>
    <p:sldId id="282" r:id="rId8"/>
    <p:sldId id="280" r:id="rId9"/>
    <p:sldId id="281" r:id="rId10"/>
    <p:sldId id="260" r:id="rId11"/>
    <p:sldId id="261" r:id="rId12"/>
    <p:sldId id="262" r:id="rId13"/>
    <p:sldId id="287" r:id="rId14"/>
    <p:sldId id="263" r:id="rId15"/>
    <p:sldId id="265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CCFFCC"/>
    <a:srgbClr val="33CC33"/>
    <a:srgbClr val="FF9900"/>
    <a:srgbClr val="CC00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4660"/>
  </p:normalViewPr>
  <p:slideViewPr>
    <p:cSldViewPr>
      <p:cViewPr>
        <p:scale>
          <a:sx n="100" d="100"/>
          <a:sy n="100" d="100"/>
        </p:scale>
        <p:origin x="-48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46892D-F33F-4A29-82EA-FC7FC9F847C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CD98A88-2DD4-4DA5-BD7C-16B571C0C8B9}" type="slidenum">
              <a:rPr lang="en-US" altLang="zh-CN" smtClean="0"/>
              <a:t>3</a:t>
            </a:fld>
            <a:endParaRPr lang="en-US" altLang="zh-C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6892D-F33F-4A29-82EA-FC7FC9F847CC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C9D0-35F6-405D-B94C-D6FBAFB3838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9891C-1A4E-41DF-82DB-8E105D2B3366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B909-6C91-4CE3-8509-42D8A43DB9E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91EA-1875-4D0C-9143-4DC9846236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B4AA5-2C40-4BF7-8BF1-0CF17350AD1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CED4-FA9A-4BA7-A643-38ECE17CDE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F03F-22ED-4FC5-ABDC-659E9529A88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0641-6970-4F94-89DF-4352FC95EA3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50E43-7E7C-4A20-A8CF-7ABEA11131C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4A36D-3451-4DCC-96D4-03FC3340056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45D85-64A9-4C64-8BB3-AF85037AB10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3DDC0-AB0E-4529-8FB8-33D38397247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B5017F-034B-4448-963A-EE8A9269CCCB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53902" y="1772816"/>
            <a:ext cx="7129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000" dirty="0">
                <a:solidFill>
                  <a:schemeClr val="bg2">
                    <a:lumMod val="10000"/>
                  </a:schemeClr>
                </a:solidFill>
                <a:latin typeface="华康海报体W12(P)" pitchFamily="82" charset="-122"/>
                <a:ea typeface="华康海报体W12(P)" pitchFamily="82" charset="-122"/>
              </a:rPr>
              <a:t>8.1 </a:t>
            </a:r>
            <a:r>
              <a:rPr lang="zh-CN" altLang="en-US" sz="8000" dirty="0" smtClean="0">
                <a:solidFill>
                  <a:schemeClr val="bg2">
                    <a:lumMod val="10000"/>
                  </a:schemeClr>
                </a:solidFill>
                <a:latin typeface="华康海报体W12(P)" pitchFamily="82" charset="-122"/>
                <a:ea typeface="华康海报体W12(P)" pitchFamily="82" charset="-122"/>
              </a:rPr>
              <a:t>中</a:t>
            </a:r>
            <a:r>
              <a:rPr lang="zh-CN" altLang="en-US" sz="8000" dirty="0">
                <a:solidFill>
                  <a:schemeClr val="bg2">
                    <a:lumMod val="10000"/>
                  </a:schemeClr>
                </a:solidFill>
                <a:latin typeface="华康海报体W12(P)" pitchFamily="82" charset="-122"/>
                <a:ea typeface="华康海报体W12(P)" pitchFamily="82" charset="-122"/>
              </a:rPr>
              <a:t>心投影</a:t>
            </a:r>
          </a:p>
        </p:txBody>
      </p:sp>
      <p:sp>
        <p:nvSpPr>
          <p:cNvPr id="5" name="矩形 4"/>
          <p:cNvSpPr/>
          <p:nvPr/>
        </p:nvSpPr>
        <p:spPr>
          <a:xfrm>
            <a:off x="2866555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250825" y="466725"/>
            <a:ext cx="8893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）如图，当小猫行至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处时，用线段表示出它在路灯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下的影子。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144463" y="1546225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）当小猫行至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处时，根据它在路灯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下的影子，判断其身高并用线段表示。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142875" y="2636838"/>
            <a:ext cx="88217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）当小猫行至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处时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小猫和它在路灯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下的影子如图所示，你认为路灯的位置在哪个方向上，你是怎样判断的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 flipH="1">
            <a:off x="684213" y="4238625"/>
            <a:ext cx="1727200" cy="1854200"/>
          </a:xfrm>
          <a:prstGeom prst="line">
            <a:avLst/>
          </a:prstGeom>
          <a:noFill/>
          <a:ln w="57150">
            <a:solidFill>
              <a:srgbClr val="F82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71" name="组合 43"/>
          <p:cNvGrpSpPr/>
          <p:nvPr/>
        </p:nvGrpSpPr>
        <p:grpSpPr bwMode="auto">
          <a:xfrm>
            <a:off x="395288" y="3979863"/>
            <a:ext cx="2700337" cy="2617787"/>
            <a:chOff x="395288" y="3979863"/>
            <a:chExt cx="2700337" cy="2617787"/>
          </a:xfrm>
        </p:grpSpPr>
        <p:grpSp>
          <p:nvGrpSpPr>
            <p:cNvPr id="11295" name="Group 90"/>
            <p:cNvGrpSpPr/>
            <p:nvPr/>
          </p:nvGrpSpPr>
          <p:grpSpPr bwMode="auto">
            <a:xfrm>
              <a:off x="395288" y="3979863"/>
              <a:ext cx="2700337" cy="2617787"/>
              <a:chOff x="0" y="1661"/>
              <a:chExt cx="1701" cy="1649"/>
            </a:xfrm>
          </p:grpSpPr>
          <p:sp>
            <p:nvSpPr>
              <p:cNvPr id="11299" name="Text Box 91"/>
              <p:cNvSpPr txBox="1">
                <a:spLocks noChangeArrowheads="1"/>
              </p:cNvSpPr>
              <p:nvPr/>
            </p:nvSpPr>
            <p:spPr bwMode="auto">
              <a:xfrm>
                <a:off x="1338" y="302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0" name="Text Box 92"/>
              <p:cNvSpPr txBox="1">
                <a:spLocks noChangeArrowheads="1"/>
              </p:cNvSpPr>
              <p:nvPr/>
            </p:nvSpPr>
            <p:spPr bwMode="auto">
              <a:xfrm>
                <a:off x="567" y="3022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11301" name="Group 93"/>
              <p:cNvGrpSpPr/>
              <p:nvPr/>
            </p:nvGrpSpPr>
            <p:grpSpPr bwMode="auto">
              <a:xfrm>
                <a:off x="0" y="1661"/>
                <a:ext cx="1633" cy="1353"/>
                <a:chOff x="0" y="1326"/>
                <a:chExt cx="1633" cy="1353"/>
              </a:xfrm>
            </p:grpSpPr>
            <p:grpSp>
              <p:nvGrpSpPr>
                <p:cNvPr id="11302" name="Group 94"/>
                <p:cNvGrpSpPr/>
                <p:nvPr/>
              </p:nvGrpSpPr>
              <p:grpSpPr bwMode="auto">
                <a:xfrm>
                  <a:off x="1219" y="1326"/>
                  <a:ext cx="264" cy="1304"/>
                  <a:chOff x="2064" y="576"/>
                  <a:chExt cx="384" cy="1872"/>
                </a:xfrm>
              </p:grpSpPr>
              <p:sp>
                <p:nvSpPr>
                  <p:cNvPr id="11305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57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576"/>
                    <a:ext cx="0" cy="18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7" name="AutoShape 97"/>
                  <p:cNvSpPr>
                    <a:spLocks noChangeArrowheads="1"/>
                  </p:cNvSpPr>
                  <p:nvPr/>
                </p:nvSpPr>
                <p:spPr bwMode="auto">
                  <a:xfrm rot="-5411841">
                    <a:off x="2123" y="517"/>
                    <a:ext cx="193" cy="312"/>
                  </a:xfrm>
                  <a:prstGeom prst="flowChartDelay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8" name="AutoShape 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84" y="744"/>
                    <a:ext cx="48" cy="96"/>
                  </a:xfrm>
                  <a:prstGeom prst="flowChartDelay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pic>
              <p:nvPicPr>
                <p:cNvPr id="11303" name="Picture 99" descr="5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" y="1977"/>
                  <a:ext cx="405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0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0" y="2659"/>
                  <a:ext cx="1633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296" name="Group 102"/>
            <p:cNvGrpSpPr/>
            <p:nvPr/>
          </p:nvGrpSpPr>
          <p:grpSpPr bwMode="auto">
            <a:xfrm>
              <a:off x="539750" y="6067425"/>
              <a:ext cx="936625" cy="530225"/>
              <a:chOff x="113" y="3566"/>
              <a:chExt cx="590" cy="334"/>
            </a:xfrm>
          </p:grpSpPr>
          <p:sp>
            <p:nvSpPr>
              <p:cNvPr id="11297" name="Line 103"/>
              <p:cNvSpPr>
                <a:spLocks noChangeShapeType="1"/>
              </p:cNvSpPr>
              <p:nvPr/>
            </p:nvSpPr>
            <p:spPr bwMode="auto">
              <a:xfrm>
                <a:off x="249" y="3566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8" name="Text Box 104"/>
              <p:cNvSpPr txBox="1">
                <a:spLocks noChangeArrowheads="1"/>
              </p:cNvSpPr>
              <p:nvPr/>
            </p:nvSpPr>
            <p:spPr bwMode="auto">
              <a:xfrm>
                <a:off x="113" y="361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7" name="Group 105"/>
          <p:cNvGrpSpPr/>
          <p:nvPr/>
        </p:nvGrpSpPr>
        <p:grpSpPr bwMode="auto">
          <a:xfrm>
            <a:off x="3203575" y="3981450"/>
            <a:ext cx="2592388" cy="2616200"/>
            <a:chOff x="2064" y="1706"/>
            <a:chExt cx="1633" cy="1648"/>
          </a:xfrm>
        </p:grpSpPr>
        <p:grpSp>
          <p:nvGrpSpPr>
            <p:cNvPr id="11285" name="Group 106"/>
            <p:cNvGrpSpPr/>
            <p:nvPr/>
          </p:nvGrpSpPr>
          <p:grpSpPr bwMode="auto">
            <a:xfrm>
              <a:off x="2064" y="1706"/>
              <a:ext cx="1633" cy="1319"/>
              <a:chOff x="2115" y="1372"/>
              <a:chExt cx="1633" cy="1319"/>
            </a:xfrm>
          </p:grpSpPr>
          <p:sp>
            <p:nvSpPr>
              <p:cNvPr id="11288" name="Oval 107"/>
              <p:cNvSpPr>
                <a:spLocks noChangeArrowheads="1"/>
              </p:cNvSpPr>
              <p:nvPr/>
            </p:nvSpPr>
            <p:spPr bwMode="auto">
              <a:xfrm>
                <a:off x="2245" y="2596"/>
                <a:ext cx="499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289" name="Group 108"/>
              <p:cNvGrpSpPr/>
              <p:nvPr/>
            </p:nvGrpSpPr>
            <p:grpSpPr bwMode="auto">
              <a:xfrm>
                <a:off x="3334" y="1372"/>
                <a:ext cx="264" cy="1304"/>
                <a:chOff x="2064" y="576"/>
                <a:chExt cx="384" cy="1872"/>
              </a:xfrm>
            </p:grpSpPr>
            <p:sp>
              <p:nvSpPr>
                <p:cNvPr id="11291" name="Line 109"/>
                <p:cNvSpPr>
                  <a:spLocks noChangeShapeType="1"/>
                </p:cNvSpPr>
                <p:nvPr/>
              </p:nvSpPr>
              <p:spPr bwMode="auto">
                <a:xfrm>
                  <a:off x="2208" y="5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2" name="Line 110"/>
                <p:cNvSpPr>
                  <a:spLocks noChangeShapeType="1"/>
                </p:cNvSpPr>
                <p:nvPr/>
              </p:nvSpPr>
              <p:spPr bwMode="auto">
                <a:xfrm>
                  <a:off x="2448" y="576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3" name="AutoShape 111"/>
                <p:cNvSpPr>
                  <a:spLocks noChangeArrowheads="1"/>
                </p:cNvSpPr>
                <p:nvPr/>
              </p:nvSpPr>
              <p:spPr bwMode="auto">
                <a:xfrm rot="-5411841">
                  <a:off x="2123" y="517"/>
                  <a:ext cx="193" cy="312"/>
                </a:xfrm>
                <a:prstGeom prst="flowChartDelay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4" name="AutoShape 112"/>
                <p:cNvSpPr>
                  <a:spLocks noChangeArrowheads="1"/>
                </p:cNvSpPr>
                <p:nvPr/>
              </p:nvSpPr>
              <p:spPr bwMode="auto">
                <a:xfrm rot="5400000">
                  <a:off x="2184" y="744"/>
                  <a:ext cx="48" cy="96"/>
                </a:xfrm>
                <a:prstGeom prst="flowChartDelay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90" name="Line 113"/>
              <p:cNvSpPr>
                <a:spLocks noChangeShapeType="1"/>
              </p:cNvSpPr>
              <p:nvPr/>
            </p:nvSpPr>
            <p:spPr bwMode="auto">
              <a:xfrm flipV="1">
                <a:off x="2115" y="2688"/>
                <a:ext cx="1633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86" name="Text Box 114"/>
            <p:cNvSpPr txBox="1">
              <a:spLocks noChangeArrowheads="1"/>
            </p:cNvSpPr>
            <p:nvPr/>
          </p:nvSpPr>
          <p:spPr bwMode="auto">
            <a:xfrm>
              <a:off x="2557" y="30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/>
                <a:t>B</a:t>
              </a:r>
            </a:p>
          </p:txBody>
        </p:sp>
        <p:sp>
          <p:nvSpPr>
            <p:cNvPr id="11287" name="Text Box 115"/>
            <p:cNvSpPr txBox="1">
              <a:spLocks noChangeArrowheads="1"/>
            </p:cNvSpPr>
            <p:nvPr/>
          </p:nvSpPr>
          <p:spPr bwMode="auto">
            <a:xfrm>
              <a:off x="3419" y="306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A</a:t>
              </a:r>
            </a:p>
          </p:txBody>
        </p:sp>
      </p:grpSp>
      <p:grpSp>
        <p:nvGrpSpPr>
          <p:cNvPr id="10" name="Group 117"/>
          <p:cNvGrpSpPr/>
          <p:nvPr/>
        </p:nvGrpSpPr>
        <p:grpSpPr bwMode="auto">
          <a:xfrm>
            <a:off x="6084888" y="4987925"/>
            <a:ext cx="2592387" cy="1609725"/>
            <a:chOff x="4127" y="2341"/>
            <a:chExt cx="1633" cy="1014"/>
          </a:xfrm>
        </p:grpSpPr>
        <p:sp>
          <p:nvSpPr>
            <p:cNvPr id="11279" name="Text Box 118"/>
            <p:cNvSpPr txBox="1">
              <a:spLocks noChangeArrowheads="1"/>
            </p:cNvSpPr>
            <p:nvPr/>
          </p:nvSpPr>
          <p:spPr bwMode="auto">
            <a:xfrm>
              <a:off x="4818" y="267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B</a:t>
              </a:r>
            </a:p>
          </p:txBody>
        </p:sp>
        <p:grpSp>
          <p:nvGrpSpPr>
            <p:cNvPr id="11280" name="Group 119"/>
            <p:cNvGrpSpPr/>
            <p:nvPr/>
          </p:nvGrpSpPr>
          <p:grpSpPr bwMode="auto">
            <a:xfrm>
              <a:off x="4127" y="2341"/>
              <a:ext cx="1633" cy="702"/>
              <a:chOff x="4127" y="2024"/>
              <a:chExt cx="1633" cy="702"/>
            </a:xfrm>
          </p:grpSpPr>
          <p:sp>
            <p:nvSpPr>
              <p:cNvPr id="11282" name="Oval 120"/>
              <p:cNvSpPr>
                <a:spLocks noChangeArrowheads="1"/>
              </p:cNvSpPr>
              <p:nvPr/>
            </p:nvSpPr>
            <p:spPr bwMode="auto">
              <a:xfrm>
                <a:off x="4422" y="2614"/>
                <a:ext cx="515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3" name="Line 121"/>
              <p:cNvSpPr>
                <a:spLocks noChangeShapeType="1"/>
              </p:cNvSpPr>
              <p:nvPr/>
            </p:nvSpPr>
            <p:spPr bwMode="auto">
              <a:xfrm flipV="1">
                <a:off x="4127" y="2705"/>
                <a:ext cx="1633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1284" name="Picture 122" descr="5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94" y="2024"/>
                <a:ext cx="405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1" name="Text Box 123"/>
            <p:cNvSpPr txBox="1">
              <a:spLocks noChangeArrowheads="1"/>
            </p:cNvSpPr>
            <p:nvPr/>
          </p:nvSpPr>
          <p:spPr bwMode="auto">
            <a:xfrm>
              <a:off x="4830" y="306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/>
                <a:t>B</a:t>
              </a:r>
            </a:p>
          </p:txBody>
        </p:sp>
      </p:grpSp>
      <p:sp>
        <p:nvSpPr>
          <p:cNvPr id="10364" name="Line 124"/>
          <p:cNvSpPr>
            <a:spLocks noChangeShapeType="1"/>
          </p:cNvSpPr>
          <p:nvPr/>
        </p:nvSpPr>
        <p:spPr bwMode="auto">
          <a:xfrm flipH="1">
            <a:off x="3348038" y="4221163"/>
            <a:ext cx="1873250" cy="1854200"/>
          </a:xfrm>
          <a:prstGeom prst="line">
            <a:avLst/>
          </a:prstGeom>
          <a:noFill/>
          <a:ln w="57150">
            <a:solidFill>
              <a:srgbClr val="F82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Group 125"/>
          <p:cNvGrpSpPr/>
          <p:nvPr/>
        </p:nvGrpSpPr>
        <p:grpSpPr bwMode="auto">
          <a:xfrm>
            <a:off x="4211638" y="5156200"/>
            <a:ext cx="288925" cy="936625"/>
            <a:chOff x="2699" y="2976"/>
            <a:chExt cx="182" cy="635"/>
          </a:xfrm>
        </p:grpSpPr>
        <p:sp>
          <p:nvSpPr>
            <p:cNvPr id="11277" name="Line 126"/>
            <p:cNvSpPr>
              <a:spLocks noChangeShapeType="1"/>
            </p:cNvSpPr>
            <p:nvPr/>
          </p:nvSpPr>
          <p:spPr bwMode="auto">
            <a:xfrm>
              <a:off x="2699" y="3067"/>
              <a:ext cx="0" cy="544"/>
            </a:xfrm>
            <a:prstGeom prst="line">
              <a:avLst/>
            </a:prstGeom>
            <a:noFill/>
            <a:ln w="57150">
              <a:solidFill>
                <a:srgbClr val="F82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8" name="Text Box 127"/>
            <p:cNvSpPr txBox="1">
              <a:spLocks noChangeArrowheads="1"/>
            </p:cNvSpPr>
            <p:nvPr/>
          </p:nvSpPr>
          <p:spPr bwMode="auto">
            <a:xfrm>
              <a:off x="2699" y="2976"/>
              <a:ext cx="18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0368" name="Line 128"/>
          <p:cNvSpPr>
            <a:spLocks noChangeShapeType="1"/>
          </p:cNvSpPr>
          <p:nvPr/>
        </p:nvSpPr>
        <p:spPr bwMode="auto">
          <a:xfrm flipH="1">
            <a:off x="6480175" y="4221163"/>
            <a:ext cx="1908175" cy="1855787"/>
          </a:xfrm>
          <a:prstGeom prst="line">
            <a:avLst/>
          </a:prstGeom>
          <a:noFill/>
          <a:ln w="57150">
            <a:solidFill>
              <a:srgbClr val="F82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7" grpId="0"/>
      <p:bldP spid="10328" grpId="0"/>
      <p:bldP spid="10329" grpId="0"/>
      <p:bldP spid="10341" grpId="0" animBg="1"/>
      <p:bldP spid="10364" grpId="0" animBg="1"/>
      <p:bldP spid="10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250825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点光源、物体上的点以及它在影子上的对应点，三点在同一条直线上。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7931150" cy="1152525"/>
          </a:xfrm>
          <a:noFill/>
        </p:spPr>
        <p:txBody>
          <a:bodyPr/>
          <a:lstStyle/>
          <a:p>
            <a:pPr algn="l" eaLnBrk="1" hangingPunct="1"/>
            <a:r>
              <a:rPr lang="zh-CN" altLang="en-US" sz="2400" b="1" dirty="0" smtClean="0">
                <a:solidFill>
                  <a:srgbClr val="9900CC"/>
                </a:solidFill>
              </a:rPr>
              <a:t>练习</a:t>
            </a:r>
            <a:r>
              <a:rPr lang="en-US" altLang="zh-CN" sz="2400" b="1" dirty="0" smtClean="0">
                <a:solidFill>
                  <a:srgbClr val="9900CC"/>
                </a:solidFill>
              </a:rPr>
              <a:t>1</a:t>
            </a:r>
            <a:r>
              <a:rPr lang="zh-CN" altLang="en-US" sz="2400" b="1" dirty="0" smtClean="0"/>
              <a:t>：同一时刻，两根木棒的影子如图，请画出图中另一根木棒的影子。</a:t>
            </a:r>
            <a:r>
              <a:rPr lang="zh-CN" altLang="en-US" sz="2400" dirty="0" smtClean="0"/>
              <a:t> 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89646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1371600" y="2205038"/>
            <a:ext cx="3128963" cy="33115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2747963" y="2205038"/>
            <a:ext cx="1752600" cy="3352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4427538" y="2133600"/>
            <a:ext cx="2159000" cy="33845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724525" y="5516563"/>
            <a:ext cx="8382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398963" y="2133600"/>
            <a:ext cx="173037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99FF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animBg="1"/>
      <p:bldP spid="13324" grpId="0" animBg="1"/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9900CC"/>
                </a:solidFill>
              </a:rPr>
              <a:t>练习</a:t>
            </a:r>
            <a:r>
              <a:rPr kumimoji="1" lang="en-US" altLang="zh-CN" sz="2400" b="1" dirty="0">
                <a:solidFill>
                  <a:srgbClr val="9900CC"/>
                </a:solidFill>
              </a:rPr>
              <a:t>2   </a:t>
            </a:r>
            <a:r>
              <a:rPr kumimoji="1" lang="zh-CN" altLang="en-US" sz="2400" b="1" dirty="0">
                <a:solidFill>
                  <a:schemeClr val="tx2"/>
                </a:solidFill>
              </a:rPr>
              <a:t>一对双胞胎姐妹身高完全一样，请画出图中这对双胞胎在路灯下的影子．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2725"/>
            <a:ext cx="67691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051745" y="1844675"/>
            <a:ext cx="2160588" cy="3240088"/>
          </a:xfrm>
          <a:prstGeom prst="line">
            <a:avLst/>
          </a:prstGeom>
          <a:noFill/>
          <a:ln w="50800">
            <a:solidFill>
              <a:srgbClr val="0000FF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 flipH="1" flipV="1">
            <a:off x="1918395" y="1700213"/>
            <a:ext cx="133350" cy="1333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420170" y="3870325"/>
            <a:ext cx="134938" cy="1349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156895" y="3860800"/>
            <a:ext cx="134938" cy="1349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051745" y="1773238"/>
            <a:ext cx="4679950" cy="3168650"/>
          </a:xfrm>
          <a:prstGeom prst="line">
            <a:avLst/>
          </a:prstGeom>
          <a:noFill/>
          <a:ln w="50800">
            <a:solidFill>
              <a:srgbClr val="0000FF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491608" y="4941888"/>
            <a:ext cx="6477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291833" y="4941888"/>
            <a:ext cx="1439862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00113" y="6021388"/>
            <a:ext cx="7056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思考：由上面的作图你想到了什么？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56325" y="765175"/>
            <a:ext cx="29876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等高的物体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垂直地面放置时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，在灯光下离点光源越近，物体的影子越短；离点光源越远</a:t>
            </a: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物体影子越长。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课堂小结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187624" y="2133600"/>
            <a:ext cx="58324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</a:rPr>
              <a:t>谈谈你的收获：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</a:rPr>
              <a:t>中心投影的概念、特点；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</a:rPr>
              <a:t>中心投影的性质。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80"/>
          <p:cNvGrpSpPr/>
          <p:nvPr/>
        </p:nvGrpSpPr>
        <p:grpSpPr bwMode="auto">
          <a:xfrm>
            <a:off x="250825" y="333375"/>
            <a:ext cx="8569325" cy="4248150"/>
            <a:chOff x="113" y="1091"/>
            <a:chExt cx="5262" cy="2203"/>
          </a:xfrm>
        </p:grpSpPr>
        <p:grpSp>
          <p:nvGrpSpPr>
            <p:cNvPr id="15365" name="Group 73"/>
            <p:cNvGrpSpPr/>
            <p:nvPr/>
          </p:nvGrpSpPr>
          <p:grpSpPr bwMode="auto">
            <a:xfrm>
              <a:off x="4332" y="2251"/>
              <a:ext cx="1043" cy="1043"/>
              <a:chOff x="4422" y="1752"/>
              <a:chExt cx="907" cy="811"/>
            </a:xfrm>
          </p:grpSpPr>
          <p:grpSp>
            <p:nvGrpSpPr>
              <p:cNvPr id="15373" name="Group 16"/>
              <p:cNvGrpSpPr/>
              <p:nvPr/>
            </p:nvGrpSpPr>
            <p:grpSpPr bwMode="auto">
              <a:xfrm>
                <a:off x="4422" y="1752"/>
                <a:ext cx="847" cy="811"/>
                <a:chOff x="5315" y="3324"/>
                <a:chExt cx="2119" cy="2027"/>
              </a:xfrm>
            </p:grpSpPr>
            <p:sp>
              <p:nvSpPr>
                <p:cNvPr id="153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185" y="5051"/>
                  <a:ext cx="570" cy="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endParaRPr lang="zh-CN" altLang="zh-CN"/>
                </a:p>
              </p:txBody>
            </p:sp>
            <p:grpSp>
              <p:nvGrpSpPr>
                <p:cNvPr id="15377" name="Group 18"/>
                <p:cNvGrpSpPr/>
                <p:nvPr/>
              </p:nvGrpSpPr>
              <p:grpSpPr bwMode="auto">
                <a:xfrm>
                  <a:off x="5484" y="3324"/>
                  <a:ext cx="1950" cy="1552"/>
                  <a:chOff x="4578" y="2605"/>
                  <a:chExt cx="3762" cy="2991"/>
                </a:xfrm>
              </p:grpSpPr>
              <p:sp>
                <p:nvSpPr>
                  <p:cNvPr id="1538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710" y="5511"/>
                    <a:ext cx="36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147" y="2996"/>
                    <a:ext cx="143" cy="2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2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6410" y="2605"/>
                    <a:ext cx="1160" cy="392"/>
                  </a:xfrm>
                  <a:prstGeom prst="triangle">
                    <a:avLst>
                      <a:gd name="adj" fmla="val 7558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" y="2996"/>
                    <a:ext cx="4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510" y="3016"/>
                    <a:ext cx="35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385" name="Group 24"/>
                  <p:cNvGrpSpPr/>
                  <p:nvPr/>
                </p:nvGrpSpPr>
                <p:grpSpPr bwMode="auto">
                  <a:xfrm>
                    <a:off x="6344" y="3066"/>
                    <a:ext cx="282" cy="270"/>
                    <a:chOff x="3910" y="3396"/>
                    <a:chExt cx="1050" cy="1010"/>
                  </a:xfrm>
                </p:grpSpPr>
                <p:sp>
                  <p:nvSpPr>
                    <p:cNvPr id="1541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3706"/>
                      <a:ext cx="460" cy="4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8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70" y="3396"/>
                      <a:ext cx="190" cy="3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00" y="4146"/>
                      <a:ext cx="110" cy="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60" y="4106"/>
                      <a:ext cx="290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0" y="3896"/>
                      <a:ext cx="3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40" y="3576"/>
                      <a:ext cx="280" cy="2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90" y="4156"/>
                      <a:ext cx="80" cy="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4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30" y="4036"/>
                      <a:ext cx="200" cy="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5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00" y="3616"/>
                      <a:ext cx="230" cy="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6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90" y="3436"/>
                      <a:ext cx="50" cy="2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27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10" y="3956"/>
                      <a:ext cx="2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386" name="Group 36"/>
                  <p:cNvGrpSpPr/>
                  <p:nvPr/>
                </p:nvGrpSpPr>
                <p:grpSpPr bwMode="auto">
                  <a:xfrm>
                    <a:off x="4578" y="4798"/>
                    <a:ext cx="364" cy="768"/>
                    <a:chOff x="4440" y="4298"/>
                    <a:chExt cx="640" cy="1348"/>
                  </a:xfrm>
                </p:grpSpPr>
                <p:sp>
                  <p:nvSpPr>
                    <p:cNvPr id="15411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0" y="4298"/>
                      <a:ext cx="370" cy="35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2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0" y="4656"/>
                      <a:ext cx="1" cy="7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3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40" y="4766"/>
                      <a:ext cx="320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0" y="4756"/>
                      <a:ext cx="300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5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40" y="5386"/>
                      <a:ext cx="320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1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0" y="5376"/>
                      <a:ext cx="300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5387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8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5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0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2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7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3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6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0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2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6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1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0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4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6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4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5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5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6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9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4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8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9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3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0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70" y="5526"/>
                    <a:ext cx="60" cy="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37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15" y="4811"/>
                  <a:ext cx="1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endParaRPr lang="zh-CN" altLang="zh-CN"/>
                </a:p>
              </p:txBody>
            </p:sp>
            <p:sp>
              <p:nvSpPr>
                <p:cNvPr id="1537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7310" y="4842"/>
                  <a:ext cx="1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endParaRPr lang="zh-CN" altLang="zh-CN"/>
                </a:p>
              </p:txBody>
            </p:sp>
          </p:grpSp>
          <p:sp>
            <p:nvSpPr>
              <p:cNvPr id="15374" name="Text Box 71"/>
              <p:cNvSpPr txBox="1">
                <a:spLocks noChangeArrowheads="1"/>
              </p:cNvSpPr>
              <p:nvPr/>
            </p:nvSpPr>
            <p:spPr bwMode="auto">
              <a:xfrm>
                <a:off x="4422" y="2341"/>
                <a:ext cx="18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400" b="1"/>
                  <a:t>A</a:t>
                </a:r>
              </a:p>
            </p:txBody>
          </p:sp>
          <p:sp>
            <p:nvSpPr>
              <p:cNvPr id="15375" name="Text Box 72"/>
              <p:cNvSpPr txBox="1">
                <a:spLocks noChangeArrowheads="1"/>
              </p:cNvSpPr>
              <p:nvPr/>
            </p:nvSpPr>
            <p:spPr bwMode="auto">
              <a:xfrm>
                <a:off x="5148" y="2341"/>
                <a:ext cx="18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400" b="1"/>
                  <a:t>B</a:t>
                </a:r>
              </a:p>
            </p:txBody>
          </p:sp>
        </p:grpSp>
        <p:grpSp>
          <p:nvGrpSpPr>
            <p:cNvPr id="15366" name="Group 79"/>
            <p:cNvGrpSpPr/>
            <p:nvPr/>
          </p:nvGrpSpPr>
          <p:grpSpPr bwMode="auto">
            <a:xfrm>
              <a:off x="113" y="1091"/>
              <a:ext cx="4128" cy="1621"/>
              <a:chOff x="113" y="1091"/>
              <a:chExt cx="4128" cy="1621"/>
            </a:xfrm>
          </p:grpSpPr>
          <p:sp>
            <p:nvSpPr>
              <p:cNvPr id="15367" name="Text Box 15"/>
              <p:cNvSpPr txBox="1">
                <a:spLocks noChangeArrowheads="1"/>
              </p:cNvSpPr>
              <p:nvPr/>
            </p:nvSpPr>
            <p:spPr bwMode="auto">
              <a:xfrm>
                <a:off x="476" y="1706"/>
                <a:ext cx="3765" cy="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/>
                  <a:t>（广东梅州）如图，晚上小亮在路灯下散步，在小亮由Ａ处走到Ｂ处这一过程中，他在地上的影子（        ）</a:t>
                </a:r>
              </a:p>
              <a:p>
                <a:pPr eaLnBrk="1" hangingPunct="1"/>
                <a:r>
                  <a:rPr lang="zh-CN" altLang="en-US" sz="2400" b="1" dirty="0"/>
                  <a:t>Ａ．逐渐变短	       Ｂ．逐渐变长</a:t>
                </a:r>
              </a:p>
              <a:p>
                <a:pPr eaLnBrk="1" hangingPunct="1"/>
                <a:r>
                  <a:rPr lang="zh-CN" altLang="en-US" sz="2400" b="1" dirty="0"/>
                  <a:t>Ｃ．先变短后变长	       Ｄ．先变长后变短</a:t>
                </a:r>
              </a:p>
            </p:txBody>
          </p:sp>
          <p:grpSp>
            <p:nvGrpSpPr>
              <p:cNvPr id="15368" name="Group 74"/>
              <p:cNvGrpSpPr/>
              <p:nvPr/>
            </p:nvGrpSpPr>
            <p:grpSpPr bwMode="auto">
              <a:xfrm>
                <a:off x="113" y="1091"/>
                <a:ext cx="2479" cy="431"/>
                <a:chOff x="-163" y="796"/>
                <a:chExt cx="2479" cy="431"/>
              </a:xfrm>
            </p:grpSpPr>
            <p:sp>
              <p:nvSpPr>
                <p:cNvPr id="15369" name="Rectangle 75"/>
                <p:cNvSpPr>
                  <a:spLocks noChangeArrowheads="1"/>
                </p:cNvSpPr>
                <p:nvPr/>
              </p:nvSpPr>
              <p:spPr bwMode="auto">
                <a:xfrm>
                  <a:off x="200" y="841"/>
                  <a:ext cx="1296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CC0000"/>
                  </a:solidFill>
                  <a:miter lim="800000"/>
                </a:ln>
              </p:spPr>
              <p:txBody>
                <a:bodyPr lIns="90516" tIns="45258" rIns="90516" bIns="45258">
                  <a:spAutoFit/>
                </a:bodyPr>
                <a:lstStyle/>
                <a:p>
                  <a:pPr algn="ctr" defTabSz="904875" eaLnBrk="0" hangingPunct="0"/>
                  <a:r>
                    <a:rPr kumimoji="1" lang="zh-CN" altLang="en-US" sz="3200" b="1" dirty="0" smtClean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中</a:t>
                  </a:r>
                  <a:r>
                    <a:rPr kumimoji="1" lang="zh-CN" altLang="en-US" sz="32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考链接</a:t>
                  </a:r>
                  <a:endParaRPr kumimoji="1" lang="zh-CN" altLang="en-US" sz="3200" b="1" baseline="-25000" dirty="0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15370" name="Group 76"/>
                <p:cNvGrpSpPr/>
                <p:nvPr/>
              </p:nvGrpSpPr>
              <p:grpSpPr bwMode="auto">
                <a:xfrm>
                  <a:off x="-163" y="796"/>
                  <a:ext cx="2479" cy="431"/>
                  <a:chOff x="-165" y="798"/>
                  <a:chExt cx="2518" cy="432"/>
                </a:xfrm>
              </p:grpSpPr>
              <p:pic>
                <p:nvPicPr>
                  <p:cNvPr id="15371" name="Picture 77" descr="678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585" y="798"/>
                    <a:ext cx="768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372" name="Picture 78" descr="gif003[1]">
                    <a:hlinkClick r:id="" action="ppaction://hlinkshowjump?jump=lastslide"/>
                  </p:cNvPr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-165" y="798"/>
                    <a:ext cx="336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2627313" y="227647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684213" y="4652963"/>
            <a:ext cx="79390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28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长的物体平行于地面放置时，离点光源越近，物体的影子越长；离点光源越远物体影子越短，但不会比物体本身的长度还短。</a:t>
            </a:r>
          </a:p>
        </p:txBody>
      </p:sp>
      <p:grpSp>
        <p:nvGrpSpPr>
          <p:cNvPr id="16388" name="Group 89"/>
          <p:cNvGrpSpPr/>
          <p:nvPr/>
        </p:nvGrpSpPr>
        <p:grpSpPr bwMode="auto">
          <a:xfrm>
            <a:off x="755650" y="260350"/>
            <a:ext cx="7848600" cy="4319588"/>
            <a:chOff x="521" y="1409"/>
            <a:chExt cx="4944" cy="2344"/>
          </a:xfrm>
        </p:grpSpPr>
        <p:pic>
          <p:nvPicPr>
            <p:cNvPr id="16390" name="Picture 84" descr="71-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9" y="2581"/>
              <a:ext cx="932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83"/>
            <p:cNvSpPr txBox="1">
              <a:spLocks noChangeArrowheads="1"/>
            </p:cNvSpPr>
            <p:nvPr/>
          </p:nvSpPr>
          <p:spPr bwMode="auto">
            <a:xfrm>
              <a:off x="521" y="1409"/>
              <a:ext cx="494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9900CC"/>
                  </a:solidFill>
                </a:rPr>
                <a:t>能力提升：</a:t>
              </a:r>
              <a:r>
                <a:rPr lang="zh-CN" altLang="en-US" sz="2400" b="1" dirty="0"/>
                <a:t>如图是圆桌正上方的灯泡</a:t>
              </a:r>
              <a:r>
                <a:rPr lang="en-US" altLang="zh-CN" sz="2400" b="1" dirty="0"/>
                <a:t>(</a:t>
              </a:r>
              <a:r>
                <a:rPr lang="zh-CN" altLang="en-US" sz="2400" b="1" dirty="0"/>
                <a:t>看作一个点</a:t>
              </a:r>
              <a:r>
                <a:rPr lang="en-US" altLang="zh-CN" sz="2400" b="1" dirty="0"/>
                <a:t>)</a:t>
              </a:r>
              <a:r>
                <a:rPr lang="zh-CN" altLang="en-US" sz="2400" b="1" dirty="0"/>
                <a:t>发出的光线照射桌面后，在地面上形成阴影</a:t>
              </a:r>
              <a:r>
                <a:rPr lang="en-US" altLang="zh-CN" sz="2400" b="1" dirty="0"/>
                <a:t>(</a:t>
              </a:r>
              <a:r>
                <a:rPr lang="zh-CN" altLang="en-US" sz="2400" b="1" dirty="0"/>
                <a:t>圆形</a:t>
              </a:r>
              <a:r>
                <a:rPr lang="en-US" altLang="zh-CN" sz="2400" b="1" dirty="0"/>
                <a:t>)</a:t>
              </a:r>
              <a:r>
                <a:rPr lang="zh-CN" altLang="en-US" sz="2400" b="1" dirty="0"/>
                <a:t>的示意图．已知桌面的直径是</a:t>
              </a:r>
              <a:r>
                <a:rPr lang="en-US" altLang="zh-CN" sz="2400" b="1" dirty="0"/>
                <a:t>1.2m</a:t>
              </a:r>
              <a:r>
                <a:rPr lang="zh-CN" altLang="en-US" sz="2400" b="1" dirty="0"/>
                <a:t>，桌面距离地面</a:t>
              </a:r>
              <a:r>
                <a:rPr lang="en-US" altLang="zh-CN" sz="2400" b="1" dirty="0"/>
                <a:t>1m</a:t>
              </a:r>
              <a:r>
                <a:rPr lang="zh-CN" altLang="en-US" sz="2400" b="1" dirty="0"/>
                <a:t>，若灯泡距离地面</a:t>
              </a:r>
              <a:r>
                <a:rPr lang="en-US" altLang="zh-CN" sz="2400" b="1" dirty="0"/>
                <a:t>3m</a:t>
              </a:r>
              <a:r>
                <a:rPr lang="zh-CN" altLang="en-US" sz="2400" b="1" dirty="0"/>
                <a:t>，则地面上阴影部分的面积是</a:t>
              </a:r>
              <a:r>
                <a:rPr lang="en-US" altLang="zh-CN" sz="2400" b="1" dirty="0"/>
                <a:t>____________.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400" b="1" u="sng" dirty="0"/>
            </a:p>
          </p:txBody>
        </p:sp>
      </p:grp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5940425" y="1341438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</a:rPr>
              <a:t>0.81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∏ 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0" grpId="0"/>
      <p:bldP spid="17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3460754"/>
            <a:ext cx="54008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/>
              <a:t> 3</a:t>
            </a:r>
            <a:r>
              <a:rPr lang="zh-CN" altLang="en-US" sz="2000" b="1" dirty="0"/>
              <a:t>、如图，地面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处有一支燃烧的蜡烛（长度不计），一个人在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与墙</a:t>
            </a:r>
            <a:r>
              <a:rPr lang="en-US" altLang="zh-CN" sz="2000" b="1" dirty="0"/>
              <a:t>BC</a:t>
            </a:r>
            <a:r>
              <a:rPr lang="zh-CN" altLang="en-US" sz="2000" b="1" dirty="0"/>
              <a:t>之间运动，则他在墙上的投影长度随着他离墙的距离变小而</a:t>
            </a:r>
            <a:r>
              <a:rPr lang="zh-CN" altLang="en-US" sz="2000" b="1" u="sng" dirty="0"/>
              <a:t>           </a:t>
            </a:r>
            <a:r>
              <a:rPr lang="zh-CN" altLang="en-US" sz="2000" b="1" dirty="0"/>
              <a:t>（填“变大”、“变小”或“不变</a:t>
            </a:r>
            <a:r>
              <a:rPr lang="zh-CN" altLang="en-US" sz="2000" b="1" dirty="0" smtClean="0"/>
              <a:t>”）。 </a:t>
            </a:r>
            <a:endParaRPr lang="zh-CN" altLang="en-US" sz="2000" b="1" dirty="0"/>
          </a:p>
        </p:txBody>
      </p:sp>
      <p:grpSp>
        <p:nvGrpSpPr>
          <p:cNvPr id="17412" name="Group 6"/>
          <p:cNvGrpSpPr/>
          <p:nvPr/>
        </p:nvGrpSpPr>
        <p:grpSpPr bwMode="auto">
          <a:xfrm>
            <a:off x="323850" y="115888"/>
            <a:ext cx="3327400" cy="688975"/>
            <a:chOff x="245" y="1204"/>
            <a:chExt cx="2096" cy="434"/>
          </a:xfrm>
        </p:grpSpPr>
        <p:sp>
          <p:nvSpPr>
            <p:cNvPr id="17427" name="Rectangle 7"/>
            <p:cNvSpPr>
              <a:spLocks noChangeArrowheads="1"/>
            </p:cNvSpPr>
            <p:nvPr/>
          </p:nvSpPr>
          <p:spPr bwMode="auto">
            <a:xfrm>
              <a:off x="245" y="1250"/>
              <a:ext cx="1296" cy="388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</a:ln>
          </p:spPr>
          <p:txBody>
            <a:bodyPr lIns="90516" tIns="45258" rIns="90516" bIns="45258">
              <a:spAutoFit/>
            </a:bodyPr>
            <a:lstStyle/>
            <a:p>
              <a:pPr algn="ctr" defTabSz="904875" eaLnBrk="0" hangingPunct="0"/>
              <a:r>
                <a:rPr kumimoji="1" lang="en-US" altLang="zh-CN" sz="32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    </a:t>
              </a:r>
              <a:r>
                <a:rPr kumimoji="1" lang="zh-CN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巩固练习</a:t>
              </a:r>
              <a:endParaRPr kumimoji="1" lang="zh-CN" altLang="en-US" sz="2400" b="1" baseline="-25000" dirty="0">
                <a:solidFill>
                  <a:srgbClr val="9900CC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17428" name="Group 8"/>
            <p:cNvGrpSpPr/>
            <p:nvPr/>
          </p:nvGrpSpPr>
          <p:grpSpPr bwMode="auto">
            <a:xfrm>
              <a:off x="245" y="1204"/>
              <a:ext cx="2096" cy="431"/>
              <a:chOff x="249" y="1207"/>
              <a:chExt cx="2129" cy="432"/>
            </a:xfrm>
          </p:grpSpPr>
          <p:pic>
            <p:nvPicPr>
              <p:cNvPr id="17429" name="Picture 9" descr="678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10" y="1207"/>
                <a:ext cx="76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0" name="Picture 10" descr="gif003[1]">
                <a:hlinkClick r:id="" action="ppaction://hlinkshowjump?jump=lastslide"/>
              </p:cNvPr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49" y="1298"/>
                <a:ext cx="33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13" name="Group 11"/>
          <p:cNvGrpSpPr/>
          <p:nvPr/>
        </p:nvGrpSpPr>
        <p:grpSpPr bwMode="auto">
          <a:xfrm>
            <a:off x="6372200" y="3256582"/>
            <a:ext cx="2057400" cy="1584325"/>
            <a:chOff x="4860" y="11424"/>
            <a:chExt cx="3240" cy="2496"/>
          </a:xfrm>
        </p:grpSpPr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7740" y="13452"/>
              <a:ext cx="360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1200" b="1">
                  <a:latin typeface="Times New Roman" panose="02020603050405020304" pitchFamily="18" charset="0"/>
                </a:rPr>
                <a:t>B</a:t>
              </a:r>
              <a:endParaRPr lang="en-US" altLang="zh-CN"/>
            </a:p>
          </p:txBody>
        </p:sp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7740" y="11424"/>
              <a:ext cx="360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1200" b="1">
                  <a:latin typeface="Times New Roman" panose="02020603050405020304" pitchFamily="18" charset="0"/>
                </a:rPr>
                <a:t>C</a:t>
              </a:r>
              <a:endParaRPr lang="en-US" altLang="zh-CN"/>
            </a:p>
          </p:txBody>
        </p:sp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>
              <a:off x="5040" y="13452"/>
              <a:ext cx="360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1200" b="1">
                  <a:latin typeface="Times New Roman" panose="02020603050405020304" pitchFamily="18" charset="0"/>
                </a:rPr>
                <a:t>A</a:t>
              </a:r>
              <a:endParaRPr lang="en-US" altLang="zh-CN"/>
            </a:p>
          </p:txBody>
        </p:sp>
        <p:sp>
          <p:nvSpPr>
            <p:cNvPr id="17420" name="Line 15"/>
            <p:cNvSpPr>
              <a:spLocks noChangeShapeType="1"/>
            </p:cNvSpPr>
            <p:nvPr/>
          </p:nvSpPr>
          <p:spPr bwMode="auto">
            <a:xfrm>
              <a:off x="4860" y="13452"/>
              <a:ext cx="28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Line 16"/>
            <p:cNvSpPr>
              <a:spLocks noChangeShapeType="1"/>
            </p:cNvSpPr>
            <p:nvPr/>
          </p:nvSpPr>
          <p:spPr bwMode="auto">
            <a:xfrm>
              <a:off x="7740" y="11739"/>
              <a:ext cx="0" cy="1713"/>
            </a:xfrm>
            <a:prstGeom prst="line">
              <a:avLst/>
            </a:prstGeom>
            <a:noFill/>
            <a:ln w="190500"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Line 17"/>
            <p:cNvSpPr>
              <a:spLocks noChangeShapeType="1"/>
            </p:cNvSpPr>
            <p:nvPr/>
          </p:nvSpPr>
          <p:spPr bwMode="auto">
            <a:xfrm>
              <a:off x="5220" y="13140"/>
              <a:ext cx="0" cy="3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3" name="Group 18"/>
            <p:cNvGrpSpPr/>
            <p:nvPr/>
          </p:nvGrpSpPr>
          <p:grpSpPr bwMode="auto">
            <a:xfrm>
              <a:off x="6120" y="12672"/>
              <a:ext cx="180" cy="749"/>
              <a:chOff x="3631" y="9107"/>
              <a:chExt cx="119" cy="437"/>
            </a:xfrm>
          </p:grpSpPr>
          <p:sp>
            <p:nvSpPr>
              <p:cNvPr id="17424" name="Oval 19"/>
              <p:cNvSpPr>
                <a:spLocks noChangeArrowheads="1"/>
              </p:cNvSpPr>
              <p:nvPr/>
            </p:nvSpPr>
            <p:spPr bwMode="auto">
              <a:xfrm>
                <a:off x="3631" y="9237"/>
                <a:ext cx="119" cy="20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" name="Oval 20"/>
              <p:cNvSpPr>
                <a:spLocks noChangeArrowheads="1"/>
              </p:cNvSpPr>
              <p:nvPr/>
            </p:nvSpPr>
            <p:spPr bwMode="auto">
              <a:xfrm>
                <a:off x="3639" y="9107"/>
                <a:ext cx="90" cy="13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" name="Line 21"/>
              <p:cNvSpPr>
                <a:spLocks noChangeShapeType="1"/>
              </p:cNvSpPr>
              <p:nvPr/>
            </p:nvSpPr>
            <p:spPr bwMode="auto">
              <a:xfrm>
                <a:off x="3691" y="9442"/>
                <a:ext cx="0" cy="10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387946" y="5229175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/>
              <a:t>4</a:t>
            </a:r>
            <a:r>
              <a:rPr lang="zh-CN" altLang="en-US" sz="2000" b="1" dirty="0"/>
              <a:t>、平面直角坐标系中，一点光源位于</a:t>
            </a:r>
            <a:r>
              <a:rPr lang="en-US" altLang="zh-CN" sz="2000" b="1" i="1" dirty="0"/>
              <a:t>A</a:t>
            </a:r>
            <a:r>
              <a:rPr lang="en-US" altLang="zh-CN" sz="2000" b="1" dirty="0"/>
              <a:t>(0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5)</a:t>
            </a:r>
            <a:r>
              <a:rPr lang="zh-CN" altLang="en-US" sz="2000" b="1" dirty="0"/>
              <a:t>处，线段</a:t>
            </a:r>
            <a:r>
              <a:rPr lang="en-US" altLang="zh-CN" sz="2000" b="1" i="1" dirty="0" err="1"/>
              <a:t>CD</a:t>
            </a:r>
            <a:r>
              <a:rPr lang="en-US" altLang="zh-CN" sz="2000" b="1" dirty="0" err="1"/>
              <a:t>⊥</a:t>
            </a:r>
            <a:r>
              <a:rPr lang="en-US" altLang="zh-CN" sz="2000" b="1" i="1" dirty="0" err="1"/>
              <a:t>x</a:t>
            </a:r>
            <a:r>
              <a:rPr lang="zh-CN" altLang="en-US" sz="2000" b="1" dirty="0"/>
              <a:t>轴于</a:t>
            </a:r>
            <a:r>
              <a:rPr lang="en-US" altLang="zh-CN" sz="2000" b="1" i="1" dirty="0"/>
              <a:t>D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3,0</a:t>
            </a:r>
            <a:r>
              <a:rPr lang="zh-CN" altLang="en-US" sz="2000" b="1" dirty="0"/>
              <a:t>），点</a:t>
            </a:r>
            <a:r>
              <a:rPr lang="en-US" altLang="zh-CN" sz="2000" b="1" i="1" dirty="0"/>
              <a:t>C</a:t>
            </a:r>
            <a:r>
              <a:rPr lang="zh-CN" altLang="en-US" sz="2000" b="1" dirty="0"/>
              <a:t>坐标为</a:t>
            </a:r>
            <a:r>
              <a:rPr lang="en-US" altLang="zh-CN" sz="2000" b="1" dirty="0"/>
              <a:t>(3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1)</a:t>
            </a:r>
            <a:r>
              <a:rPr lang="zh-CN" altLang="en-US" sz="2000" b="1" dirty="0"/>
              <a:t>，则</a:t>
            </a:r>
            <a:r>
              <a:rPr lang="en-US" altLang="zh-CN" sz="2000" b="1" i="1" dirty="0"/>
              <a:t>CD</a:t>
            </a:r>
            <a:r>
              <a:rPr lang="zh-CN" altLang="en-US" sz="2000" b="1" dirty="0"/>
              <a:t>在</a:t>
            </a:r>
            <a:r>
              <a:rPr lang="en-US" altLang="zh-CN" sz="2000" b="1" i="1" dirty="0"/>
              <a:t>x</a:t>
            </a:r>
            <a:r>
              <a:rPr lang="zh-CN" altLang="en-US" sz="2000" b="1" dirty="0"/>
              <a:t>轴上的影长为</a:t>
            </a:r>
            <a:r>
              <a:rPr lang="zh-CN" altLang="en-US" sz="2000" b="1" u="sng" dirty="0"/>
              <a:t>         </a:t>
            </a:r>
            <a:r>
              <a:rPr lang="zh-CN" altLang="en-US" sz="2000" b="1" dirty="0"/>
              <a:t>；点</a:t>
            </a:r>
            <a:r>
              <a:rPr lang="en-US" altLang="zh-CN" sz="2000" b="1" i="1" dirty="0"/>
              <a:t>C</a:t>
            </a:r>
            <a:r>
              <a:rPr lang="zh-CN" altLang="en-US" sz="2000" b="1" dirty="0"/>
              <a:t>的影子的</a:t>
            </a:r>
            <a:r>
              <a:rPr lang="zh-CN" altLang="en-US" b="1" dirty="0"/>
              <a:t>坐标是</a:t>
            </a:r>
            <a:r>
              <a:rPr lang="zh-CN" altLang="en-US" b="1" u="sng" dirty="0"/>
              <a:t>              </a:t>
            </a:r>
            <a:r>
              <a:rPr lang="zh-CN" altLang="en-US" sz="2000" b="1" dirty="0"/>
              <a:t>。</a:t>
            </a: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395288" y="981075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/>
              <a:t> 1</a:t>
            </a:r>
            <a:r>
              <a:rPr lang="zh-CN" altLang="en-US" sz="2000" b="1" dirty="0"/>
              <a:t>、平行投影中的光线是</a:t>
            </a:r>
            <a:r>
              <a:rPr lang="zh-CN" altLang="en-US" sz="2000" b="1" u="sng" dirty="0"/>
              <a:t>         </a:t>
            </a:r>
            <a:r>
              <a:rPr lang="zh-CN" altLang="en-US" sz="2000" b="1" dirty="0"/>
              <a:t>光线，中心投影中的光线是</a:t>
            </a:r>
            <a:r>
              <a:rPr lang="zh-CN" altLang="en-US" sz="2000" b="1" u="sng" dirty="0"/>
              <a:t>         </a:t>
            </a:r>
            <a:r>
              <a:rPr lang="zh-CN" altLang="en-US" sz="2000" b="1" dirty="0"/>
              <a:t>光线。</a:t>
            </a:r>
          </a:p>
        </p:txBody>
      </p:sp>
      <p:sp>
        <p:nvSpPr>
          <p:cNvPr id="17416" name="Text Box 27"/>
          <p:cNvSpPr txBox="1">
            <a:spLocks noChangeArrowheads="1"/>
          </p:cNvSpPr>
          <p:nvPr/>
        </p:nvSpPr>
        <p:spPr bwMode="auto">
          <a:xfrm>
            <a:off x="395288" y="1692275"/>
            <a:ext cx="7777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/>
              <a:t> 2</a:t>
            </a:r>
            <a:r>
              <a:rPr lang="zh-CN" altLang="en-US" sz="2000" b="1" dirty="0"/>
              <a:t>、长度相等的木棒在同一时刻的太阳光下（都是垂直于地面）的影子长度</a:t>
            </a:r>
            <a:r>
              <a:rPr lang="zh-CN" altLang="en-US" sz="2000" b="1" u="sng" dirty="0"/>
              <a:t>          </a:t>
            </a:r>
            <a:r>
              <a:rPr lang="zh-CN" altLang="en-US" sz="2000" b="1" dirty="0"/>
              <a:t>；长度相等的木棒在灯光下的影子长度</a:t>
            </a:r>
            <a:r>
              <a:rPr lang="zh-CN" altLang="en-US" sz="2000" b="1" u="sng" dirty="0"/>
              <a:t>                </a:t>
            </a:r>
            <a:r>
              <a:rPr lang="zh-CN" altLang="en-US" sz="2000" b="1" dirty="0"/>
              <a:t>；这时影子长度与离灯光的距离有关，离灯光越远其影子越</a:t>
            </a:r>
            <a:r>
              <a:rPr lang="zh-CN" altLang="en-US" sz="2000" b="1" u="sng" dirty="0"/>
              <a:t>        </a:t>
            </a:r>
            <a:r>
              <a:rPr lang="zh-CN" altLang="en-US" sz="2000" b="1" dirty="0"/>
              <a:t>，离灯光越近影子越</a:t>
            </a:r>
            <a:r>
              <a:rPr lang="zh-CN" altLang="en-US" sz="2000" b="1" u="sng" dirty="0"/>
              <a:t>        </a:t>
            </a:r>
            <a:r>
              <a:rPr lang="zh-CN" altLang="en-US" sz="2000" b="1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zh-CN" altLang="en-US" sz="4800" dirty="0" smtClean="0"/>
              <a:t>学习目标：</a:t>
            </a:r>
          </a:p>
        </p:txBody>
      </p:sp>
      <p:sp>
        <p:nvSpPr>
          <p:cNvPr id="6147" name="矩形 5"/>
          <p:cNvSpPr>
            <a:spLocks noChangeArrowheads="1"/>
          </p:cNvSpPr>
          <p:nvPr/>
        </p:nvSpPr>
        <p:spPr bwMode="auto">
          <a:xfrm>
            <a:off x="711399" y="2204864"/>
            <a:ext cx="7776864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/>
              <a:t>    1.</a:t>
            </a:r>
            <a:r>
              <a:rPr lang="zh-CN" altLang="en-US" sz="2800" b="1" dirty="0"/>
              <a:t>经历实践、探索的过程，了解中心投影的含义，掌握中心投影的性质。</a:t>
            </a:r>
            <a:r>
              <a:rPr lang="en-US" altLang="zh-CN" sz="2800" b="1" dirty="0"/>
              <a:t> </a:t>
            </a:r>
          </a:p>
          <a:p>
            <a:r>
              <a:rPr lang="en-US" altLang="zh-CN" sz="2800" b="1" dirty="0"/>
              <a:t>    </a:t>
            </a:r>
          </a:p>
          <a:p>
            <a:r>
              <a:rPr lang="en-US" altLang="zh-CN" sz="2800" b="1" dirty="0"/>
              <a:t>    2.</a:t>
            </a:r>
            <a:r>
              <a:rPr lang="zh-CN" altLang="en-US" sz="2800" b="1" dirty="0"/>
              <a:t>通过观察、想象，能抽象出点、线段、平面图形的中心投影的规律</a:t>
            </a:r>
            <a:r>
              <a:rPr lang="zh-CN" altLang="en-US" sz="2800" b="1" dirty="0">
                <a:solidFill>
                  <a:srgbClr val="FF0000"/>
                </a:solidFill>
              </a:rPr>
              <a:t>（重点）。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/>
              <a:t>    </a:t>
            </a:r>
          </a:p>
          <a:p>
            <a:r>
              <a:rPr lang="en-US" altLang="zh-CN" sz="2800" b="1" dirty="0"/>
              <a:t>    3.</a:t>
            </a:r>
            <a:r>
              <a:rPr lang="en-US" altLang="zh-CN" sz="2800" dirty="0"/>
              <a:t> </a:t>
            </a:r>
            <a:r>
              <a:rPr lang="zh-CN" altLang="zh-CN" sz="2800" b="1" dirty="0"/>
              <a:t>能根据光源辨别物体的影子及变化规律，或根据影子确定光源。</a:t>
            </a:r>
            <a:r>
              <a:rPr lang="zh-CN" altLang="en-US" sz="2800" b="1" dirty="0">
                <a:solidFill>
                  <a:srgbClr val="FF0000"/>
                </a:solidFill>
              </a:rPr>
              <a:t>（考点）</a:t>
            </a:r>
            <a:r>
              <a:rPr lang="en-US" altLang="zh-CN" sz="2800" b="1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=1331828898,2030667994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49275"/>
            <a:ext cx="23764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xin_5111020117483123098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924175"/>
            <a:ext cx="2376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00113" y="5414963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/>
              <a:t>     </a:t>
            </a:r>
            <a:r>
              <a:rPr lang="zh-CN" altLang="en-US" sz="2400" b="1" dirty="0"/>
              <a:t>皮影戏是利用灯光的照射，把影子的影态反映在银幕（投影面）上的表演艺术．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17287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皮影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4814" y="1859162"/>
            <a:ext cx="4896544" cy="325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539750" y="1989138"/>
            <a:ext cx="7794625" cy="1468437"/>
            <a:chOff x="249" y="1888"/>
            <a:chExt cx="4910" cy="925"/>
          </a:xfrm>
        </p:grpSpPr>
        <p:pic>
          <p:nvPicPr>
            <p:cNvPr id="7175" name="Picture 10" descr="Ӱ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" y="1888"/>
              <a:ext cx="1542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1" descr="%ca%d6%d3%b0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64" y="1888"/>
              <a:ext cx="1406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2" descr="%ca%d6%d3%b0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78" y="1888"/>
              <a:ext cx="1281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WordArt 1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1368425" cy="1439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手影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00113" y="3716338"/>
            <a:ext cx="698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在灯光下，做不同的手势可以形成各种各样的手影。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4213" y="4868863"/>
            <a:ext cx="7776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上面的皮影和手影都是在灯光照射下形成的影子。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自主学习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学习课本</a:t>
            </a:r>
            <a:r>
              <a:rPr lang="en-US" altLang="zh-CN" b="1" dirty="0" smtClean="0"/>
              <a:t>P160-161</a:t>
            </a:r>
            <a:r>
              <a:rPr lang="zh-CN" altLang="zh-CN" b="1" dirty="0" smtClean="0"/>
              <a:t>内容，了解投影、中心投影的定义及解相关概念，并完成</a:t>
            </a:r>
            <a:r>
              <a:rPr lang="zh-CN" altLang="en-US" b="1" dirty="0" smtClean="0"/>
              <a:t>导学案相关</a:t>
            </a:r>
            <a:r>
              <a:rPr lang="zh-CN" altLang="zh-CN" b="1" dirty="0" smtClean="0"/>
              <a:t>题目。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4188" y="228600"/>
          <a:ext cx="45608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位图图像" r:id="rId3" imgW="5762625" imgH="3324225" progId="Paint.Picture">
                  <p:embed/>
                </p:oleObj>
              </mc:Choice>
              <mc:Fallback>
                <p:oleObj name="位图图像" r:id="rId3" imgW="5762625" imgH="33242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28600"/>
                        <a:ext cx="4560887" cy="259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Group 6"/>
          <p:cNvGrpSpPr/>
          <p:nvPr/>
        </p:nvGrpSpPr>
        <p:grpSpPr bwMode="auto">
          <a:xfrm>
            <a:off x="395288" y="1412875"/>
            <a:ext cx="1728787" cy="801688"/>
            <a:chOff x="35" y="2139"/>
            <a:chExt cx="1509" cy="1054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537" y="2707"/>
              <a:ext cx="1007" cy="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b="1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V="1">
              <a:off x="978" y="2328"/>
              <a:ext cx="378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Text Box 9"/>
            <p:cNvSpPr txBox="1">
              <a:spLocks noChangeArrowheads="1"/>
            </p:cNvSpPr>
            <p:nvPr/>
          </p:nvSpPr>
          <p:spPr bwMode="auto">
            <a:xfrm>
              <a:off x="35" y="2139"/>
              <a:ext cx="1053" cy="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/>
                <a:t>光源</a:t>
              </a:r>
            </a:p>
          </p:txBody>
        </p:sp>
      </p:grp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5564188" y="849313"/>
            <a:ext cx="213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———</a:t>
            </a:r>
            <a:r>
              <a:rPr lang="zh-CN" altLang="en-US" sz="3200" b="1"/>
              <a:t>投影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5911850" y="1870075"/>
            <a:ext cx="224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——</a:t>
            </a:r>
            <a:r>
              <a:rPr lang="zh-CN" altLang="en-US" sz="3200" b="1"/>
              <a:t>投影面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979613" y="549275"/>
            <a:ext cx="256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投射线</a:t>
            </a:r>
            <a:r>
              <a:rPr lang="en-US" altLang="zh-CN" b="1"/>
              <a:t>———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95288" y="3573463"/>
            <a:ext cx="7848600" cy="1800225"/>
          </a:xfrm>
          <a:prstGeom prst="wedgeRectCallout">
            <a:avLst>
              <a:gd name="adj1" fmla="val -37991"/>
              <a:gd name="adj2" fmla="val -14890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华文新魏" panose="02010800040101010101" pitchFamily="2" charset="-122"/>
              </a:rPr>
              <a:t>投影：</a:t>
            </a:r>
            <a:r>
              <a:rPr lang="zh-CN" altLang="en-US" sz="3600" b="1" dirty="0">
                <a:solidFill>
                  <a:srgbClr val="0000FF"/>
                </a:solidFill>
                <a:ea typeface="华文新魏" panose="02010800040101010101" pitchFamily="2" charset="-122"/>
              </a:rPr>
              <a:t>在光线的照射下，空间中的物体落在平面内的影子能够反映出该物体的形状和大小，这种现象叫做</a:t>
            </a:r>
            <a:r>
              <a:rPr lang="zh-CN" altLang="en-US" sz="3600" b="1" dirty="0">
                <a:solidFill>
                  <a:srgbClr val="FF0000"/>
                </a:solidFill>
                <a:ea typeface="华文新魏" panose="02010800040101010101" pitchFamily="2" charset="-122"/>
              </a:rPr>
              <a:t>投影</a:t>
            </a:r>
            <a:r>
              <a:rPr lang="en-US" altLang="zh-CN" sz="3600" dirty="0">
                <a:solidFill>
                  <a:srgbClr val="0000FF"/>
                </a:solidFill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3565525" y="1700213"/>
            <a:ext cx="6985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2916238" y="2492375"/>
            <a:ext cx="201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被投射物</a:t>
            </a: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250825" y="115888"/>
            <a:ext cx="1441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250" y="5661025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点光源、物体上的点以及它在影子上的对应点，三点在同一条直线上。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79388" y="5732463"/>
            <a:ext cx="147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 autoUpdateAnimBg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35150" y="549275"/>
          <a:ext cx="456088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位图图像" r:id="rId3" imgW="5762625" imgH="3324225" progId="Paint.Picture">
                  <p:embed/>
                </p:oleObj>
              </mc:Choice>
              <mc:Fallback>
                <p:oleObj name="位图图像" r:id="rId3" imgW="5762625" imgH="33242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9275"/>
                        <a:ext cx="4560888" cy="259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 bwMode="auto">
          <a:xfrm>
            <a:off x="322263" y="1844675"/>
            <a:ext cx="3457575" cy="936625"/>
            <a:chOff x="118" y="2897"/>
            <a:chExt cx="2494" cy="1232"/>
          </a:xfrm>
        </p:grpSpPr>
        <p:sp>
          <p:nvSpPr>
            <p:cNvPr id="3082" name="Line 8"/>
            <p:cNvSpPr>
              <a:spLocks noChangeShapeType="1"/>
            </p:cNvSpPr>
            <p:nvPr/>
          </p:nvSpPr>
          <p:spPr bwMode="auto">
            <a:xfrm flipH="1" flipV="1">
              <a:off x="2508" y="3181"/>
              <a:ext cx="104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18" y="2897"/>
              <a:ext cx="1428" cy="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/>
                <a:t>投影中心</a:t>
              </a:r>
            </a:p>
          </p:txBody>
        </p:sp>
      </p:grp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5564188" y="849313"/>
            <a:ext cx="213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———</a:t>
            </a:r>
            <a:r>
              <a:rPr lang="zh-CN" altLang="en-US" sz="3200" b="1"/>
              <a:t>投影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5911850" y="1870075"/>
            <a:ext cx="224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——</a:t>
            </a:r>
            <a:r>
              <a:rPr lang="zh-CN" altLang="en-US" sz="3200" b="1"/>
              <a:t>投影面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979613" y="836613"/>
            <a:ext cx="256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投射线</a:t>
            </a:r>
            <a:r>
              <a:rPr lang="en-US" altLang="zh-CN" b="1"/>
              <a:t>———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95288" y="3860800"/>
            <a:ext cx="7848600" cy="1657350"/>
          </a:xfrm>
          <a:prstGeom prst="wedgeRectCallout">
            <a:avLst>
              <a:gd name="adj1" fmla="val -37704"/>
              <a:gd name="adj2" fmla="val -128616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在点光源下形成的物体的投影，叫做</a:t>
            </a:r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中心投影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．</a:t>
            </a:r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点光源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投影中心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。其投影线交于一点</a:t>
            </a:r>
            <a:r>
              <a:rPr lang="en-US" altLang="zh-CN" sz="3200" b="1" dirty="0">
                <a:solidFill>
                  <a:srgbClr val="0000FF"/>
                </a:solidFill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投影中心</a:t>
            </a:r>
            <a:r>
              <a:rPr lang="en-US" altLang="zh-CN" sz="3200" b="1" dirty="0">
                <a:solidFill>
                  <a:srgbClr val="0000FF"/>
                </a:solidFill>
                <a:ea typeface="楷体_GB2312" pitchFamily="49" charset="-122"/>
              </a:rPr>
              <a:t>)</a:t>
            </a:r>
            <a:r>
              <a:rPr lang="en-US" altLang="zh-CN" sz="3200" dirty="0">
                <a:solidFill>
                  <a:srgbClr val="0000FF"/>
                </a:solidFill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2843213" y="2708275"/>
            <a:ext cx="201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被投射物</a:t>
            </a:r>
          </a:p>
        </p:txBody>
      </p:sp>
      <p:sp>
        <p:nvSpPr>
          <p:cNvPr id="3081" name="WordArt 2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2667000" cy="838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b="1"/>
          </a:p>
        </p:txBody>
      </p:sp>
      <p:sp>
        <p:nvSpPr>
          <p:cNvPr id="9219" name="Text Box 43"/>
          <p:cNvSpPr txBox="1">
            <a:spLocks noChangeArrowheads="1"/>
          </p:cNvSpPr>
          <p:nvPr/>
        </p:nvSpPr>
        <p:spPr bwMode="auto">
          <a:xfrm>
            <a:off x="250825" y="188913"/>
            <a:ext cx="88931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实验与探究</a:t>
            </a:r>
            <a:r>
              <a:rPr lang="en-US" altLang="zh-CN" sz="28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</a:p>
          <a:p>
            <a:pPr eaLnBrk="1" hangingPunct="1">
              <a:lnSpc>
                <a:spcPts val="2600"/>
              </a:lnSpc>
              <a:spcBef>
                <a:spcPct val="50000"/>
              </a:spcBef>
            </a:pPr>
            <a:r>
              <a:rPr lang="zh-CN" altLang="en-US" sz="2800" b="1" dirty="0"/>
              <a:t>自主阅读</a:t>
            </a:r>
            <a:r>
              <a:rPr lang="en-US" altLang="zh-CN" sz="2800" b="1" dirty="0"/>
              <a:t>P161</a:t>
            </a:r>
            <a:r>
              <a:rPr lang="zh-CN" altLang="en-US" sz="2800" b="1" dirty="0"/>
              <a:t>，</a:t>
            </a:r>
            <a:r>
              <a:rPr lang="zh-CN" altLang="zh-CN" sz="2800" b="1" dirty="0"/>
              <a:t>完成投影作图，并思考下列问题</a:t>
            </a:r>
            <a:r>
              <a:rPr lang="en-US" altLang="zh-CN" sz="2800" b="1" dirty="0"/>
              <a:t>:</a:t>
            </a:r>
          </a:p>
          <a:p>
            <a:pPr eaLnBrk="1" hangingPunct="1">
              <a:lnSpc>
                <a:spcPts val="2800"/>
              </a:lnSpc>
              <a:spcBef>
                <a:spcPct val="50000"/>
              </a:spcBef>
            </a:pPr>
            <a:r>
              <a:rPr lang="en-US" altLang="zh-CN" sz="2800" b="1" dirty="0" smtClean="0"/>
              <a:t>(</a:t>
            </a:r>
            <a:r>
              <a:rPr lang="en-US" altLang="zh-CN" sz="2800" b="1" dirty="0"/>
              <a:t>1)</a:t>
            </a:r>
            <a:r>
              <a:rPr lang="zh-CN" altLang="en-US" sz="2800" b="1" dirty="0"/>
              <a:t>想一想，点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在投影面</a:t>
            </a:r>
            <a:r>
              <a:rPr lang="en-US" altLang="zh-CN" sz="2800" b="1" dirty="0"/>
              <a:t>H</a:t>
            </a:r>
            <a:r>
              <a:rPr lang="zh-CN" altLang="en-US" sz="2800" b="1" dirty="0"/>
              <a:t>内的中心投影是什么图形</a:t>
            </a:r>
            <a:r>
              <a:rPr lang="zh-CN" altLang="en-US" sz="2800" b="1" dirty="0" smtClean="0"/>
              <a:t>？</a:t>
            </a:r>
            <a:r>
              <a:rPr lang="en-US" altLang="zh-CN" sz="2800" b="1" dirty="0" smtClean="0"/>
              <a:t>(2)</a:t>
            </a:r>
            <a:r>
              <a:rPr lang="zh-CN" altLang="en-US" sz="2800" b="1" dirty="0" smtClean="0"/>
              <a:t>竹</a:t>
            </a:r>
            <a:r>
              <a:rPr lang="zh-CN" altLang="en-US" sz="2800" b="1" dirty="0"/>
              <a:t>签</a:t>
            </a:r>
            <a:r>
              <a:rPr lang="en-US" altLang="zh-CN" sz="2800" b="1" dirty="0"/>
              <a:t>AB</a:t>
            </a:r>
            <a:r>
              <a:rPr lang="zh-CN" altLang="en-US" sz="2800" b="1" dirty="0"/>
              <a:t>在投影面</a:t>
            </a:r>
            <a:r>
              <a:rPr lang="en-US" altLang="zh-CN" sz="2800" b="1" dirty="0"/>
              <a:t>H</a:t>
            </a:r>
            <a:r>
              <a:rPr lang="zh-CN" altLang="en-US" sz="2800" b="1" dirty="0"/>
              <a:t>内的中心投影是什么图形</a:t>
            </a:r>
            <a:r>
              <a:rPr lang="zh-CN" altLang="en-US" sz="2800" b="1" dirty="0" smtClean="0"/>
              <a:t>？</a:t>
            </a:r>
            <a:endParaRPr lang="en-US" altLang="zh-CN" sz="2800" b="1" dirty="0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3635375" y="2420938"/>
            <a:ext cx="1008063" cy="2952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1619250" y="2636838"/>
            <a:ext cx="504825" cy="27368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H="1">
            <a:off x="3635375" y="5373688"/>
            <a:ext cx="14414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684213" y="5473700"/>
            <a:ext cx="82089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</a:rPr>
              <a:t>点</a:t>
            </a:r>
            <a:r>
              <a:rPr lang="en-US" altLang="zh-CN" sz="2400" b="1" dirty="0">
                <a:solidFill>
                  <a:srgbClr val="FF0000"/>
                </a:solidFill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</a:rPr>
              <a:t>在投影面</a:t>
            </a:r>
            <a:r>
              <a:rPr lang="en-US" altLang="zh-CN" sz="2400" b="1" dirty="0">
                <a:solidFill>
                  <a:srgbClr val="FF0000"/>
                </a:solidFill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</a:rPr>
              <a:t>上的投影是一个点；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</a:rPr>
              <a:t>线段</a:t>
            </a:r>
            <a:r>
              <a:rPr lang="en-US" altLang="zh-CN" sz="2400" b="1" dirty="0">
                <a:solidFill>
                  <a:srgbClr val="FF0000"/>
                </a:solidFill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</a:rPr>
              <a:t>在投影面</a:t>
            </a:r>
            <a:r>
              <a:rPr lang="en-US" altLang="zh-CN" sz="2400" b="1" dirty="0">
                <a:solidFill>
                  <a:srgbClr val="FF0000"/>
                </a:solidFill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</a:rPr>
              <a:t>上的投影有可能是一条线段，也可能是一个点</a:t>
            </a:r>
            <a:r>
              <a:rPr lang="zh-CN" altLang="en-US" sz="2400" b="1" dirty="0">
                <a:solidFill>
                  <a:srgbClr val="0000FF"/>
                </a:solidFill>
              </a:rPr>
              <a:t>。（</a:t>
            </a:r>
            <a:r>
              <a:rPr lang="en-US" altLang="zh-CN" sz="2400" b="1" dirty="0">
                <a:solidFill>
                  <a:srgbClr val="0000FF"/>
                </a:solidFill>
              </a:rPr>
              <a:t>AB</a:t>
            </a:r>
            <a:r>
              <a:rPr lang="zh-CN" altLang="en-US" sz="2400" b="1" dirty="0">
                <a:solidFill>
                  <a:srgbClr val="0000FF"/>
                </a:solidFill>
              </a:rPr>
              <a:t>的两个端点在同一条投射线上时）</a:t>
            </a:r>
          </a:p>
        </p:txBody>
      </p: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1547813" y="5300663"/>
            <a:ext cx="155575" cy="1349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Text Box 51"/>
          <p:cNvSpPr txBox="1">
            <a:spLocks noChangeArrowheads="1"/>
          </p:cNvSpPr>
          <p:nvPr/>
        </p:nvSpPr>
        <p:spPr bwMode="auto">
          <a:xfrm>
            <a:off x="1187450" y="4941888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A1</a:t>
            </a: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4643438" y="2420938"/>
            <a:ext cx="433387" cy="2952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Text Box 51"/>
          <p:cNvSpPr txBox="1">
            <a:spLocks noChangeArrowheads="1"/>
          </p:cNvSpPr>
          <p:nvPr/>
        </p:nvSpPr>
        <p:spPr bwMode="auto">
          <a:xfrm>
            <a:off x="3059113" y="50133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A1</a:t>
            </a:r>
          </a:p>
        </p:txBody>
      </p:sp>
      <p:sp>
        <p:nvSpPr>
          <p:cNvPr id="9228" name="Text Box 51"/>
          <p:cNvSpPr txBox="1">
            <a:spLocks noChangeArrowheads="1"/>
          </p:cNvSpPr>
          <p:nvPr/>
        </p:nvSpPr>
        <p:spPr bwMode="auto">
          <a:xfrm>
            <a:off x="7092950" y="50133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A1(B1)</a:t>
            </a:r>
          </a:p>
        </p:txBody>
      </p:sp>
      <p:sp>
        <p:nvSpPr>
          <p:cNvPr id="37" name="Oval 47"/>
          <p:cNvSpPr>
            <a:spLocks noChangeArrowheads="1"/>
          </p:cNvSpPr>
          <p:nvPr/>
        </p:nvSpPr>
        <p:spPr bwMode="auto">
          <a:xfrm>
            <a:off x="6875463" y="5300663"/>
            <a:ext cx="155575" cy="1349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Text Box 52"/>
          <p:cNvSpPr txBox="1">
            <a:spLocks noChangeArrowheads="1"/>
          </p:cNvSpPr>
          <p:nvPr/>
        </p:nvSpPr>
        <p:spPr bwMode="auto">
          <a:xfrm>
            <a:off x="5148263" y="5013325"/>
            <a:ext cx="544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B1</a:t>
            </a:r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 flipV="1">
            <a:off x="6948488" y="2565400"/>
            <a:ext cx="360362" cy="28813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32" name="组合 35"/>
          <p:cNvGrpSpPr/>
          <p:nvPr/>
        </p:nvGrpSpPr>
        <p:grpSpPr bwMode="auto">
          <a:xfrm>
            <a:off x="180975" y="2205038"/>
            <a:ext cx="8712200" cy="3300412"/>
            <a:chOff x="180975" y="2205038"/>
            <a:chExt cx="8712200" cy="3300412"/>
          </a:xfrm>
        </p:grpSpPr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1692275" y="2349500"/>
              <a:ext cx="576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/>
                <a:t>O</a:t>
              </a:r>
            </a:p>
          </p:txBody>
        </p:sp>
        <p:grpSp>
          <p:nvGrpSpPr>
            <p:cNvPr id="9234" name="组合 34"/>
            <p:cNvGrpSpPr/>
            <p:nvPr/>
          </p:nvGrpSpPr>
          <p:grpSpPr bwMode="auto">
            <a:xfrm>
              <a:off x="180975" y="2205038"/>
              <a:ext cx="8712200" cy="3300412"/>
              <a:chOff x="180975" y="2205038"/>
              <a:chExt cx="8712200" cy="3300412"/>
            </a:xfrm>
          </p:grpSpPr>
          <p:sp>
            <p:nvSpPr>
              <p:cNvPr id="9235" name="Oval 47"/>
              <p:cNvSpPr>
                <a:spLocks noChangeArrowheads="1"/>
              </p:cNvSpPr>
              <p:nvPr/>
            </p:nvSpPr>
            <p:spPr bwMode="auto">
              <a:xfrm>
                <a:off x="1835150" y="3644900"/>
                <a:ext cx="155575" cy="1349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6" name="Oval 47"/>
              <p:cNvSpPr>
                <a:spLocks noChangeArrowheads="1"/>
              </p:cNvSpPr>
              <p:nvPr/>
            </p:nvSpPr>
            <p:spPr bwMode="auto">
              <a:xfrm>
                <a:off x="7235825" y="2492375"/>
                <a:ext cx="155575" cy="1349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237" name="组合 33"/>
              <p:cNvGrpSpPr/>
              <p:nvPr/>
            </p:nvGrpSpPr>
            <p:grpSpPr bwMode="auto">
              <a:xfrm>
                <a:off x="180975" y="2205038"/>
                <a:ext cx="8712200" cy="3300412"/>
                <a:chOff x="180975" y="2205038"/>
                <a:chExt cx="8712200" cy="3300412"/>
              </a:xfrm>
            </p:grpSpPr>
            <p:grpSp>
              <p:nvGrpSpPr>
                <p:cNvPr id="9238" name="Group 60"/>
                <p:cNvGrpSpPr/>
                <p:nvPr/>
              </p:nvGrpSpPr>
              <p:grpSpPr bwMode="auto">
                <a:xfrm>
                  <a:off x="180975" y="2349500"/>
                  <a:ext cx="8712200" cy="3024188"/>
                  <a:chOff x="-510" y="1570"/>
                  <a:chExt cx="3042" cy="1905"/>
                </a:xfrm>
              </p:grpSpPr>
              <p:grpSp>
                <p:nvGrpSpPr>
                  <p:cNvPr id="9246" name="Group 55"/>
                  <p:cNvGrpSpPr/>
                  <p:nvPr/>
                </p:nvGrpSpPr>
                <p:grpSpPr bwMode="auto">
                  <a:xfrm>
                    <a:off x="-83" y="1570"/>
                    <a:ext cx="2274" cy="1384"/>
                    <a:chOff x="-83" y="1570"/>
                    <a:chExt cx="2274" cy="1384"/>
                  </a:xfrm>
                </p:grpSpPr>
                <p:sp>
                  <p:nvSpPr>
                    <p:cNvPr id="9248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03" y="2159"/>
                      <a:ext cx="50" cy="7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49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28" y="1570"/>
                      <a:ext cx="363" cy="288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/>
                        <a:t>O</a:t>
                      </a:r>
                    </a:p>
                  </p:txBody>
                </p:sp>
                <p:sp>
                  <p:nvSpPr>
                    <p:cNvPr id="9250" name="Oval 4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020" y="1570"/>
                      <a:ext cx="57" cy="9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chemeClr val="bg1"/>
                      </a:solidFill>
                      <a:prstDash val="sysDot"/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51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83" y="2341"/>
                      <a:ext cx="151" cy="25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000" b="1"/>
                        <a:t>A</a:t>
                      </a:r>
                    </a:p>
                  </p:txBody>
                </p:sp>
                <p:sp>
                  <p:nvSpPr>
                    <p:cNvPr id="9252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8" y="2704"/>
                      <a:ext cx="190" cy="25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000" b="1"/>
                        <a:t>B</a:t>
                      </a:r>
                    </a:p>
                  </p:txBody>
                </p:sp>
              </p:grpSp>
              <p:sp>
                <p:nvSpPr>
                  <p:cNvPr id="9247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-510" y="3475"/>
                    <a:ext cx="304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39" name="Oval 47"/>
                <p:cNvSpPr>
                  <a:spLocks noChangeArrowheads="1"/>
                </p:cNvSpPr>
                <p:nvPr/>
              </p:nvSpPr>
              <p:spPr bwMode="auto">
                <a:xfrm>
                  <a:off x="2051050" y="2565400"/>
                  <a:ext cx="155575" cy="1349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804025" y="3213100"/>
                  <a:ext cx="498475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A</a:t>
                  </a:r>
                </a:p>
              </p:txBody>
            </p:sp>
            <p:sp>
              <p:nvSpPr>
                <p:cNvPr id="924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067175" y="3716338"/>
                  <a:ext cx="792163" cy="288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35375" y="3716338"/>
                  <a:ext cx="427038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A</a:t>
                  </a:r>
                </a:p>
              </p:txBody>
            </p:sp>
            <p:sp>
              <p:nvSpPr>
                <p:cNvPr id="924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140200" y="2205038"/>
                  <a:ext cx="1039813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/>
                    <a:t>O</a:t>
                  </a:r>
                </a:p>
              </p:txBody>
            </p:sp>
            <p:sp>
              <p:nvSpPr>
                <p:cNvPr id="92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932363" y="3429000"/>
                  <a:ext cx="544512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B</a:t>
                  </a:r>
                </a:p>
              </p:txBody>
            </p:sp>
            <p:sp>
              <p:nvSpPr>
                <p:cNvPr id="924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323850" y="4797425"/>
                  <a:ext cx="431800" cy="70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4000" b="1"/>
                    <a:t>H</a:t>
                  </a:r>
                  <a:endParaRPr lang="zh-CN" altLang="en-US" sz="4000" b="1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 animBg="1"/>
      <p:bldP spid="16433" grpId="0" animBg="1"/>
      <p:bldP spid="16434" grpId="0" animBg="1"/>
      <p:bldP spid="16442" grpId="0"/>
      <p:bldP spid="23" grpId="0" animBg="1"/>
      <p:bldP spid="28" grpId="0" animBg="1"/>
      <p:bldP spid="37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 noChangeArrowheads="1"/>
          </p:cNvSpPr>
          <p:nvPr>
            <p:ph idx="1"/>
          </p:nvPr>
        </p:nvSpPr>
        <p:spPr>
          <a:xfrm>
            <a:off x="0" y="3789363"/>
            <a:ext cx="8856663" cy="1816100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在中心投影下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,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当每一个平面图形与投影面</a:t>
            </a:r>
            <a:r>
              <a:rPr lang="zh-CN" altLang="en-US" sz="2800" b="1" u="sng" dirty="0" smtClean="0">
                <a:solidFill>
                  <a:srgbClr val="0000FF"/>
                </a:solidFill>
              </a:rPr>
              <a:t>        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时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,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这个平面图形在投影面上的投影是与它</a:t>
            </a:r>
            <a:r>
              <a:rPr lang="zh-CN" altLang="en-US" sz="2800" b="1" u="sng" dirty="0" smtClean="0">
                <a:solidFill>
                  <a:srgbClr val="0000FF"/>
                </a:solidFill>
              </a:rPr>
              <a:t>         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的平面图形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,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其相似比等于投影中心到</a:t>
            </a:r>
            <a:r>
              <a:rPr lang="zh-CN" altLang="en-US" sz="2800" b="1" u="sng" dirty="0" smtClean="0">
                <a:solidFill>
                  <a:srgbClr val="0000FF"/>
                </a:solidFill>
              </a:rPr>
              <a:t>                 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的距离与投影中心到</a:t>
            </a:r>
            <a:r>
              <a:rPr lang="zh-CN" altLang="en-US" sz="2800" b="1" u="sng" dirty="0" smtClean="0">
                <a:solidFill>
                  <a:srgbClr val="0000FF"/>
                </a:solidFill>
              </a:rPr>
              <a:t>            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的距离之比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</a:t>
            </a:r>
            <a:endParaRPr lang="zh-CN" alt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3" name="Picture 2" descr="C:\Users\Administrator\Desktop\2345截图20170219151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04813"/>
            <a:ext cx="45354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388" y="1557338"/>
            <a:ext cx="35290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ea"/>
                <a:ea typeface="+mn-ea"/>
              </a:rPr>
              <a:t>阅读</a:t>
            </a:r>
            <a:r>
              <a:rPr lang="en-US" altLang="zh-CN" sz="2800" b="1" dirty="0">
                <a:latin typeface="+mn-ea"/>
                <a:ea typeface="+mn-ea"/>
              </a:rPr>
              <a:t>P162</a:t>
            </a:r>
            <a:r>
              <a:rPr lang="zh-CN" altLang="en-US" sz="2800" b="1" dirty="0">
                <a:latin typeface="+mn-ea"/>
                <a:ea typeface="+mn-ea"/>
              </a:rPr>
              <a:t>内容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en-US" sz="2800" b="1" dirty="0">
                <a:latin typeface="+mn-ea"/>
                <a:ea typeface="+mn-ea"/>
              </a:rPr>
              <a:t>总结中心投影的性质。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68313" y="620713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实验与探究</a:t>
            </a:r>
            <a:r>
              <a:rPr lang="en-US" altLang="zh-CN" sz="3200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>
              <a:solidFill>
                <a:srgbClr val="99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250825" y="3213100"/>
            <a:ext cx="374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中心投影的性质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32240" y="3684317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70104" y="4199962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192" y="4652963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平面图形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82132" y="4945063"/>
            <a:ext cx="201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1058</Words>
  <Application>Microsoft Office PowerPoint</Application>
  <PresentationFormat>全屏显示(4:3)</PresentationFormat>
  <Paragraphs>98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黑体</vt:lpstr>
      <vt:lpstr>华康海报体W12(P)</vt:lpstr>
      <vt:lpstr>华文新魏</vt:lpstr>
      <vt:lpstr>楷体_GB2312</vt:lpstr>
      <vt:lpstr>隶书</vt:lpstr>
      <vt:lpstr>宋体</vt:lpstr>
      <vt:lpstr>微软雅黑</vt:lpstr>
      <vt:lpstr>Arial</vt:lpstr>
      <vt:lpstr>Franklin Gothic Book</vt:lpstr>
      <vt:lpstr>Franklin Gothic Medium</vt:lpstr>
      <vt:lpstr>Times New Roman</vt:lpstr>
      <vt:lpstr>Wingdings 2</vt:lpstr>
      <vt:lpstr>WWW.2PPT.COM</vt:lpstr>
      <vt:lpstr>位图图像</vt:lpstr>
      <vt:lpstr>PowerPoint 演示文稿</vt:lpstr>
      <vt:lpstr>学习目标：</vt:lpstr>
      <vt:lpstr>PowerPoint 演示文稿</vt:lpstr>
      <vt:lpstr>PowerPoint 演示文稿</vt:lpstr>
      <vt:lpstr>自主学习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练习1：同一时刻，两根木棒的影子如图，请画出图中另一根木棒的影子。 </vt:lpstr>
      <vt:lpstr>PowerPoint 演示文稿</vt:lpstr>
      <vt:lpstr>课堂小结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2011-10-13T12:01:00Z</dcterms:created>
  <dcterms:modified xsi:type="dcterms:W3CDTF">2023-01-17T02:28:37Z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06F2D0ED4106439AA14609DF5A8473AC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