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</p:sldIdLst>
  <p:sldSz cx="9144000" cy="6858000" type="screen4x3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6041A88-31D9-4884-A8DF-82ADA49BE89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E7DF694-3A12-45FE-B286-C1385A2B2FB3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D081AF3-0835-4638-8C1F-36D7B7611DB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41688D4-D874-4FEF-B434-A307C2C53862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E047B05-0C9B-40D4-9866-8D073AEB76F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087DB53-E8DE-496D-8E89-E30627DEA513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BD6FF37-1B0F-40A0-9A05-EEA4D13D39F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7312A10-1D1F-41B7-ACDF-AE7B2697D1EC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6243701-8377-4DEA-A11C-20653EA5F5D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B1B8FB2-6371-4232-912C-8CBA35F8B806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8698989-4FD1-4B6D-8F04-970601FCB54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41C994A-CDBA-40B0-AADF-FE7B36F23EE4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663A126-6A40-445D-A278-2EE5AD5F014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417DF53-9B5F-4608-9DBF-784A709FF23B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AC468B6-96AA-43FB-904B-D6CEAC9AAB9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B3B2562-E3F9-4EEB-8747-2D83B0C590F8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62930CD-30A9-4598-BF3E-F07DCA9DCCC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5613" y="608013"/>
            <a:ext cx="8228012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4C4F036-94BE-471A-A95F-86243314EB8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BE35867-2DB1-4C99-8516-E111EB43CF3D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7320145-5357-4AD3-B919-4F4D5064068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553F20E-521E-4A79-8428-DD113EE10D71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455613" y="608013"/>
            <a:ext cx="82280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455613" y="1490663"/>
            <a:ext cx="8228012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auto">
          <a:xfrm>
            <a:off x="458788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700">
                <a:solidFill>
                  <a:srgbClr val="898989"/>
                </a:solidFill>
              </a:defRPr>
            </a:lvl1pPr>
          </a:lstStyle>
          <a:p>
            <a:fld id="{D0427AAD-E52D-43DC-BA45-763089F63125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  <p:custDataLst>
              <p:tags r:id="rId18"/>
            </p:custDataLst>
          </p:nvPr>
        </p:nvSpPr>
        <p:spPr bwMode="auto">
          <a:xfrm>
            <a:off x="3087688" y="6315075"/>
            <a:ext cx="29686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7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657975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fld id="{48966D94-9188-4FBB-80EB-8275909CC401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00000"/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SzPct val="100000"/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Wingdings" panose="05000000000000000000" pitchFamily="2" charset="2"/>
        <a:buChar char="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Arial" panose="020B0604020202020204" pitchFamily="34" charset="0"/>
        <a:buChar char="•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3" Type="http://schemas.openxmlformats.org/officeDocument/2006/relationships/tags" Target="../tags/tag180.xml"/><Relationship Id="rId21" Type="http://schemas.openxmlformats.org/officeDocument/2006/relationships/tags" Target="../tags/tag198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tags" Target="../tags/tag256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41" Type="http://schemas.openxmlformats.org/officeDocument/2006/relationships/slideLayout" Target="../slideLayouts/slideLayout7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40" Type="http://schemas.openxmlformats.org/officeDocument/2006/relationships/tags" Target="../tags/tag257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3" Type="http://schemas.openxmlformats.org/officeDocument/2006/relationships/tags" Target="../tags/tag260.xml"/><Relationship Id="rId21" Type="http://schemas.openxmlformats.org/officeDocument/2006/relationships/tags" Target="../tags/tag278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slideLayout" Target="../slideLayouts/slideLayout7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13" Type="http://schemas.openxmlformats.org/officeDocument/2006/relationships/tags" Target="../tags/tag294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12" Type="http://schemas.openxmlformats.org/officeDocument/2006/relationships/tags" Target="../tags/tag29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tags" Target="../tags/tag292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10" Type="http://schemas.openxmlformats.org/officeDocument/2006/relationships/tags" Target="../tags/tag291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3" Type="http://schemas.openxmlformats.org/officeDocument/2006/relationships/tags" Target="../tags/tag300.xml"/><Relationship Id="rId7" Type="http://schemas.openxmlformats.org/officeDocument/2006/relationships/tags" Target="../tags/tag304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302.xml"/><Relationship Id="rId10" Type="http://schemas.openxmlformats.org/officeDocument/2006/relationships/tags" Target="../tags/tag307.xml"/><Relationship Id="rId4" Type="http://schemas.openxmlformats.org/officeDocument/2006/relationships/tags" Target="../tags/tag301.xml"/><Relationship Id="rId9" Type="http://schemas.openxmlformats.org/officeDocument/2006/relationships/tags" Target="../tags/tag30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18" Type="http://schemas.openxmlformats.org/officeDocument/2006/relationships/tags" Target="../tags/tag327.xml"/><Relationship Id="rId26" Type="http://schemas.openxmlformats.org/officeDocument/2006/relationships/tags" Target="../tags/tag335.xml"/><Relationship Id="rId3" Type="http://schemas.openxmlformats.org/officeDocument/2006/relationships/tags" Target="../tags/tag312.xml"/><Relationship Id="rId21" Type="http://schemas.openxmlformats.org/officeDocument/2006/relationships/tags" Target="../tags/tag330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tags" Target="../tags/tag326.xml"/><Relationship Id="rId25" Type="http://schemas.openxmlformats.org/officeDocument/2006/relationships/tags" Target="../tags/tag334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20" Type="http://schemas.openxmlformats.org/officeDocument/2006/relationships/tags" Target="../tags/tag329.xml"/><Relationship Id="rId29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24" Type="http://schemas.openxmlformats.org/officeDocument/2006/relationships/tags" Target="../tags/tag333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23" Type="http://schemas.openxmlformats.org/officeDocument/2006/relationships/tags" Target="../tags/tag332.xml"/><Relationship Id="rId28" Type="http://schemas.openxmlformats.org/officeDocument/2006/relationships/tags" Target="../tags/tag337.xml"/><Relationship Id="rId10" Type="http://schemas.openxmlformats.org/officeDocument/2006/relationships/tags" Target="../tags/tag319.xml"/><Relationship Id="rId19" Type="http://schemas.openxmlformats.org/officeDocument/2006/relationships/tags" Target="../tags/tag328.xml"/><Relationship Id="rId31" Type="http://schemas.openxmlformats.org/officeDocument/2006/relationships/image" Target="../media/image6.png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Relationship Id="rId22" Type="http://schemas.openxmlformats.org/officeDocument/2006/relationships/tags" Target="../tags/tag331.xml"/><Relationship Id="rId27" Type="http://schemas.openxmlformats.org/officeDocument/2006/relationships/tags" Target="../tags/tag336.xml"/><Relationship Id="rId30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" Type="http://schemas.openxmlformats.org/officeDocument/2006/relationships/tags" Target="../tags/tag340.xml"/><Relationship Id="rId7" Type="http://schemas.openxmlformats.org/officeDocument/2006/relationships/tags" Target="../tags/tag344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1" Type="http://schemas.openxmlformats.org/officeDocument/2006/relationships/tags" Target="../tags/tag348.xml"/><Relationship Id="rId5" Type="http://schemas.openxmlformats.org/officeDocument/2006/relationships/tags" Target="../tags/tag342.xml"/><Relationship Id="rId15" Type="http://schemas.openxmlformats.org/officeDocument/2006/relationships/tags" Target="../tags/tag352.xml"/><Relationship Id="rId10" Type="http://schemas.openxmlformats.org/officeDocument/2006/relationships/tags" Target="../tags/tag347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4" Type="http://schemas.openxmlformats.org/officeDocument/2006/relationships/tags" Target="../tags/tag35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3" Type="http://schemas.openxmlformats.org/officeDocument/2006/relationships/tags" Target="../tags/tag358.xml"/><Relationship Id="rId7" Type="http://schemas.openxmlformats.org/officeDocument/2006/relationships/tags" Target="../tags/tag362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image" Target="../media/image7.png"/><Relationship Id="rId5" Type="http://schemas.openxmlformats.org/officeDocument/2006/relationships/tags" Target="../tags/tag360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59.xml"/><Relationship Id="rId9" Type="http://schemas.openxmlformats.org/officeDocument/2006/relationships/tags" Target="../tags/tag36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image" Target="../media/image5.GIF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10" Type="http://schemas.openxmlformats.org/officeDocument/2006/relationships/tags" Target="../tags/tag10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" Type="http://schemas.openxmlformats.org/officeDocument/2006/relationships/tags" Target="../tags/tag11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tags" Target="../tags/tag128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5" Type="http://schemas.openxmlformats.org/officeDocument/2006/relationships/tags" Target="../tags/tag150.xml"/><Relationship Id="rId10" Type="http://schemas.openxmlformats.org/officeDocument/2006/relationships/tags" Target="../tags/tag155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7773" y="3026169"/>
            <a:ext cx="420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7"/>
          <p:cNvSpPr>
            <a:spLocks noChangeArrowheads="1"/>
          </p:cNvSpPr>
          <p:nvPr/>
        </p:nvSpPr>
        <p:spPr bwMode="auto">
          <a:xfrm>
            <a:off x="455240" y="836712"/>
            <a:ext cx="8245475" cy="18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全等三角形</a:t>
            </a:r>
            <a:endParaRPr lang="en-US" altLang="zh-CN" sz="4000" b="1" dirty="0">
              <a:solidFill>
                <a:srgbClr val="F60A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/>
          <p:cNvSpPr>
            <a:spLocks noChangeArrowheads="1"/>
          </p:cNvSpPr>
          <p:nvPr/>
        </p:nvSpPr>
        <p:spPr bwMode="auto">
          <a:xfrm>
            <a:off x="2601548" y="3170486"/>
            <a:ext cx="3991073" cy="14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0000"/>
                </a:solidFill>
                <a:latin typeface="+mn-ea"/>
                <a:ea typeface="+mn-ea"/>
              </a:rPr>
              <a:t>怎</a:t>
            </a:r>
            <a:r>
              <a:rPr lang="zh-CN" altLang="en-US" sz="3200" b="1" dirty="0">
                <a:solidFill>
                  <a:srgbClr val="000000"/>
                </a:solidFill>
                <a:latin typeface="+mn-ea"/>
                <a:ea typeface="+mn-ea"/>
              </a:rPr>
              <a:t>样判定三角形全等</a:t>
            </a:r>
            <a:endParaRPr lang="en-US" altLang="zh-CN" sz="3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</a:rPr>
              <a:t>课时</a:t>
            </a:r>
            <a:endParaRPr lang="en-US" altLang="zh-CN" sz="28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05264"/>
            <a:ext cx="9144000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088" y="2924175"/>
            <a:ext cx="223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ea typeface="方正魏碑简体" pitchFamily="2" charset="-122"/>
              </a:rPr>
              <a:t>两边一角</a:t>
            </a:r>
            <a:r>
              <a:rPr lang="zh-CN" altLang="en-US" sz="3600" b="1">
                <a:solidFill>
                  <a:srgbClr val="000000"/>
                </a:solidFill>
                <a:ea typeface="方正魏碑简体" pitchFamily="2" charset="-122"/>
              </a:rPr>
              <a:t>对应相等</a:t>
            </a:r>
          </a:p>
        </p:txBody>
      </p:sp>
      <p:sp>
        <p:nvSpPr>
          <p:cNvPr id="23555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16238" y="2205038"/>
            <a:ext cx="360362" cy="2592387"/>
          </a:xfrm>
          <a:prstGeom prst="leftBrace">
            <a:avLst>
              <a:gd name="adj1" fmla="val 59949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3316" name="Text Box 4"/>
          <p:cNvSpPr/>
          <p:nvPr>
            <p:custDataLst>
              <p:tags r:id="rId3"/>
            </p:custDataLst>
          </p:nvPr>
        </p:nvSpPr>
        <p:spPr>
          <a:xfrm>
            <a:off x="3348038" y="1989138"/>
            <a:ext cx="4319587" cy="14652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  <a:ea typeface="方正魏碑简体" pitchFamily="2" charset="-122"/>
              </a:rPr>
              <a:t>两边夹角</a:t>
            </a:r>
            <a:r>
              <a:rPr lang="zh-CN" altLang="en-US" sz="3600" b="1" dirty="0">
                <a:solidFill>
                  <a:srgbClr val="000000"/>
                </a:solidFill>
                <a:ea typeface="方正魏碑简体" pitchFamily="2" charset="-122"/>
              </a:rPr>
              <a:t>对应相等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方正魏碑简体" pitchFamily="2" charset="-122"/>
              </a:rPr>
              <a:t>（边角边） </a:t>
            </a:r>
          </a:p>
        </p:txBody>
      </p:sp>
      <p:sp>
        <p:nvSpPr>
          <p:cNvPr id="13317" name="Text Box 5"/>
          <p:cNvSpPr/>
          <p:nvPr>
            <p:custDataLst>
              <p:tags r:id="rId4"/>
            </p:custDataLst>
          </p:nvPr>
        </p:nvSpPr>
        <p:spPr>
          <a:xfrm>
            <a:off x="3419475" y="4005263"/>
            <a:ext cx="4319588" cy="14652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ea typeface="方正魏碑简体" pitchFamily="2" charset="-122"/>
              </a:rPr>
              <a:t>两边一对角</a:t>
            </a:r>
            <a:r>
              <a:rPr lang="zh-CN" altLang="en-US" sz="3600" b="1">
                <a:solidFill>
                  <a:srgbClr val="000000"/>
                </a:solidFill>
                <a:ea typeface="方正魏碑简体" pitchFamily="2" charset="-122"/>
              </a:rPr>
              <a:t>对应相等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ea typeface="方正魏碑简体" pitchFamily="2" charset="-122"/>
              </a:rPr>
              <a:t>（边边角）</a:t>
            </a:r>
          </a:p>
        </p:txBody>
      </p:sp>
      <p:sp>
        <p:nvSpPr>
          <p:cNvPr id="23558" name="Rectangle 7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1011238"/>
            <a:ext cx="5410200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给出三个条件时</a:t>
            </a:r>
            <a:r>
              <a:rPr lang="en-US" altLang="zh-CN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已知两边一角</a:t>
            </a:r>
            <a:r>
              <a:rPr lang="en-US" altLang="zh-CN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13316" grpId="0" animBg="1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263" y="1430338"/>
            <a:ext cx="4824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ea typeface="方正魏碑简体" pitchFamily="2" charset="-122"/>
              </a:rPr>
              <a:t>大家一起做下面的实验：</a:t>
            </a:r>
          </a:p>
        </p:txBody>
      </p:sp>
      <p:sp>
        <p:nvSpPr>
          <p:cNvPr id="14339" name="Text Box 3"/>
          <p:cNvSpPr/>
          <p:nvPr>
            <p:custDataLst>
              <p:tags r:id="rId2"/>
            </p:custDataLst>
          </p:nvPr>
        </p:nvSpPr>
        <p:spPr>
          <a:xfrm>
            <a:off x="685800" y="2079625"/>
            <a:ext cx="4679950" cy="40227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、用三角板画∠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MAN=45</a:t>
            </a:r>
            <a:r>
              <a:rPr lang="en-US" altLang="zh-CN" sz="2800" b="1" baseline="30000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°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、在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AM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上截取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AB=3cm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；在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AN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上截取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AC=2cm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、连接</a:t>
            </a:r>
            <a:r>
              <a:rPr lang="en-US" altLang="zh-CN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</a:rPr>
              <a:t>与周围同学所剪的比较一下，它们全等吗？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你得出什么结论？</a:t>
            </a:r>
          </a:p>
        </p:txBody>
      </p:sp>
      <p:sp>
        <p:nvSpPr>
          <p:cNvPr id="14340" name="Text Box 4"/>
          <p:cNvSpPr/>
          <p:nvPr>
            <p:custDataLst>
              <p:tags r:id="rId3"/>
            </p:custDataLst>
          </p:nvPr>
        </p:nvSpPr>
        <p:spPr>
          <a:xfrm>
            <a:off x="7165975" y="3159125"/>
            <a:ext cx="649288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B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sp>
        <p:nvSpPr>
          <p:cNvPr id="14341" name="Text Box 5"/>
          <p:cNvSpPr/>
          <p:nvPr>
            <p:custDataLst>
              <p:tags r:id="rId4"/>
            </p:custDataLst>
          </p:nvPr>
        </p:nvSpPr>
        <p:spPr>
          <a:xfrm>
            <a:off x="5868988" y="1863725"/>
            <a:ext cx="649287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C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grpSp>
        <p:nvGrpSpPr>
          <p:cNvPr id="24582" name="Group 6"/>
          <p:cNvGrpSpPr/>
          <p:nvPr/>
        </p:nvGrpSpPr>
        <p:grpSpPr bwMode="auto">
          <a:xfrm>
            <a:off x="5078413" y="1143000"/>
            <a:ext cx="3168650" cy="2535238"/>
            <a:chOff x="0" y="0"/>
            <a:chExt cx="1996" cy="1597"/>
          </a:xfrm>
        </p:grpSpPr>
        <p:grpSp>
          <p:nvGrpSpPr>
            <p:cNvPr id="24583" name="Group 7"/>
            <p:cNvGrpSpPr/>
            <p:nvPr/>
          </p:nvGrpSpPr>
          <p:grpSpPr bwMode="auto">
            <a:xfrm>
              <a:off x="0" y="0"/>
              <a:ext cx="1996" cy="1597"/>
              <a:chOff x="0" y="0"/>
              <a:chExt cx="1996" cy="1597"/>
            </a:xfrm>
          </p:grpSpPr>
          <p:sp>
            <p:nvSpPr>
              <p:cNvPr id="24584" name="Line 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7" y="1270"/>
                <a:ext cx="16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5" name="Text Box 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6" y="1270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24586" name="Text Box 10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87" y="1270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ea typeface="宋体" panose="02010600030101010101" pitchFamily="2" charset="-122"/>
                  </a:rPr>
                  <a:t>M</a:t>
                </a:r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rot="18900000">
                <a:off x="0" y="680"/>
                <a:ext cx="16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8" name="Text Box 12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953" y="0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ea typeface="宋体" panose="02010600030101010101" pitchFamily="2" charset="-122"/>
                  </a:rPr>
                  <a:t>N</a:t>
                </a:r>
              </a:p>
            </p:txBody>
          </p:sp>
        </p:grpSp>
        <p:sp>
          <p:nvSpPr>
            <p:cNvPr id="24589" name="未知"/>
            <p:cNvSpPr/>
            <p:nvPr>
              <p:custDataLst>
                <p:tags r:id="rId8"/>
              </p:custDataLst>
            </p:nvPr>
          </p:nvSpPr>
          <p:spPr bwMode="auto">
            <a:xfrm>
              <a:off x="363" y="1145"/>
              <a:ext cx="42" cy="125"/>
            </a:xfrm>
            <a:custGeom>
              <a:avLst/>
              <a:gdLst>
                <a:gd name="T0" fmla="*/ 0 w 42"/>
                <a:gd name="T1" fmla="*/ 0 h 125"/>
                <a:gd name="T2" fmla="*/ 42 w 42"/>
                <a:gd name="T3" fmla="*/ 73 h 125"/>
                <a:gd name="T4" fmla="*/ 31 w 42"/>
                <a:gd name="T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25">
                  <a:moveTo>
                    <a:pt x="0" y="0"/>
                  </a:moveTo>
                  <a:cubicBezTo>
                    <a:pt x="26" y="26"/>
                    <a:pt x="42" y="32"/>
                    <a:pt x="42" y="73"/>
                  </a:cubicBezTo>
                  <a:cubicBezTo>
                    <a:pt x="42" y="91"/>
                    <a:pt x="31" y="125"/>
                    <a:pt x="31" y="125"/>
                  </a:cubicBezTo>
                </a:path>
              </a:pathLst>
            </a:custGeom>
            <a:noFill/>
            <a:ln w="28575" cap="flat" algn="ctr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8" name="Text Box 14"/>
            <p:cNvSpPr/>
            <p:nvPr>
              <p:custDataLst>
                <p:tags r:id="rId9"/>
              </p:custDataLst>
            </p:nvPr>
          </p:nvSpPr>
          <p:spPr>
            <a:xfrm>
              <a:off x="408" y="998"/>
              <a:ext cx="635" cy="288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>
                  <a:ea typeface="宋体" panose="02010600030101010101" pitchFamily="2" charset="-122"/>
                </a:rPr>
                <a:t>45</a:t>
              </a:r>
              <a:r>
                <a:rPr lang="en-US" altLang="zh-CN" b="1" baseline="30000">
                  <a:ea typeface="宋体" panose="02010600030101010101" pitchFamily="2" charset="-122"/>
                </a:rPr>
                <a:t>°</a:t>
              </a:r>
            </a:p>
          </p:txBody>
        </p:sp>
      </p:grpSp>
      <p:sp>
        <p:nvSpPr>
          <p:cNvPr id="14343" name="Text Box 15"/>
          <p:cNvSpPr/>
          <p:nvPr>
            <p:custDataLst>
              <p:tags r:id="rId5"/>
            </p:custDataLst>
          </p:nvPr>
        </p:nvSpPr>
        <p:spPr>
          <a:xfrm>
            <a:off x="7239000" y="2943225"/>
            <a:ext cx="503238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′</a:t>
            </a:r>
          </a:p>
        </p:txBody>
      </p:sp>
      <p:sp>
        <p:nvSpPr>
          <p:cNvPr id="14344" name="Text Box 16"/>
          <p:cNvSpPr/>
          <p:nvPr>
            <p:custDataLst>
              <p:tags r:id="rId6"/>
            </p:custDataLst>
          </p:nvPr>
        </p:nvSpPr>
        <p:spPr>
          <a:xfrm>
            <a:off x="6230938" y="2079625"/>
            <a:ext cx="503237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\</a:t>
            </a:r>
            <a:endParaRPr lang="en-US" altLang="zh-CN" sz="2000" b="1">
              <a:ea typeface="宋体" panose="02010600030101010101" pitchFamily="2" charset="-122"/>
            </a:endParaRPr>
          </a:p>
        </p:txBody>
      </p:sp>
      <p:cxnSp>
        <p:nvCxnSpPr>
          <p:cNvPr id="24593" name="Line 17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373813" y="2222500"/>
            <a:ext cx="1008062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/>
          <p:nvPr>
            <p:custDataLst>
              <p:tags r:id="rId1"/>
            </p:custDataLst>
          </p:nvPr>
        </p:nvSpPr>
        <p:spPr>
          <a:xfrm>
            <a:off x="838200" y="871538"/>
            <a:ext cx="7272338" cy="954087"/>
          </a:xfrm>
          <a:prstGeom prst="rect">
            <a:avLst/>
          </a:prstGeom>
          <a:noFill/>
          <a:ln w="57150" cmpd="thickThin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两边和它们的夹角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对应相等的两个三角形全等，简写成“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边角边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”或“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SAS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</a:p>
        </p:txBody>
      </p:sp>
      <p:grpSp>
        <p:nvGrpSpPr>
          <p:cNvPr id="25603" name="Group 3"/>
          <p:cNvGrpSpPr/>
          <p:nvPr/>
        </p:nvGrpSpPr>
        <p:grpSpPr bwMode="auto">
          <a:xfrm>
            <a:off x="250825" y="1773238"/>
            <a:ext cx="5113338" cy="2227262"/>
            <a:chOff x="0" y="0"/>
            <a:chExt cx="3221" cy="1403"/>
          </a:xfrm>
        </p:grpSpPr>
        <p:grpSp>
          <p:nvGrpSpPr>
            <p:cNvPr id="25604" name="Group 4"/>
            <p:cNvGrpSpPr/>
            <p:nvPr/>
          </p:nvGrpSpPr>
          <p:grpSpPr bwMode="auto">
            <a:xfrm>
              <a:off x="0" y="0"/>
              <a:ext cx="1633" cy="1403"/>
              <a:chOff x="0" y="0"/>
              <a:chExt cx="1633" cy="1403"/>
            </a:xfrm>
          </p:grpSpPr>
          <p:grpSp>
            <p:nvGrpSpPr>
              <p:cNvPr id="25605" name="Group 5"/>
              <p:cNvGrpSpPr>
                <a:grpSpLocks noChangeAspect="1"/>
              </p:cNvGrpSpPr>
              <p:nvPr/>
            </p:nvGrpSpPr>
            <p:grpSpPr bwMode="auto">
              <a:xfrm>
                <a:off x="182" y="272"/>
                <a:ext cx="1238" cy="1067"/>
                <a:chOff x="0" y="0"/>
                <a:chExt cx="1769" cy="1524"/>
              </a:xfrm>
            </p:grpSpPr>
            <p:sp>
              <p:nvSpPr>
                <p:cNvPr id="25606" name="未知"/>
                <p:cNvSpPr>
                  <a:spLocks noChangeAspect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0" y="0"/>
                  <a:ext cx="1769" cy="1189"/>
                </a:xfrm>
                <a:custGeom>
                  <a:avLst/>
                  <a:gdLst>
                    <a:gd name="T0" fmla="*/ 1556 w 1769"/>
                    <a:gd name="T1" fmla="*/ 0 h 1189"/>
                    <a:gd name="T2" fmla="*/ 0 w 1769"/>
                    <a:gd name="T3" fmla="*/ 1189 h 1189"/>
                    <a:gd name="T4" fmla="*/ 1769 w 1769"/>
                    <a:gd name="T5" fmla="*/ 1189 h 1189"/>
                    <a:gd name="T6" fmla="*/ 1556 w 1769"/>
                    <a:gd name="T7" fmla="*/ 0 h 1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9" h="1189">
                      <a:moveTo>
                        <a:pt x="1556" y="0"/>
                      </a:moveTo>
                      <a:lnTo>
                        <a:pt x="0" y="1189"/>
                      </a:lnTo>
                      <a:lnTo>
                        <a:pt x="1769" y="1189"/>
                      </a:lnTo>
                      <a:lnTo>
                        <a:pt x="1556" y="0"/>
                      </a:lnTo>
                      <a:close/>
                    </a:path>
                  </a:pathLst>
                </a:custGeom>
                <a:noFill/>
                <a:ln w="38100" algn="ctr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7" name="未知"/>
                <p:cNvSpPr>
                  <a:spLocks noChangeAspect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182" y="1064"/>
                  <a:ext cx="42" cy="125"/>
                </a:xfrm>
                <a:custGeom>
                  <a:avLst/>
                  <a:gdLst>
                    <a:gd name="T0" fmla="*/ 0 w 42"/>
                    <a:gd name="T1" fmla="*/ 0 h 125"/>
                    <a:gd name="T2" fmla="*/ 42 w 42"/>
                    <a:gd name="T3" fmla="*/ 73 h 125"/>
                    <a:gd name="T4" fmla="*/ 31 w 42"/>
                    <a:gd name="T5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125">
                      <a:moveTo>
                        <a:pt x="0" y="0"/>
                      </a:moveTo>
                      <a:cubicBezTo>
                        <a:pt x="26" y="26"/>
                        <a:pt x="42" y="32"/>
                        <a:pt x="42" y="73"/>
                      </a:cubicBezTo>
                      <a:cubicBezTo>
                        <a:pt x="42" y="91"/>
                        <a:pt x="31" y="125"/>
                        <a:pt x="31" y="125"/>
                      </a:cubicBezTo>
                    </a:path>
                  </a:pathLst>
                </a:custGeom>
                <a:noFill/>
                <a:ln w="31750" cap="flat" algn="ctr">
                  <a:solidFill>
                    <a:srgbClr val="FF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5608" name="Text Box 8"/>
                <p:cNvSpPr>
                  <a:spLocks noChangeAspect="1"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26" y="419"/>
                  <a:ext cx="317" cy="8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\\</a:t>
                  </a:r>
                </a:p>
              </p:txBody>
            </p:sp>
            <p:sp>
              <p:nvSpPr>
                <p:cNvPr id="25609" name="Text Box 9"/>
                <p:cNvSpPr>
                  <a:spLocks noChangeAspect="1"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862" y="1053"/>
                  <a:ext cx="317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\</a:t>
                  </a:r>
                </a:p>
              </p:txBody>
            </p:sp>
          </p:grpSp>
          <p:sp>
            <p:nvSpPr>
              <p:cNvPr id="25610" name="Text Box 1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180" y="0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5611" name="Text Box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0" y="1043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5612" name="Text Box 1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270" y="1073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25613" name="Group 13"/>
            <p:cNvGrpSpPr/>
            <p:nvPr/>
          </p:nvGrpSpPr>
          <p:grpSpPr bwMode="auto">
            <a:xfrm>
              <a:off x="1588" y="0"/>
              <a:ext cx="1633" cy="1403"/>
              <a:chOff x="0" y="0"/>
              <a:chExt cx="1633" cy="1403"/>
            </a:xfrm>
          </p:grpSpPr>
          <p:grpSp>
            <p:nvGrpSpPr>
              <p:cNvPr id="25614" name="Group 14"/>
              <p:cNvGrpSpPr>
                <a:grpSpLocks noChangeAspect="1"/>
              </p:cNvGrpSpPr>
              <p:nvPr/>
            </p:nvGrpSpPr>
            <p:grpSpPr bwMode="auto">
              <a:xfrm>
                <a:off x="182" y="272"/>
                <a:ext cx="1238" cy="1067"/>
                <a:chOff x="0" y="0"/>
                <a:chExt cx="1769" cy="1524"/>
              </a:xfrm>
            </p:grpSpPr>
            <p:sp>
              <p:nvSpPr>
                <p:cNvPr id="25615" name="未知"/>
                <p:cNvSpPr>
                  <a:spLocks noChangeAspect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0" y="0"/>
                  <a:ext cx="1769" cy="1189"/>
                </a:xfrm>
                <a:custGeom>
                  <a:avLst/>
                  <a:gdLst>
                    <a:gd name="T0" fmla="*/ 1556 w 1769"/>
                    <a:gd name="T1" fmla="*/ 0 h 1189"/>
                    <a:gd name="T2" fmla="*/ 0 w 1769"/>
                    <a:gd name="T3" fmla="*/ 1189 h 1189"/>
                    <a:gd name="T4" fmla="*/ 1769 w 1769"/>
                    <a:gd name="T5" fmla="*/ 1189 h 1189"/>
                    <a:gd name="T6" fmla="*/ 1556 w 1769"/>
                    <a:gd name="T7" fmla="*/ 0 h 1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9" h="1189">
                      <a:moveTo>
                        <a:pt x="1556" y="0"/>
                      </a:moveTo>
                      <a:lnTo>
                        <a:pt x="0" y="1189"/>
                      </a:lnTo>
                      <a:lnTo>
                        <a:pt x="1769" y="1189"/>
                      </a:lnTo>
                      <a:lnTo>
                        <a:pt x="155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6" name="未知"/>
                <p:cNvSpPr>
                  <a:spLocks noChangeAspect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82" y="1064"/>
                  <a:ext cx="42" cy="125"/>
                </a:xfrm>
                <a:custGeom>
                  <a:avLst/>
                  <a:gdLst>
                    <a:gd name="T0" fmla="*/ 0 w 42"/>
                    <a:gd name="T1" fmla="*/ 0 h 125"/>
                    <a:gd name="T2" fmla="*/ 42 w 42"/>
                    <a:gd name="T3" fmla="*/ 73 h 125"/>
                    <a:gd name="T4" fmla="*/ 31 w 42"/>
                    <a:gd name="T5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125">
                      <a:moveTo>
                        <a:pt x="0" y="0"/>
                      </a:moveTo>
                      <a:cubicBezTo>
                        <a:pt x="26" y="26"/>
                        <a:pt x="42" y="32"/>
                        <a:pt x="42" y="73"/>
                      </a:cubicBezTo>
                      <a:cubicBezTo>
                        <a:pt x="42" y="91"/>
                        <a:pt x="31" y="125"/>
                        <a:pt x="31" y="125"/>
                      </a:cubicBezTo>
                    </a:path>
                  </a:pathLst>
                </a:custGeom>
                <a:noFill/>
                <a:ln w="31750" cap="flat" algn="ctr">
                  <a:solidFill>
                    <a:srgbClr val="FF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5617" name="Text Box 17"/>
                <p:cNvSpPr>
                  <a:spLocks noChangeAspect="1"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726" y="419"/>
                  <a:ext cx="317" cy="8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\\</a:t>
                  </a:r>
                </a:p>
              </p:txBody>
            </p:sp>
            <p:sp>
              <p:nvSpPr>
                <p:cNvPr id="25618" name="Text Box 18"/>
                <p:cNvSpPr>
                  <a:spLocks noChangeAspect="1"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862" y="1053"/>
                  <a:ext cx="317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\</a:t>
                  </a:r>
                </a:p>
              </p:txBody>
            </p:sp>
          </p:grpSp>
          <p:sp>
            <p:nvSpPr>
              <p:cNvPr id="25619" name="Text Box 19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180" y="0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25620" name="Text Box 20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0" y="1043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25621" name="Text Box 2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270" y="1073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F</a:t>
                </a:r>
              </a:p>
            </p:txBody>
          </p:sp>
        </p:grpSp>
      </p:grpSp>
      <p:sp>
        <p:nvSpPr>
          <p:cNvPr id="15364" name="Text Box 22"/>
          <p:cNvSpPr/>
          <p:nvPr>
            <p:custDataLst>
              <p:tags r:id="rId2"/>
            </p:custDataLst>
          </p:nvPr>
        </p:nvSpPr>
        <p:spPr>
          <a:xfrm>
            <a:off x="560388" y="4078288"/>
            <a:ext cx="4392612" cy="22463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DEF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AB=DE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∠B=∠E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BC=EF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 △ABC≌△DEF (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SAS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5365" name="Text Box 23"/>
          <p:cNvSpPr/>
          <p:nvPr>
            <p:custDataLst>
              <p:tags r:id="rId3"/>
            </p:custDataLst>
          </p:nvPr>
        </p:nvSpPr>
        <p:spPr>
          <a:xfrm>
            <a:off x="5029200" y="2166938"/>
            <a:ext cx="3779838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两个三角形两边以及这两边的夹角对应相等</a:t>
            </a:r>
          </a:p>
        </p:txBody>
      </p:sp>
      <p:sp>
        <p:nvSpPr>
          <p:cNvPr id="15366" name="Text Box 24"/>
          <p:cNvSpPr/>
          <p:nvPr>
            <p:custDataLst>
              <p:tags r:id="rId4"/>
            </p:custDataLst>
          </p:nvPr>
        </p:nvSpPr>
        <p:spPr>
          <a:xfrm>
            <a:off x="5029200" y="3044825"/>
            <a:ext cx="3508375" cy="5222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这两个三角形全等</a:t>
            </a:r>
          </a:p>
        </p:txBody>
      </p:sp>
      <p:sp>
        <p:nvSpPr>
          <p:cNvPr id="15367" name="Text Box 25"/>
          <p:cNvSpPr/>
          <p:nvPr>
            <p:custDataLst>
              <p:tags r:id="rId5"/>
            </p:custDataLst>
          </p:nvPr>
        </p:nvSpPr>
        <p:spPr>
          <a:xfrm>
            <a:off x="4953000" y="4246563"/>
            <a:ext cx="3636963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条件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:AB=DE,∠B=∠E,  BC=EF</a:t>
            </a:r>
            <a:endParaRPr lang="en-US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8" name="Text Box 26"/>
          <p:cNvSpPr/>
          <p:nvPr>
            <p:custDataLst>
              <p:tags r:id="rId6"/>
            </p:custDataLst>
          </p:nvPr>
        </p:nvSpPr>
        <p:spPr>
          <a:xfrm>
            <a:off x="5010150" y="5237163"/>
            <a:ext cx="360045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结论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: △ABC≌△DEF</a:t>
            </a:r>
            <a:endParaRPr lang="en-US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27" name="AutoShape 2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16075" y="4562475"/>
            <a:ext cx="288925" cy="1225550"/>
          </a:xfrm>
          <a:prstGeom prst="leftBrace">
            <a:avLst>
              <a:gd name="adj1" fmla="val 35348"/>
              <a:gd name="adj2" fmla="val 50000"/>
            </a:avLst>
          </a:prstGeom>
          <a:noFill/>
          <a:ln w="3175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/>
          <p:nvPr>
            <p:custDataLst>
              <p:tags r:id="rId1"/>
            </p:custDataLst>
          </p:nvPr>
        </p:nvSpPr>
        <p:spPr>
          <a:xfrm>
            <a:off x="381000" y="1465263"/>
            <a:ext cx="7724775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判定方法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两边及其夹角分别相等的两个三角形全等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可以简写成 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边角边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或“ </a:t>
            </a:r>
            <a:r>
              <a:rPr lang="en-US" altLang="zh-CN" sz="2400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SAS</a:t>
            </a:r>
            <a:r>
              <a:rPr lang="en-US" altLang="zh-CN" sz="2400" u="sng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”    </a:t>
            </a:r>
          </a:p>
        </p:txBody>
      </p:sp>
      <p:grpSp>
        <p:nvGrpSpPr>
          <p:cNvPr id="26627" name="Group 85"/>
          <p:cNvGrpSpPr/>
          <p:nvPr/>
        </p:nvGrpSpPr>
        <p:grpSpPr bwMode="auto">
          <a:xfrm>
            <a:off x="5210175" y="2443163"/>
            <a:ext cx="3352800" cy="1966912"/>
            <a:chOff x="0" y="0"/>
            <a:chExt cx="2112" cy="1239"/>
          </a:xfrm>
        </p:grpSpPr>
        <p:sp>
          <p:nvSpPr>
            <p:cNvPr id="26628" name="Line 8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36" y="189"/>
              <a:ext cx="432" cy="76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29" name="Line 8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36" y="957"/>
              <a:ext cx="148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0" name="Line 8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68" y="189"/>
              <a:ext cx="1056" cy="76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1" name="Text Box 8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0" y="0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6632" name="Text Box 9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0" y="909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6633" name="Text Box 9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32" y="909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26634" name="Group 92"/>
          <p:cNvGrpSpPr/>
          <p:nvPr/>
        </p:nvGrpSpPr>
        <p:grpSpPr bwMode="auto">
          <a:xfrm>
            <a:off x="5410200" y="4200525"/>
            <a:ext cx="3352800" cy="2047875"/>
            <a:chOff x="0" y="0"/>
            <a:chExt cx="2112" cy="1290"/>
          </a:xfrm>
        </p:grpSpPr>
        <p:sp>
          <p:nvSpPr>
            <p:cNvPr id="26635" name="Line 9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336" y="240"/>
              <a:ext cx="432" cy="76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6" name="Line 9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6" y="1008"/>
              <a:ext cx="148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7" name="Line 9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768" y="240"/>
              <a:ext cx="1056" cy="76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8" name="Text Box 9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28" y="0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6639" name="Text Box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0" y="960"/>
              <a:ext cx="57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6640" name="Text Box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632" y="960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F</a:t>
              </a:r>
            </a:p>
          </p:txBody>
        </p:sp>
      </p:grpSp>
      <p:sp>
        <p:nvSpPr>
          <p:cNvPr id="16389" name="Text Box 101"/>
          <p:cNvSpPr/>
          <p:nvPr>
            <p:custDataLst>
              <p:tags r:id="rId2"/>
            </p:custDataLst>
          </p:nvPr>
        </p:nvSpPr>
        <p:spPr>
          <a:xfrm>
            <a:off x="381000" y="2452688"/>
            <a:ext cx="35814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用数学语言表述：</a:t>
            </a:r>
          </a:p>
        </p:txBody>
      </p:sp>
      <p:sp>
        <p:nvSpPr>
          <p:cNvPr id="16390" name="Text Box 102"/>
          <p:cNvSpPr/>
          <p:nvPr>
            <p:custDataLst>
              <p:tags r:id="rId3"/>
            </p:custDataLst>
          </p:nvPr>
        </p:nvSpPr>
        <p:spPr>
          <a:xfrm>
            <a:off x="609600" y="2981325"/>
            <a:ext cx="35814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在△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和△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DEF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</a:p>
        </p:txBody>
      </p:sp>
      <p:sp>
        <p:nvSpPr>
          <p:cNvPr id="16391" name="Text Box 103"/>
          <p:cNvSpPr/>
          <p:nvPr>
            <p:custDataLst>
              <p:tags r:id="rId4"/>
            </p:custDataLst>
          </p:nvPr>
        </p:nvSpPr>
        <p:spPr>
          <a:xfrm>
            <a:off x="457200" y="5572125"/>
            <a:ext cx="50292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∴ △ABC ≌△ DEF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SAS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6392" name="Text Box 99"/>
          <p:cNvSpPr/>
          <p:nvPr>
            <p:custDataLst>
              <p:tags r:id="rId5"/>
            </p:custDataLst>
          </p:nvPr>
        </p:nvSpPr>
        <p:spPr>
          <a:xfrm>
            <a:off x="1371600" y="3438525"/>
            <a:ext cx="3505200" cy="1816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AB=DE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∠A=∠D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CA=FD</a:t>
            </a:r>
          </a:p>
        </p:txBody>
      </p:sp>
      <p:sp>
        <p:nvSpPr>
          <p:cNvPr id="176" name="WordArt 106"/>
          <p:cNvSpPr>
            <a:spLocks noChangeArrowheads="1" noChangeShapeType="1" noTextEdit="1"/>
          </p:cNvSpPr>
          <p:nvPr>
            <p:custDataLst>
              <p:tags r:id="rId6"/>
            </p:custDataLst>
          </p:nvPr>
        </p:nvSpPr>
        <p:spPr bwMode="auto">
          <a:xfrm>
            <a:off x="479425" y="914400"/>
            <a:ext cx="188277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>
                <a:latin typeface="微软雅黑" panose="020B0503020204020204" pitchFamily="34" charset="-122"/>
                <a:ea typeface="微软雅黑" panose="020B0503020204020204" pitchFamily="34" charset="-122"/>
              </a:rPr>
              <a:t>新知学习</a:t>
            </a:r>
          </a:p>
        </p:txBody>
      </p:sp>
      <p:sp>
        <p:nvSpPr>
          <p:cNvPr id="26646" name="AutoShape 10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3667125"/>
            <a:ext cx="304800" cy="1447800"/>
          </a:xfrm>
          <a:prstGeom prst="leftBrace">
            <a:avLst>
              <a:gd name="adj1" fmla="val 31667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9" grpId="0" animBg="1"/>
      <p:bldP spid="16390" grpId="0" animBg="1"/>
      <p:bldP spid="163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4038" y="923925"/>
            <a:ext cx="82089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1: 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在下列三角形中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哪两个三角形全等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3708400" y="1439863"/>
            <a:ext cx="1584325" cy="1727200"/>
            <a:chOff x="0" y="0"/>
            <a:chExt cx="998" cy="1088"/>
          </a:xfrm>
        </p:grpSpPr>
        <p:sp>
          <p:nvSpPr>
            <p:cNvPr id="27652" name="AutoShape 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 rot="1260000">
              <a:off x="45" y="0"/>
              <a:ext cx="816" cy="1088"/>
            </a:xfrm>
            <a:prstGeom prst="triangle">
              <a:avLst>
                <a:gd name="adj" fmla="val 50000"/>
              </a:avLst>
            </a:prstGeom>
            <a:noFill/>
            <a:ln w="34925" algn="ctr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7455" name="Text Box 5"/>
            <p:cNvSpPr/>
            <p:nvPr>
              <p:custDataLst>
                <p:tags r:id="rId38"/>
              </p:custDataLst>
            </p:nvPr>
          </p:nvSpPr>
          <p:spPr>
            <a:xfrm rot="600000">
              <a:off x="272" y="326"/>
              <a:ext cx="726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40°</a:t>
              </a:r>
            </a:p>
          </p:txBody>
        </p:sp>
        <p:sp>
          <p:nvSpPr>
            <p:cNvPr id="27654" name="Text Box 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380000">
              <a:off x="0" y="271"/>
              <a:ext cx="3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55" name="Text Box 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 rot="21120000">
              <a:off x="635" y="634"/>
              <a:ext cx="3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grpSp>
        <p:nvGrpSpPr>
          <p:cNvPr id="27656" name="Group 8"/>
          <p:cNvGrpSpPr/>
          <p:nvPr/>
        </p:nvGrpSpPr>
        <p:grpSpPr bwMode="auto">
          <a:xfrm rot="300000">
            <a:off x="6443663" y="4030663"/>
            <a:ext cx="1512887" cy="1733550"/>
            <a:chOff x="0" y="0"/>
            <a:chExt cx="953" cy="1092"/>
          </a:xfrm>
        </p:grpSpPr>
        <p:sp>
          <p:nvSpPr>
            <p:cNvPr id="27657" name="AutoShape 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1640000">
              <a:off x="92" y="0"/>
              <a:ext cx="627" cy="1092"/>
            </a:xfrm>
            <a:prstGeom prst="triangle">
              <a:avLst>
                <a:gd name="adj" fmla="val 50000"/>
              </a:avLst>
            </a:prstGeom>
            <a:noFill/>
            <a:ln w="34925" algn="ctr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7451" name="Text Box 10"/>
            <p:cNvSpPr/>
            <p:nvPr>
              <p:custDataLst>
                <p:tags r:id="rId34"/>
              </p:custDataLst>
            </p:nvPr>
          </p:nvSpPr>
          <p:spPr>
            <a:xfrm rot="660000">
              <a:off x="225" y="469"/>
              <a:ext cx="727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30°</a:t>
              </a:r>
            </a:p>
          </p:txBody>
        </p:sp>
        <p:sp>
          <p:nvSpPr>
            <p:cNvPr id="27659" name="Text Box 1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 rot="720000">
              <a:off x="589" y="353"/>
              <a:ext cx="3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60" name="Text Box 1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21420000">
              <a:off x="0" y="202"/>
              <a:ext cx="3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grpSp>
        <p:nvGrpSpPr>
          <p:cNvPr id="27661" name="Group 13"/>
          <p:cNvGrpSpPr/>
          <p:nvPr/>
        </p:nvGrpSpPr>
        <p:grpSpPr bwMode="auto">
          <a:xfrm>
            <a:off x="1187450" y="1582738"/>
            <a:ext cx="1296988" cy="2016125"/>
            <a:chOff x="0" y="0"/>
            <a:chExt cx="817" cy="1270"/>
          </a:xfrm>
        </p:grpSpPr>
        <p:grpSp>
          <p:nvGrpSpPr>
            <p:cNvPr id="27662" name="Group 14"/>
            <p:cNvGrpSpPr/>
            <p:nvPr/>
          </p:nvGrpSpPr>
          <p:grpSpPr bwMode="auto">
            <a:xfrm rot="-1200000">
              <a:off x="45" y="0"/>
              <a:ext cx="772" cy="1270"/>
              <a:chOff x="0" y="0"/>
              <a:chExt cx="771" cy="1270"/>
            </a:xfrm>
          </p:grpSpPr>
          <p:sp>
            <p:nvSpPr>
              <p:cNvPr id="27663" name="Line 1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0" y="0"/>
                <a:ext cx="771" cy="59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flipH="1">
                <a:off x="544" y="590"/>
                <a:ext cx="227" cy="68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0" y="0"/>
                <a:ext cx="544" cy="127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66" name="Text Box 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8" y="91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67" name="Text Box 1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81" y="671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7446" name="Text Box 20"/>
            <p:cNvSpPr/>
            <p:nvPr>
              <p:custDataLst>
                <p:tags r:id="rId29"/>
              </p:custDataLst>
            </p:nvPr>
          </p:nvSpPr>
          <p:spPr>
            <a:xfrm rot="1440000">
              <a:off x="0" y="297"/>
              <a:ext cx="680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30°</a:t>
              </a:r>
            </a:p>
          </p:txBody>
        </p:sp>
      </p:grpSp>
      <p:grpSp>
        <p:nvGrpSpPr>
          <p:cNvPr id="27669" name="Group 21"/>
          <p:cNvGrpSpPr/>
          <p:nvPr/>
        </p:nvGrpSpPr>
        <p:grpSpPr bwMode="auto">
          <a:xfrm>
            <a:off x="1044575" y="3816350"/>
            <a:ext cx="1654175" cy="2016125"/>
            <a:chOff x="0" y="0"/>
            <a:chExt cx="1042" cy="1270"/>
          </a:xfrm>
        </p:grpSpPr>
        <p:grpSp>
          <p:nvGrpSpPr>
            <p:cNvPr id="27670" name="Group 22"/>
            <p:cNvGrpSpPr/>
            <p:nvPr/>
          </p:nvGrpSpPr>
          <p:grpSpPr bwMode="auto">
            <a:xfrm rot="9360000">
              <a:off x="0" y="0"/>
              <a:ext cx="772" cy="1270"/>
              <a:chOff x="0" y="0"/>
              <a:chExt cx="771" cy="1270"/>
            </a:xfrm>
          </p:grpSpPr>
          <p:sp>
            <p:nvSpPr>
              <p:cNvPr id="27671" name="Line 2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0" y="0"/>
                <a:ext cx="771" cy="59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H="1">
                <a:off x="544" y="590"/>
                <a:ext cx="227" cy="68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0" y="0"/>
                <a:ext cx="544" cy="1270"/>
              </a:xfrm>
              <a:prstGeom prst="line">
                <a:avLst/>
              </a:prstGeom>
              <a:noFill/>
              <a:ln w="3492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74" name="Text Box 2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480000">
              <a:off x="70" y="860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75" name="Text Box 2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480000">
              <a:off x="408" y="261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7439" name="Text Box 28"/>
            <p:cNvSpPr/>
            <p:nvPr>
              <p:custDataLst>
                <p:tags r:id="rId23"/>
              </p:custDataLst>
            </p:nvPr>
          </p:nvSpPr>
          <p:spPr>
            <a:xfrm rot="1200000">
              <a:off x="362" y="749"/>
              <a:ext cx="680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30°</a:t>
              </a:r>
            </a:p>
          </p:txBody>
        </p:sp>
      </p:grpSp>
      <p:grpSp>
        <p:nvGrpSpPr>
          <p:cNvPr id="27677" name="Group 29"/>
          <p:cNvGrpSpPr/>
          <p:nvPr/>
        </p:nvGrpSpPr>
        <p:grpSpPr bwMode="auto">
          <a:xfrm>
            <a:off x="6300788" y="1582738"/>
            <a:ext cx="2519362" cy="1584325"/>
            <a:chOff x="0" y="0"/>
            <a:chExt cx="1587" cy="998"/>
          </a:xfrm>
        </p:grpSpPr>
        <p:sp>
          <p:nvSpPr>
            <p:cNvPr id="27678" name="Line 3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" y="0"/>
              <a:ext cx="318" cy="998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9" name="Line 31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" y="0"/>
              <a:ext cx="1542" cy="953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0" name="Line 32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363" y="953"/>
              <a:ext cx="1224" cy="45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1" name="Text Box 3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0" y="408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82" name="Text Box 3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25" y="172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</a:p>
          </p:txBody>
        </p:sp>
        <p:sp>
          <p:nvSpPr>
            <p:cNvPr id="17435" name="Text Box 35"/>
            <p:cNvSpPr/>
            <p:nvPr>
              <p:custDataLst>
                <p:tags r:id="rId20"/>
              </p:custDataLst>
            </p:nvPr>
          </p:nvSpPr>
          <p:spPr>
            <a:xfrm rot="600000">
              <a:off x="135" y="206"/>
              <a:ext cx="726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40°</a:t>
              </a:r>
            </a:p>
          </p:txBody>
        </p:sp>
      </p:grpSp>
      <p:grpSp>
        <p:nvGrpSpPr>
          <p:cNvPr id="27684" name="Group 36"/>
          <p:cNvGrpSpPr/>
          <p:nvPr/>
        </p:nvGrpSpPr>
        <p:grpSpPr bwMode="auto">
          <a:xfrm>
            <a:off x="3321050" y="3584575"/>
            <a:ext cx="2851150" cy="2127250"/>
            <a:chOff x="0" y="0"/>
            <a:chExt cx="1796" cy="1340"/>
          </a:xfrm>
        </p:grpSpPr>
        <p:sp>
          <p:nvSpPr>
            <p:cNvPr id="27685" name="Line 3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19500000">
              <a:off x="119" y="342"/>
              <a:ext cx="318" cy="998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6" name="Line 3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19500000">
              <a:off x="0" y="0"/>
              <a:ext cx="1542" cy="953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7" name="Line 3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19560000" flipV="1">
              <a:off x="572" y="776"/>
              <a:ext cx="1224" cy="45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8" name="Text Box 4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19500000">
              <a:off x="120" y="748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7689" name="Text Box 4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21300000">
              <a:off x="585" y="190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</a:p>
          </p:txBody>
        </p:sp>
        <p:sp>
          <p:nvSpPr>
            <p:cNvPr id="17429" name="Text Box 42"/>
            <p:cNvSpPr/>
            <p:nvPr>
              <p:custDataLst>
                <p:tags r:id="rId14"/>
              </p:custDataLst>
            </p:nvPr>
          </p:nvSpPr>
          <p:spPr>
            <a:xfrm rot="20100000">
              <a:off x="86" y="404"/>
              <a:ext cx="726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40°</a:t>
              </a:r>
            </a:p>
          </p:txBody>
        </p:sp>
      </p:grpSp>
      <p:sp>
        <p:nvSpPr>
          <p:cNvPr id="17417" name="Text Box 43"/>
          <p:cNvSpPr/>
          <p:nvPr>
            <p:custDataLst>
              <p:tags r:id="rId2"/>
            </p:custDataLst>
          </p:nvPr>
        </p:nvSpPr>
        <p:spPr>
          <a:xfrm>
            <a:off x="1620838" y="3095625"/>
            <a:ext cx="6477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⑴</a:t>
            </a:r>
          </a:p>
        </p:txBody>
      </p:sp>
      <p:sp>
        <p:nvSpPr>
          <p:cNvPr id="17418" name="Text Box 44"/>
          <p:cNvSpPr/>
          <p:nvPr>
            <p:custDataLst>
              <p:tags r:id="rId3"/>
            </p:custDataLst>
          </p:nvPr>
        </p:nvSpPr>
        <p:spPr>
          <a:xfrm>
            <a:off x="3779838" y="3095625"/>
            <a:ext cx="10795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⑵</a:t>
            </a:r>
          </a:p>
        </p:txBody>
      </p:sp>
      <p:sp>
        <p:nvSpPr>
          <p:cNvPr id="17419" name="Text Box 45"/>
          <p:cNvSpPr/>
          <p:nvPr>
            <p:custDataLst>
              <p:tags r:id="rId4"/>
            </p:custDataLst>
          </p:nvPr>
        </p:nvSpPr>
        <p:spPr>
          <a:xfrm>
            <a:off x="7162800" y="3095625"/>
            <a:ext cx="1081088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⑶</a:t>
            </a:r>
          </a:p>
        </p:txBody>
      </p:sp>
      <p:sp>
        <p:nvSpPr>
          <p:cNvPr id="17420" name="Text Box 46"/>
          <p:cNvSpPr/>
          <p:nvPr>
            <p:custDataLst>
              <p:tags r:id="rId5"/>
            </p:custDataLst>
          </p:nvPr>
        </p:nvSpPr>
        <p:spPr>
          <a:xfrm>
            <a:off x="1619250" y="5327650"/>
            <a:ext cx="576263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⑷</a:t>
            </a:r>
          </a:p>
        </p:txBody>
      </p:sp>
      <p:sp>
        <p:nvSpPr>
          <p:cNvPr id="17421" name="Text Box 47"/>
          <p:cNvSpPr/>
          <p:nvPr>
            <p:custDataLst>
              <p:tags r:id="rId6"/>
            </p:custDataLst>
          </p:nvPr>
        </p:nvSpPr>
        <p:spPr>
          <a:xfrm>
            <a:off x="4356100" y="5324475"/>
            <a:ext cx="936625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⑸</a:t>
            </a:r>
          </a:p>
        </p:txBody>
      </p:sp>
      <p:sp>
        <p:nvSpPr>
          <p:cNvPr id="17422" name="Text Box 48"/>
          <p:cNvSpPr/>
          <p:nvPr>
            <p:custDataLst>
              <p:tags r:id="rId7"/>
            </p:custDataLst>
          </p:nvPr>
        </p:nvSpPr>
        <p:spPr>
          <a:xfrm>
            <a:off x="7235825" y="5256213"/>
            <a:ext cx="720725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⑹</a:t>
            </a:r>
          </a:p>
        </p:txBody>
      </p:sp>
      <p:sp>
        <p:nvSpPr>
          <p:cNvPr id="17423" name="Text Box 49"/>
          <p:cNvSpPr/>
          <p:nvPr>
            <p:custDataLst>
              <p:tags r:id="rId8"/>
            </p:custDataLst>
          </p:nvPr>
        </p:nvSpPr>
        <p:spPr>
          <a:xfrm>
            <a:off x="647700" y="5876925"/>
            <a:ext cx="6346825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全等的三角形有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:⑴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和⑷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⑶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和⑸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/>
          <p:nvPr>
            <p:custDataLst>
              <p:tags r:id="rId1"/>
            </p:custDataLst>
          </p:nvPr>
        </p:nvSpPr>
        <p:spPr>
          <a:xfrm>
            <a:off x="990600" y="914400"/>
            <a:ext cx="6400800" cy="11699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已知：如图， 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AB=AD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BAC= ∠DAC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△ABC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ADC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全等吗？</a:t>
            </a:r>
          </a:p>
        </p:txBody>
      </p:sp>
      <p:sp>
        <p:nvSpPr>
          <p:cNvPr id="28675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9540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6" name="Text Box 7"/>
          <p:cNvSpPr/>
          <p:nvPr>
            <p:custDataLst>
              <p:tags r:id="rId3"/>
            </p:custDataLst>
          </p:nvPr>
        </p:nvSpPr>
        <p:spPr>
          <a:xfrm>
            <a:off x="228600" y="2325688"/>
            <a:ext cx="12192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8437" name="Text Box 8"/>
          <p:cNvSpPr/>
          <p:nvPr>
            <p:custDataLst>
              <p:tags r:id="rId4"/>
            </p:custDataLst>
          </p:nvPr>
        </p:nvSpPr>
        <p:spPr>
          <a:xfrm>
            <a:off x="1187450" y="2362200"/>
            <a:ext cx="37719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△ ABC ≌△ ADC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8678" name="Group 9"/>
          <p:cNvGrpSpPr/>
          <p:nvPr/>
        </p:nvGrpSpPr>
        <p:grpSpPr bwMode="auto">
          <a:xfrm>
            <a:off x="1403350" y="3624263"/>
            <a:ext cx="1295400" cy="1905000"/>
            <a:chOff x="0" y="0"/>
            <a:chExt cx="816" cy="1200"/>
          </a:xfrm>
        </p:grpSpPr>
        <p:sp>
          <p:nvSpPr>
            <p:cNvPr id="28679" name="AutoShap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0" y="4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8575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8680" name="Text Box 1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8" y="0"/>
              <a:ext cx="528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边</a:t>
              </a:r>
              <a:r>
                <a:rPr lang="en-US" altLang="zh-CN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角</a:t>
              </a:r>
              <a:r>
                <a:rPr lang="en-US" altLang="zh-CN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边</a:t>
              </a:r>
              <a:r>
                <a:rPr lang="en-US" altLang="zh-CN" sz="28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</a:p>
          </p:txBody>
        </p:sp>
      </p:grpSp>
      <p:sp>
        <p:nvSpPr>
          <p:cNvPr id="18439" name="Text Box 12"/>
          <p:cNvSpPr/>
          <p:nvPr>
            <p:custDataLst>
              <p:tags r:id="rId5"/>
            </p:custDataLst>
          </p:nvPr>
        </p:nvSpPr>
        <p:spPr>
          <a:xfrm>
            <a:off x="2590800" y="3697288"/>
            <a:ext cx="30607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AB=AD(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8440" name="Text Box 13"/>
          <p:cNvSpPr/>
          <p:nvPr>
            <p:custDataLst>
              <p:tags r:id="rId6"/>
            </p:custDataLst>
          </p:nvPr>
        </p:nvSpPr>
        <p:spPr>
          <a:xfrm>
            <a:off x="2555875" y="4383088"/>
            <a:ext cx="42672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∠BAC=∠DAC 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8441" name="Text Box 14"/>
          <p:cNvSpPr/>
          <p:nvPr>
            <p:custDataLst>
              <p:tags r:id="rId7"/>
            </p:custDataLst>
          </p:nvPr>
        </p:nvSpPr>
        <p:spPr>
          <a:xfrm>
            <a:off x="2987675" y="4946650"/>
            <a:ext cx="14478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8684" name="Line 15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5867400" y="3084513"/>
            <a:ext cx="2590800" cy="1587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5" name="Line 16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flipH="1" flipV="1">
            <a:off x="7812088" y="1922463"/>
            <a:ext cx="646112" cy="116205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6" name="Line 17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H="1">
            <a:off x="7791450" y="3071813"/>
            <a:ext cx="666750" cy="107950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7" name="Line 18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1922463"/>
            <a:ext cx="1944688" cy="114300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8" name="Line 1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5846763" y="3071813"/>
            <a:ext cx="1944687" cy="107950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89" name="Text Box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40650" y="1490663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8690" name="Text Box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65763" y="2843213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8691" name="Text Box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67625" y="4010025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8692" name="Text Box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18513" y="2786063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8693" name="Arc 24"/>
          <p:cNvSpPr/>
          <p:nvPr>
            <p:custDataLst>
              <p:tags r:id="rId17"/>
            </p:custDataLst>
          </p:nvPr>
        </p:nvSpPr>
        <p:spPr bwMode="auto">
          <a:xfrm flipH="1">
            <a:off x="7885113" y="2641600"/>
            <a:ext cx="279400" cy="433388"/>
          </a:xfrm>
          <a:custGeom>
            <a:avLst/>
            <a:gdLst>
              <a:gd name="T0" fmla="*/ -1 w 21600"/>
              <a:gd name="T1" fmla="*/ 0 h 27258"/>
              <a:gd name="T2" fmla="*/ 21600 w 21600"/>
              <a:gd name="T3" fmla="*/ 21600 h 27258"/>
              <a:gd name="T4" fmla="*/ 20845 w 21600"/>
              <a:gd name="T5" fmla="*/ 27257 h 27258"/>
              <a:gd name="T6" fmla="*/ -1 w 21600"/>
              <a:gd name="T7" fmla="*/ 0 h 27258"/>
              <a:gd name="T8" fmla="*/ 21600 w 21600"/>
              <a:gd name="T9" fmla="*/ 21600 h 27258"/>
              <a:gd name="T10" fmla="*/ 20845 w 21600"/>
              <a:gd name="T11" fmla="*/ 27257 h 27258"/>
              <a:gd name="T12" fmla="*/ 0 w 21600"/>
              <a:gd name="T13" fmla="*/ 21600 h 27258"/>
              <a:gd name="T14" fmla="*/ -1 w 21600"/>
              <a:gd name="T15" fmla="*/ 0 h 27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27258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11"/>
                  <a:pt x="21346" y="25413"/>
                  <a:pt x="20845" y="27257"/>
                </a:cubicBezTo>
              </a:path>
              <a:path w="21600" h="27258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511"/>
                  <a:pt x="21346" y="25413"/>
                  <a:pt x="20845" y="2725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694" name="Arc 25"/>
          <p:cNvSpPr/>
          <p:nvPr>
            <p:custDataLst>
              <p:tags r:id="rId18"/>
            </p:custDataLst>
          </p:nvPr>
        </p:nvSpPr>
        <p:spPr bwMode="auto">
          <a:xfrm rot="20280000" flipH="1" flipV="1">
            <a:off x="7880350" y="3119438"/>
            <a:ext cx="149225" cy="542925"/>
          </a:xfrm>
          <a:custGeom>
            <a:avLst/>
            <a:gdLst>
              <a:gd name="T0" fmla="*/ 749 w 22350"/>
              <a:gd name="T1" fmla="*/ 0 h 43200"/>
              <a:gd name="T2" fmla="*/ 22350 w 22350"/>
              <a:gd name="T3" fmla="*/ 21600 h 43200"/>
              <a:gd name="T4" fmla="*/ 750 w 22350"/>
              <a:gd name="T5" fmla="*/ 43200 h 43200"/>
              <a:gd name="T6" fmla="*/ 0 w 22350"/>
              <a:gd name="T7" fmla="*/ 43186 h 43200"/>
              <a:gd name="T8" fmla="*/ 749 w 22350"/>
              <a:gd name="T9" fmla="*/ 0 h 43200"/>
              <a:gd name="T10" fmla="*/ 22350 w 22350"/>
              <a:gd name="T11" fmla="*/ 21600 h 43200"/>
              <a:gd name="T12" fmla="*/ 750 w 22350"/>
              <a:gd name="T13" fmla="*/ 43200 h 43200"/>
              <a:gd name="T14" fmla="*/ 0 w 22350"/>
              <a:gd name="T15" fmla="*/ 43186 h 43200"/>
              <a:gd name="T16" fmla="*/ 750 w 22350"/>
              <a:gd name="T17" fmla="*/ 21600 h 43200"/>
              <a:gd name="T18" fmla="*/ 749 w 22350"/>
              <a:gd name="T19" fmla="*/ 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50" h="43200" fill="none">
                <a:moveTo>
                  <a:pt x="749" y="0"/>
                </a:moveTo>
                <a:cubicBezTo>
                  <a:pt x="12679" y="0"/>
                  <a:pt x="22350" y="9670"/>
                  <a:pt x="22350" y="21600"/>
                </a:cubicBezTo>
                <a:cubicBezTo>
                  <a:pt x="22350" y="33529"/>
                  <a:pt x="12679" y="43200"/>
                  <a:pt x="750" y="43200"/>
                </a:cubicBezTo>
                <a:cubicBezTo>
                  <a:pt x="499" y="43200"/>
                  <a:pt x="249" y="43195"/>
                  <a:pt x="0" y="43186"/>
                </a:cubicBezTo>
              </a:path>
              <a:path w="22350" h="43200" stroke="0">
                <a:moveTo>
                  <a:pt x="749" y="0"/>
                </a:moveTo>
                <a:cubicBezTo>
                  <a:pt x="12679" y="0"/>
                  <a:pt x="22350" y="9670"/>
                  <a:pt x="22350" y="21600"/>
                </a:cubicBezTo>
                <a:cubicBezTo>
                  <a:pt x="22350" y="33529"/>
                  <a:pt x="12679" y="43200"/>
                  <a:pt x="750" y="43200"/>
                </a:cubicBezTo>
                <a:cubicBezTo>
                  <a:pt x="499" y="43200"/>
                  <a:pt x="249" y="43195"/>
                  <a:pt x="0" y="43186"/>
                </a:cubicBezTo>
                <a:lnTo>
                  <a:pt x="750" y="21600"/>
                </a:lnTo>
                <a:lnTo>
                  <a:pt x="74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8695" name="Group 26"/>
          <p:cNvGrpSpPr/>
          <p:nvPr/>
        </p:nvGrpSpPr>
        <p:grpSpPr bwMode="auto">
          <a:xfrm>
            <a:off x="3103563" y="2986088"/>
            <a:ext cx="1828800" cy="762000"/>
            <a:chOff x="0" y="0"/>
            <a:chExt cx="1152" cy="480"/>
          </a:xfrm>
        </p:grpSpPr>
        <p:sp>
          <p:nvSpPr>
            <p:cNvPr id="28696" name="Line 2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0" y="0"/>
              <a:ext cx="0" cy="48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Text Box 2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4" y="144"/>
              <a:ext cx="10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99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(SAS)</a:t>
              </a:r>
            </a:p>
          </p:txBody>
        </p:sp>
      </p:grpSp>
      <p:sp>
        <p:nvSpPr>
          <p:cNvPr id="18454" name="Text Box 29"/>
          <p:cNvSpPr/>
          <p:nvPr>
            <p:custDataLst>
              <p:tags r:id="rId19"/>
            </p:custDataLst>
          </p:nvPr>
        </p:nvSpPr>
        <p:spPr>
          <a:xfrm>
            <a:off x="2892425" y="5648325"/>
            <a:ext cx="25352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AC=AC(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公共边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99" name="Text Box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57200" y="914400"/>
            <a:ext cx="9382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33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33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5916613" y="1393825"/>
            <a:ext cx="3048000" cy="2119313"/>
            <a:chOff x="0" y="0"/>
            <a:chExt cx="1920" cy="1335"/>
          </a:xfrm>
        </p:grpSpPr>
        <p:sp>
          <p:nvSpPr>
            <p:cNvPr id="29699" name="Line 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32" y="288"/>
              <a:ext cx="1104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00" name="Line 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96" y="1056"/>
              <a:ext cx="1104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01" name="Line 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96" y="288"/>
              <a:ext cx="1440" cy="76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02" name="Line 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 flipV="1">
              <a:off x="432" y="288"/>
              <a:ext cx="768" cy="76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2" name="Text Box 7" descr="底色1"/>
            <p:cNvSpPr/>
            <p:nvPr>
              <p:custDataLst>
                <p:tags r:id="rId12"/>
              </p:custDataLst>
            </p:nvPr>
          </p:nvSpPr>
          <p:spPr>
            <a:xfrm>
              <a:off x="144" y="48"/>
              <a:ext cx="480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/>
                </a:rPr>
                <a:t>A</a:t>
              </a:r>
              <a:endPara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73" name="Text Box 8" descr="底色1"/>
            <p:cNvSpPr/>
            <p:nvPr>
              <p:custDataLst>
                <p:tags r:id="rId13"/>
              </p:custDataLst>
            </p:nvPr>
          </p:nvSpPr>
          <p:spPr>
            <a:xfrm>
              <a:off x="1440" y="0"/>
              <a:ext cx="480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/>
                </a:rPr>
                <a:t>B</a:t>
              </a:r>
              <a:endPara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74" name="Text Box 9" descr="底色1"/>
            <p:cNvSpPr/>
            <p:nvPr>
              <p:custDataLst>
                <p:tags r:id="rId14"/>
              </p:custDataLst>
            </p:nvPr>
          </p:nvSpPr>
          <p:spPr>
            <a:xfrm>
              <a:off x="1056" y="1008"/>
              <a:ext cx="480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/>
                </a:rPr>
                <a:t>C</a:t>
              </a:r>
              <a:endPara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75" name="Text Box 10" descr="底色1"/>
            <p:cNvSpPr/>
            <p:nvPr>
              <p:custDataLst>
                <p:tags r:id="rId15"/>
              </p:custDataLst>
            </p:nvPr>
          </p:nvSpPr>
          <p:spPr>
            <a:xfrm>
              <a:off x="0" y="1008"/>
              <a:ext cx="480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/>
                </a:rPr>
                <a:t>D</a:t>
              </a:r>
              <a:endPara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76" name="Text Box 11" descr="底色1"/>
            <p:cNvSpPr/>
            <p:nvPr>
              <p:custDataLst>
                <p:tags r:id="rId16"/>
              </p:custDataLst>
            </p:nvPr>
          </p:nvSpPr>
          <p:spPr>
            <a:xfrm>
              <a:off x="672" y="384"/>
              <a:ext cx="480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/>
                </a:rPr>
                <a:t>O</a:t>
              </a:r>
              <a:endPara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9708" name="Group 12"/>
          <p:cNvGrpSpPr/>
          <p:nvPr/>
        </p:nvGrpSpPr>
        <p:grpSpPr bwMode="auto">
          <a:xfrm>
            <a:off x="6834188" y="2103438"/>
            <a:ext cx="762000" cy="762000"/>
            <a:chOff x="0" y="0"/>
            <a:chExt cx="480" cy="480"/>
          </a:xfrm>
        </p:grpSpPr>
        <p:sp>
          <p:nvSpPr>
            <p:cNvPr id="29709" name="Line 13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0" y="0"/>
              <a:ext cx="96" cy="9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10" name="Line 1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84" y="384"/>
              <a:ext cx="96" cy="9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9711" name="Group 15"/>
          <p:cNvGrpSpPr/>
          <p:nvPr/>
        </p:nvGrpSpPr>
        <p:grpSpPr bwMode="auto">
          <a:xfrm>
            <a:off x="6516688" y="2103438"/>
            <a:ext cx="1219200" cy="762000"/>
            <a:chOff x="0" y="0"/>
            <a:chExt cx="768" cy="480"/>
          </a:xfrm>
        </p:grpSpPr>
        <p:sp>
          <p:nvSpPr>
            <p:cNvPr id="29712" name="Line 1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0" y="384"/>
              <a:ext cx="96" cy="9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9713" name="Line 1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2" y="0"/>
              <a:ext cx="96" cy="144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9461" name="Text Box 18" descr="底色1"/>
          <p:cNvSpPr/>
          <p:nvPr>
            <p:custDataLst>
              <p:tags r:id="rId1"/>
            </p:custDataLst>
          </p:nvPr>
        </p:nvSpPr>
        <p:spPr>
          <a:xfrm>
            <a:off x="395288" y="2073275"/>
            <a:ext cx="5256212" cy="13858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,AC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，已知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OA=OC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OB=OD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，说明△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AOB≌△COD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的理由。</a:t>
            </a:r>
          </a:p>
        </p:txBody>
      </p:sp>
      <p:sp>
        <p:nvSpPr>
          <p:cNvPr id="19462" name="Text Box 19"/>
          <p:cNvSpPr/>
          <p:nvPr>
            <p:custDataLst>
              <p:tags r:id="rId2"/>
            </p:custDataLst>
          </p:nvPr>
        </p:nvSpPr>
        <p:spPr>
          <a:xfrm>
            <a:off x="539750" y="4810125"/>
            <a:ext cx="8353425" cy="523875"/>
          </a:xfrm>
          <a:prstGeom prst="rect">
            <a:avLst/>
          </a:prstGeom>
          <a:noFill/>
          <a:ln w="76200" cmpd="tri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要充分利用图形中“</a:t>
            </a:r>
            <a:r>
              <a:rPr lang="zh-CN" altLang="en-US" sz="2800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”这个条件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9716" name="WordArt 20"/>
          <p:cNvSpPr>
            <a:spLocks noChangeArrowheads="1" noChangeShapeType="1"/>
          </p:cNvSpPr>
          <p:nvPr>
            <p:custDataLst>
              <p:tags r:id="rId3"/>
            </p:custDataLst>
          </p:nvPr>
        </p:nvSpPr>
        <p:spPr bwMode="auto">
          <a:xfrm>
            <a:off x="539750" y="939800"/>
            <a:ext cx="1730375" cy="55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kern="1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/>
          <p:nvPr>
            <p:custDataLst>
              <p:tags r:id="rId1"/>
            </p:custDataLst>
          </p:nvPr>
        </p:nvSpPr>
        <p:spPr>
          <a:xfrm>
            <a:off x="665163" y="1154113"/>
            <a:ext cx="7416800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、如图：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AB=AC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AD=AE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ABE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和△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ACD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全等吗？请说明理由。</a:t>
            </a:r>
          </a:p>
        </p:txBody>
      </p:sp>
      <p:grpSp>
        <p:nvGrpSpPr>
          <p:cNvPr id="30723" name="Group 3"/>
          <p:cNvGrpSpPr/>
          <p:nvPr/>
        </p:nvGrpSpPr>
        <p:grpSpPr bwMode="auto">
          <a:xfrm>
            <a:off x="5129213" y="2162175"/>
            <a:ext cx="2735262" cy="2947988"/>
            <a:chOff x="0" y="0"/>
            <a:chExt cx="1723" cy="1857"/>
          </a:xfrm>
        </p:grpSpPr>
        <p:grpSp>
          <p:nvGrpSpPr>
            <p:cNvPr id="30724" name="Group 4"/>
            <p:cNvGrpSpPr/>
            <p:nvPr/>
          </p:nvGrpSpPr>
          <p:grpSpPr bwMode="auto">
            <a:xfrm rot="5280000">
              <a:off x="136" y="182"/>
              <a:ext cx="1406" cy="1270"/>
              <a:chOff x="0" y="0"/>
              <a:chExt cx="1406" cy="1270"/>
            </a:xfrm>
          </p:grpSpPr>
          <p:sp>
            <p:nvSpPr>
              <p:cNvPr id="20492" name="未知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0" y="1"/>
                <a:ext cx="1134" cy="1225"/>
              </a:xfrm>
              <a:custGeom>
                <a:avLst/>
                <a:gdLst/>
                <a:ahLst/>
                <a:cxnLst>
                  <a:cxn ang="0">
                    <a:pos x="816" y="0"/>
                  </a:cxn>
                  <a:cxn ang="0">
                    <a:pos x="0" y="1225"/>
                  </a:cxn>
                  <a:cxn ang="0">
                    <a:pos x="1134" y="680"/>
                  </a:cxn>
                  <a:cxn ang="0">
                    <a:pos x="816" y="0"/>
                  </a:cxn>
                </a:cxnLst>
                <a:rect l="0" t="0" r="0" b="0"/>
                <a:pathLst>
                  <a:path w="1134" h="1225">
                    <a:moveTo>
                      <a:pt x="816" y="0"/>
                    </a:moveTo>
                    <a:lnTo>
                      <a:pt x="0" y="1225"/>
                    </a:lnTo>
                    <a:lnTo>
                      <a:pt x="1134" y="68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chemeClr val="accent1">
                  <a:alpha val="47058"/>
                </a:schemeClr>
              </a:solidFill>
              <a:ln w="31750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3" name="未知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362" y="0"/>
                <a:ext cx="1043" cy="1270"/>
              </a:xfrm>
              <a:custGeom>
                <a:avLst/>
                <a:gdLst/>
                <a:ahLst/>
                <a:cxnLst>
                  <a:cxn ang="0">
                    <a:pos x="453" y="0"/>
                  </a:cxn>
                  <a:cxn ang="0">
                    <a:pos x="1043" y="1270"/>
                  </a:cxn>
                  <a:cxn ang="0">
                    <a:pos x="0" y="680"/>
                  </a:cxn>
                  <a:cxn ang="0">
                    <a:pos x="453" y="0"/>
                  </a:cxn>
                </a:cxnLst>
                <a:rect l="0" t="0" r="0" b="0"/>
                <a:pathLst>
                  <a:path w="1043" h="1270">
                    <a:moveTo>
                      <a:pt x="453" y="0"/>
                    </a:moveTo>
                    <a:lnTo>
                      <a:pt x="1043" y="1270"/>
                    </a:lnTo>
                    <a:lnTo>
                      <a:pt x="0" y="680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1">
                  <a:alpha val="47842"/>
                </a:schemeClr>
              </a:solidFill>
              <a:ln w="31750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27" name="Text Box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51" y="772"/>
              <a:ext cx="2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0728" name="Text Box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26" y="1209"/>
              <a:ext cx="2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30729" name="Text Box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0" y="227"/>
              <a:ext cx="2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30730" name="Text Box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36" y="1527"/>
              <a:ext cx="2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0731" name="Text Box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0" y="0"/>
              <a:ext cx="2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20484" name="Text Box 13"/>
          <p:cNvSpPr/>
          <p:nvPr>
            <p:custDataLst>
              <p:tags r:id="rId2"/>
            </p:custDataLst>
          </p:nvPr>
        </p:nvSpPr>
        <p:spPr>
          <a:xfrm>
            <a:off x="304800" y="5114925"/>
            <a:ext cx="8208963" cy="523875"/>
          </a:xfrm>
          <a:prstGeom prst="rect">
            <a:avLst/>
          </a:prstGeom>
          <a:noFill/>
          <a:ln w="76200" cmpd="tri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要充分利用图形中“公共角”这个条件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5" name="Text Box 14"/>
          <p:cNvSpPr/>
          <p:nvPr>
            <p:custDataLst>
              <p:tags r:id="rId3"/>
            </p:custDataLst>
          </p:nvPr>
        </p:nvSpPr>
        <p:spPr>
          <a:xfrm>
            <a:off x="665163" y="2235200"/>
            <a:ext cx="3960812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你还能得到哪些相等的线段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说明理由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 descr="底色1"/>
          <p:cNvSpPr/>
          <p:nvPr>
            <p:custDataLst>
              <p:tags r:id="rId1"/>
            </p:custDataLst>
          </p:nvPr>
        </p:nvSpPr>
        <p:spPr>
          <a:xfrm>
            <a:off x="684213" y="2136775"/>
            <a:ext cx="8153400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以及其中一边的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对应相等的两个三角形全等吗？</a:t>
            </a:r>
          </a:p>
        </p:txBody>
      </p:sp>
      <p:sp>
        <p:nvSpPr>
          <p:cNvPr id="21507" name="Text Box 3"/>
          <p:cNvSpPr/>
          <p:nvPr>
            <p:custDataLst>
              <p:tags r:id="rId2"/>
            </p:custDataLst>
          </p:nvPr>
        </p:nvSpPr>
        <p:spPr>
          <a:xfrm>
            <a:off x="609600" y="3505200"/>
            <a:ext cx="7775575" cy="1600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2.5cm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3.5cm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为三角形的两边，长度为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2.5cm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的边所对的角为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40°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，情况又怎样？动手画一画，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你发现了什么？</a:t>
            </a:r>
          </a:p>
        </p:txBody>
      </p:sp>
      <p:sp>
        <p:nvSpPr>
          <p:cNvPr id="270" name="WordArt 5"/>
          <p:cNvSpPr>
            <a:spLocks noChangeArrowheads="1" noChangeShapeType="1"/>
          </p:cNvSpPr>
          <p:nvPr>
            <p:custDataLst>
              <p:tags r:id="rId3"/>
            </p:custDataLst>
          </p:nvPr>
        </p:nvSpPr>
        <p:spPr bwMode="auto">
          <a:xfrm>
            <a:off x="684213" y="1143000"/>
            <a:ext cx="2220912" cy="7508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</a:p>
        </p:txBody>
      </p:sp>
    </p:spTree>
  </p:cSld>
  <p:clrMapOvr>
    <a:masterClrMapping/>
  </p:clrMapOvr>
  <p:transition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0" name="Line 3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1600200" y="4471988"/>
            <a:ext cx="2667000" cy="0"/>
          </a:xfrm>
          <a:prstGeom prst="line">
            <a:avLst/>
          </a:prstGeom>
          <a:noFill/>
          <a:ln w="3175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1" name="Line 4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V="1">
            <a:off x="1600200" y="2719388"/>
            <a:ext cx="1752600" cy="1752600"/>
          </a:xfrm>
          <a:prstGeom prst="line">
            <a:avLst/>
          </a:prstGeom>
          <a:noFill/>
          <a:ln w="31750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2" name="Line 5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2555875" y="2765425"/>
            <a:ext cx="762000" cy="1752600"/>
          </a:xfrm>
          <a:prstGeom prst="line">
            <a:avLst/>
          </a:prstGeom>
          <a:noFill/>
          <a:ln w="34925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3" name="Line 6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5257800" y="4395788"/>
            <a:ext cx="2667000" cy="0"/>
          </a:xfrm>
          <a:prstGeom prst="line">
            <a:avLst/>
          </a:prstGeom>
          <a:noFill/>
          <a:ln w="34925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4" name="Line 7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V="1">
            <a:off x="5257800" y="2643188"/>
            <a:ext cx="1752600" cy="1752600"/>
          </a:xfrm>
          <a:prstGeom prst="line">
            <a:avLst/>
          </a:prstGeom>
          <a:noFill/>
          <a:ln w="34925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5" name="Line 8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7010400" y="2643188"/>
            <a:ext cx="762000" cy="1752600"/>
          </a:xfrm>
          <a:prstGeom prst="line">
            <a:avLst/>
          </a:prstGeom>
          <a:noFill/>
          <a:ln w="34925" algn="ctr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36" name="Text Box 9"/>
          <p:cNvSpPr/>
          <p:nvPr>
            <p:custDataLst>
              <p:tags r:id="rId8"/>
            </p:custDataLst>
          </p:nvPr>
        </p:nvSpPr>
        <p:spPr>
          <a:xfrm>
            <a:off x="1187450" y="4191000"/>
            <a:ext cx="9906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7" name="Text Box 10"/>
          <p:cNvSpPr/>
          <p:nvPr>
            <p:custDataLst>
              <p:tags r:id="rId9"/>
            </p:custDataLst>
          </p:nvPr>
        </p:nvSpPr>
        <p:spPr>
          <a:xfrm>
            <a:off x="2590800" y="4395788"/>
            <a:ext cx="6858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8" name="Text Box 11"/>
          <p:cNvSpPr/>
          <p:nvPr>
            <p:custDataLst>
              <p:tags r:id="rId10"/>
            </p:custDataLst>
          </p:nvPr>
        </p:nvSpPr>
        <p:spPr>
          <a:xfrm>
            <a:off x="3203575" y="2246313"/>
            <a:ext cx="5334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C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9" name="Text Box 12"/>
          <p:cNvSpPr/>
          <p:nvPr>
            <p:custDataLst>
              <p:tags r:id="rId11"/>
            </p:custDataLst>
          </p:nvPr>
        </p:nvSpPr>
        <p:spPr>
          <a:xfrm>
            <a:off x="4876800" y="4243388"/>
            <a:ext cx="4572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D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0" name="Text Box 13"/>
          <p:cNvSpPr/>
          <p:nvPr>
            <p:custDataLst>
              <p:tags r:id="rId12"/>
            </p:custDataLst>
          </p:nvPr>
        </p:nvSpPr>
        <p:spPr>
          <a:xfrm>
            <a:off x="7543800" y="4319588"/>
            <a:ext cx="6096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E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1" name="Text Box 14"/>
          <p:cNvSpPr/>
          <p:nvPr>
            <p:custDataLst>
              <p:tags r:id="rId13"/>
            </p:custDataLst>
          </p:nvPr>
        </p:nvSpPr>
        <p:spPr>
          <a:xfrm>
            <a:off x="6705600" y="2262188"/>
            <a:ext cx="7620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F</a:t>
            </a:r>
            <a:endParaRPr lang="en-US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2" name="Text Box 15"/>
          <p:cNvSpPr/>
          <p:nvPr>
            <p:custDataLst>
              <p:tags r:id="rId14"/>
            </p:custDataLst>
          </p:nvPr>
        </p:nvSpPr>
        <p:spPr>
          <a:xfrm rot="17700000">
            <a:off x="2528094" y="3369469"/>
            <a:ext cx="12954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2.5cm</a:t>
            </a:r>
            <a:endParaRPr lang="en-US" altLang="zh-CN" sz="2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3" name="Text Box 16"/>
          <p:cNvSpPr/>
          <p:nvPr>
            <p:custDataLst>
              <p:tags r:id="rId15"/>
            </p:custDataLst>
          </p:nvPr>
        </p:nvSpPr>
        <p:spPr>
          <a:xfrm rot="18960000">
            <a:off x="1593850" y="3181350"/>
            <a:ext cx="1143000" cy="5222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3.5cm</a:t>
            </a:r>
            <a:endParaRPr lang="en-US" altLang="zh-CN" sz="2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4" name="未知"/>
          <p:cNvSpPr/>
          <p:nvPr>
            <p:custDataLst>
              <p:tags r:id="rId16"/>
            </p:custDataLst>
          </p:nvPr>
        </p:nvSpPr>
        <p:spPr bwMode="auto">
          <a:xfrm>
            <a:off x="1866900" y="4224338"/>
            <a:ext cx="61913" cy="24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0" t="0" r="0" b="0"/>
            <a:pathLst>
              <a:path w="39" h="156">
                <a:moveTo>
                  <a:pt x="0" y="0"/>
                </a:moveTo>
                <a:cubicBezTo>
                  <a:pt x="4" y="12"/>
                  <a:pt x="6" y="25"/>
                  <a:pt x="12" y="36"/>
                </a:cubicBezTo>
                <a:cubicBezTo>
                  <a:pt x="18" y="49"/>
                  <a:pt x="34" y="58"/>
                  <a:pt x="36" y="72"/>
                </a:cubicBezTo>
                <a:cubicBezTo>
                  <a:pt x="39" y="100"/>
                  <a:pt x="24" y="128"/>
                  <a:pt x="24" y="156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545" name="未知"/>
          <p:cNvSpPr/>
          <p:nvPr>
            <p:custDataLst>
              <p:tags r:id="rId17"/>
            </p:custDataLst>
          </p:nvPr>
        </p:nvSpPr>
        <p:spPr bwMode="auto">
          <a:xfrm>
            <a:off x="5486400" y="4167188"/>
            <a:ext cx="1143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</a:cxnLst>
            <a:rect l="0" t="0" r="0" b="0"/>
            <a:pathLst>
              <a:path w="72" h="144">
                <a:moveTo>
                  <a:pt x="0" y="0"/>
                </a:moveTo>
                <a:cubicBezTo>
                  <a:pt x="72" y="54"/>
                  <a:pt x="60" y="52"/>
                  <a:pt x="60" y="144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546" name="Text Box 19"/>
          <p:cNvSpPr/>
          <p:nvPr>
            <p:custDataLst>
              <p:tags r:id="rId18"/>
            </p:custDataLst>
          </p:nvPr>
        </p:nvSpPr>
        <p:spPr>
          <a:xfrm>
            <a:off x="1908175" y="3989388"/>
            <a:ext cx="16002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40°</a:t>
            </a:r>
          </a:p>
        </p:txBody>
      </p:sp>
      <p:sp>
        <p:nvSpPr>
          <p:cNvPr id="22547" name="Text Box 20"/>
          <p:cNvSpPr/>
          <p:nvPr>
            <p:custDataLst>
              <p:tags r:id="rId19"/>
            </p:custDataLst>
          </p:nvPr>
        </p:nvSpPr>
        <p:spPr>
          <a:xfrm>
            <a:off x="5508625" y="3917950"/>
            <a:ext cx="16002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40°</a:t>
            </a:r>
          </a:p>
        </p:txBody>
      </p:sp>
      <p:sp>
        <p:nvSpPr>
          <p:cNvPr id="22548" name="Text Box 21"/>
          <p:cNvSpPr/>
          <p:nvPr>
            <p:custDataLst>
              <p:tags r:id="rId20"/>
            </p:custDataLst>
          </p:nvPr>
        </p:nvSpPr>
        <p:spPr>
          <a:xfrm rot="18900000">
            <a:off x="5251450" y="3028950"/>
            <a:ext cx="1143000" cy="5222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3.5cm</a:t>
            </a:r>
            <a:endParaRPr lang="en-US" altLang="zh-CN" sz="2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9" name="Text Box 22"/>
          <p:cNvSpPr/>
          <p:nvPr>
            <p:custDataLst>
              <p:tags r:id="rId21"/>
            </p:custDataLst>
          </p:nvPr>
        </p:nvSpPr>
        <p:spPr>
          <a:xfrm rot="3600000">
            <a:off x="7079457" y="3259931"/>
            <a:ext cx="12954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2.5cm</a:t>
            </a:r>
            <a:endParaRPr lang="en-US" altLang="zh-CN" sz="2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50" name="Text Box 23"/>
          <p:cNvSpPr/>
          <p:nvPr>
            <p:custDataLst>
              <p:tags r:id="rId22"/>
            </p:custDataLst>
          </p:nvPr>
        </p:nvSpPr>
        <p:spPr>
          <a:xfrm>
            <a:off x="1116013" y="5141913"/>
            <a:ext cx="7453312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两边及其中一边所对的角对应相等，两个三角形</a:t>
            </a:r>
            <a:r>
              <a:rPr lang="zh-CN" altLang="en-US" sz="2800" u="sng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不一定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全等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51" name="Text Box 24"/>
          <p:cNvSpPr/>
          <p:nvPr>
            <p:custDataLst>
              <p:tags r:id="rId23"/>
            </p:custDataLst>
          </p:nvPr>
        </p:nvSpPr>
        <p:spPr>
          <a:xfrm>
            <a:off x="1042988" y="965200"/>
            <a:ext cx="7129462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先画一个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40°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的角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然后在其中一边上取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3.5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最后画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40°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的角所对的边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2.5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2792" name="Group 25"/>
          <p:cNvGrpSpPr/>
          <p:nvPr/>
        </p:nvGrpSpPr>
        <p:grpSpPr bwMode="auto">
          <a:xfrm rot="-1380000">
            <a:off x="539750" y="1973263"/>
            <a:ext cx="576263" cy="1843087"/>
            <a:chOff x="0" y="0"/>
            <a:chExt cx="912" cy="1632"/>
          </a:xfrm>
        </p:grpSpPr>
        <p:sp>
          <p:nvSpPr>
            <p:cNvPr id="22553" name="未知"/>
            <p:cNvSpPr/>
            <p:nvPr>
              <p:custDataLst>
                <p:tags r:id="rId24"/>
              </p:custDataLst>
            </p:nvPr>
          </p:nvSpPr>
          <p:spPr bwMode="auto">
            <a:xfrm rot="600000">
              <a:off x="-7" y="526"/>
              <a:ext cx="339" cy="1102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 cmpd="sng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32794" name="Group 27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32795" name="未知"/>
              <p:cNvSpPr/>
              <p:nvPr>
                <p:custDataLst>
                  <p:tags r:id="rId26"/>
                </p:custDataLst>
              </p:nvPr>
            </p:nvSpPr>
            <p:spPr bwMode="auto">
              <a:xfrm rot="20760000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44 w 288"/>
                  <a:gd name="T3" fmla="*/ 1152 h 1152"/>
                  <a:gd name="T4" fmla="*/ 192 w 288"/>
                  <a:gd name="T5" fmla="*/ 960 h 1152"/>
                  <a:gd name="T6" fmla="*/ 288 w 288"/>
                  <a:gd name="T7" fmla="*/ 240 h 1152"/>
                  <a:gd name="T8" fmla="*/ 144 w 288"/>
                  <a:gd name="T9" fmla="*/ 240 h 1152"/>
                  <a:gd name="T10" fmla="*/ 96 w 288"/>
                  <a:gd name="T11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algn="ctr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7" name="未知"/>
              <p:cNvSpPr/>
              <p:nvPr>
                <p:custDataLst>
                  <p:tags r:id="rId27"/>
                </p:custDataLst>
              </p:nvPr>
            </p:nvSpPr>
            <p:spPr bwMode="auto">
              <a:xfrm rot="20760000">
                <a:off x="0" y="-3"/>
                <a:ext cx="289" cy="8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206"/>
                  </a:cxn>
                  <a:cxn ang="0">
                    <a:pos x="144" y="206"/>
                  </a:cxn>
                  <a:cxn ang="0">
                    <a:pos x="96" y="559"/>
                  </a:cxn>
                  <a:cxn ang="0">
                    <a:pos x="192" y="559"/>
                  </a:cxn>
                  <a:cxn ang="0">
                    <a:pos x="288" y="147"/>
                  </a:cxn>
                  <a:cxn ang="0">
                    <a:pos x="144" y="147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0" b="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mpd="sng">
                <a:solidFill>
                  <a:srgbClr val="FF73FF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8" name="未知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 rot="20940000">
                <a:off x="204" y="805"/>
                <a:ext cx="131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3" y="0"/>
                  </a:cxn>
                  <a:cxn ang="0">
                    <a:pos x="168" y="657"/>
                  </a:cxn>
                  <a:cxn ang="0">
                    <a:pos x="0" y="0"/>
                  </a:cxn>
                </a:cxnLst>
                <a:rect l="0" t="0" r="0" b="0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mpd="sng">
                <a:solidFill>
                  <a:srgbClr val="80808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32798" name="Object 31"/>
            <p:cNvGraphicFramePr>
              <a:graphicFrameLocks noChangeAspect="1"/>
            </p:cNvGraphicFramePr>
            <p:nvPr>
              <p:custDataLst>
                <p:tags r:id="rId25"/>
              </p:custDataLst>
            </p:nvPr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4" r:id="rId30" imgW="285750" imgH="638175" progId="">
                    <p:embed/>
                  </p:oleObj>
                </mc:Choice>
                <mc:Fallback>
                  <p:oleObj r:id="rId30" imgW="285750" imgH="638175" progId="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 fill="hold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2" dur="500" fill="hold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6" grpId="0" animBg="1"/>
      <p:bldP spid="22547" grpId="0" animBg="1"/>
      <p:bldP spid="22548" grpId="0" animBg="1"/>
      <p:bldP spid="22549" grpId="0" animBg="1"/>
      <p:bldP spid="225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/>
            <a:r>
              <a:rPr lang="en-US" dirty="0" err="1" smtClean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教学目标</a:t>
            </a:r>
            <a:endParaRPr lang="en-US" dirty="0" smtClean="0">
              <a:solidFill>
                <a:schemeClr val="folHlink"/>
              </a:solidFill>
              <a:latin typeface="Arial" panose="020B0604020202020204" pitchFamily="34" charset="0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57200" y="2155825"/>
            <a:ext cx="8363272" cy="2797175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1.</a:t>
            </a:r>
            <a:r>
              <a:rPr lang="en-US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知道三角形全等“边角边”的内容；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2.</a:t>
            </a:r>
            <a:r>
              <a:rPr lang="en-US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会运用“</a:t>
            </a:r>
            <a:r>
              <a:rPr lang="en-US" altLang="zh-CN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S</a:t>
            </a:r>
            <a:r>
              <a:rPr lang="en-US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Ａ</a:t>
            </a:r>
            <a:r>
              <a:rPr lang="en-US" altLang="zh-CN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S”</a:t>
            </a:r>
            <a:r>
              <a:rPr lang="en-US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识别三角形全等，为证明线段相等或角相等创造条件；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3.</a:t>
            </a:r>
            <a:r>
              <a:rPr lang="en-US" sz="1800" dirty="0" smtClean="0">
                <a:solidFill>
                  <a:srgbClr val="595959"/>
                </a:solidFill>
                <a:latin typeface="Arial" panose="020B0604020202020204" pitchFamily="34" charset="0"/>
                <a:sym typeface="微软雅黑" panose="020B0503020204020204" pitchFamily="34" charset="-122"/>
              </a:rPr>
              <a:t>经历探索三角形全等条件的过程，体会利用操作、归纳获得数学结论的过程。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未知"/>
          <p:cNvSpPr/>
          <p:nvPr>
            <p:custDataLst>
              <p:tags r:id="rId1"/>
            </p:custDataLst>
          </p:nvPr>
        </p:nvSpPr>
        <p:spPr bwMode="auto">
          <a:xfrm>
            <a:off x="3429000" y="3810000"/>
            <a:ext cx="1676400" cy="9906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0" t="0" r="0" b="0"/>
            <a:pathLst>
              <a:path w="1168" h="839">
                <a:moveTo>
                  <a:pt x="13" y="201"/>
                </a:moveTo>
                <a:cubicBezTo>
                  <a:pt x="78" y="134"/>
                  <a:pt x="123" y="63"/>
                  <a:pt x="213" y="25"/>
                </a:cubicBezTo>
                <a:cubicBezTo>
                  <a:pt x="258" y="6"/>
                  <a:pt x="302" y="6"/>
                  <a:pt x="351" y="0"/>
                </a:cubicBezTo>
                <a:cubicBezTo>
                  <a:pt x="564" y="4"/>
                  <a:pt x="777" y="5"/>
                  <a:pt x="990" y="13"/>
                </a:cubicBezTo>
                <a:cubicBezTo>
                  <a:pt x="1007" y="14"/>
                  <a:pt x="1027" y="14"/>
                  <a:pt x="1040" y="25"/>
                </a:cubicBezTo>
                <a:cubicBezTo>
                  <a:pt x="1043" y="27"/>
                  <a:pt x="1104" y="148"/>
                  <a:pt x="1115" y="163"/>
                </a:cubicBezTo>
                <a:cubicBezTo>
                  <a:pt x="1147" y="265"/>
                  <a:pt x="1168" y="300"/>
                  <a:pt x="1127" y="439"/>
                </a:cubicBezTo>
                <a:cubicBezTo>
                  <a:pt x="1115" y="479"/>
                  <a:pt x="1077" y="506"/>
                  <a:pt x="1052" y="539"/>
                </a:cubicBezTo>
                <a:cubicBezTo>
                  <a:pt x="151" y="517"/>
                  <a:pt x="76" y="839"/>
                  <a:pt x="0" y="401"/>
                </a:cubicBezTo>
                <a:cubicBezTo>
                  <a:pt x="11" y="320"/>
                  <a:pt x="28" y="278"/>
                  <a:pt x="13" y="201"/>
                </a:cubicBezTo>
                <a:close/>
              </a:path>
            </a:pathLst>
          </a:custGeom>
          <a:solidFill>
            <a:srgbClr val="99CCFF"/>
          </a:solidFill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795" name="未知"/>
          <p:cNvSpPr/>
          <p:nvPr>
            <p:custDataLst>
              <p:tags r:id="rId2"/>
            </p:custDataLst>
          </p:nvPr>
        </p:nvSpPr>
        <p:spPr bwMode="auto">
          <a:xfrm>
            <a:off x="3581400" y="3886200"/>
            <a:ext cx="1371600" cy="609600"/>
          </a:xfrm>
          <a:custGeom>
            <a:avLst/>
            <a:gdLst>
              <a:gd name="T0" fmla="*/ 125 w 957"/>
              <a:gd name="T1" fmla="*/ 27 h 397"/>
              <a:gd name="T2" fmla="*/ 914 w 957"/>
              <a:gd name="T3" fmla="*/ 14 h 397"/>
              <a:gd name="T4" fmla="*/ 926 w 957"/>
              <a:gd name="T5" fmla="*/ 89 h 397"/>
              <a:gd name="T6" fmla="*/ 951 w 957"/>
              <a:gd name="T7" fmla="*/ 164 h 397"/>
              <a:gd name="T8" fmla="*/ 763 w 957"/>
              <a:gd name="T9" fmla="*/ 327 h 397"/>
              <a:gd name="T10" fmla="*/ 601 w 957"/>
              <a:gd name="T11" fmla="*/ 390 h 397"/>
              <a:gd name="T12" fmla="*/ 25 w 957"/>
              <a:gd name="T13" fmla="*/ 365 h 397"/>
              <a:gd name="T14" fmla="*/ 12 w 957"/>
              <a:gd name="T15" fmla="*/ 290 h 397"/>
              <a:gd name="T16" fmla="*/ 75 w 957"/>
              <a:gd name="T17" fmla="*/ 152 h 397"/>
              <a:gd name="T18" fmla="*/ 87 w 957"/>
              <a:gd name="T19" fmla="*/ 102 h 397"/>
              <a:gd name="T20" fmla="*/ 125 w 957"/>
              <a:gd name="T21" fmla="*/ 2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7" h="397">
                <a:moveTo>
                  <a:pt x="125" y="27"/>
                </a:moveTo>
                <a:cubicBezTo>
                  <a:pt x="394" y="14"/>
                  <a:pt x="644" y="4"/>
                  <a:pt x="914" y="14"/>
                </a:cubicBezTo>
                <a:cubicBezTo>
                  <a:pt x="918" y="39"/>
                  <a:pt x="920" y="64"/>
                  <a:pt x="926" y="89"/>
                </a:cubicBezTo>
                <a:cubicBezTo>
                  <a:pt x="932" y="115"/>
                  <a:pt x="951" y="164"/>
                  <a:pt x="951" y="164"/>
                </a:cubicBezTo>
                <a:cubicBezTo>
                  <a:pt x="932" y="345"/>
                  <a:pt x="957" y="312"/>
                  <a:pt x="763" y="327"/>
                </a:cubicBezTo>
                <a:cubicBezTo>
                  <a:pt x="707" y="346"/>
                  <a:pt x="656" y="371"/>
                  <a:pt x="601" y="390"/>
                </a:cubicBezTo>
                <a:cubicBezTo>
                  <a:pt x="409" y="382"/>
                  <a:pt x="214" y="397"/>
                  <a:pt x="25" y="365"/>
                </a:cubicBezTo>
                <a:cubicBezTo>
                  <a:pt x="0" y="361"/>
                  <a:pt x="12" y="315"/>
                  <a:pt x="12" y="290"/>
                </a:cubicBezTo>
                <a:cubicBezTo>
                  <a:pt x="12" y="242"/>
                  <a:pt x="54" y="193"/>
                  <a:pt x="75" y="152"/>
                </a:cubicBezTo>
                <a:cubicBezTo>
                  <a:pt x="79" y="135"/>
                  <a:pt x="77" y="116"/>
                  <a:pt x="87" y="102"/>
                </a:cubicBezTo>
                <a:cubicBezTo>
                  <a:pt x="153" y="11"/>
                  <a:pt x="229" y="0"/>
                  <a:pt x="125" y="27"/>
                </a:cubicBezTo>
                <a:close/>
              </a:path>
            </a:pathLst>
          </a:custGeom>
          <a:solidFill>
            <a:srgbClr val="99CC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Text Box 6"/>
          <p:cNvSpPr/>
          <p:nvPr>
            <p:custDataLst>
              <p:tags r:id="rId3"/>
            </p:custDataLst>
          </p:nvPr>
        </p:nvSpPr>
        <p:spPr>
          <a:xfrm>
            <a:off x="457200" y="1411288"/>
            <a:ext cx="8077200" cy="22463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某校八年级一班学生到野外活动，为测量一池塘两端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的距离。设计了如下方案：如图，先在平地上取一个可直接到达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，再连结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并分别延长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DC=AC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EC=BC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，最后测得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DE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的距离即为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你认为这种方法是否可行？</a:t>
            </a:r>
          </a:p>
        </p:txBody>
      </p:sp>
      <p:sp>
        <p:nvSpPr>
          <p:cNvPr id="33797" name="未知"/>
          <p:cNvSpPr/>
          <p:nvPr>
            <p:custDataLst>
              <p:tags r:id="rId4"/>
            </p:custDataLst>
          </p:nvPr>
        </p:nvSpPr>
        <p:spPr bwMode="auto">
          <a:xfrm>
            <a:off x="3657600" y="3886200"/>
            <a:ext cx="1363663" cy="514350"/>
          </a:xfrm>
          <a:custGeom>
            <a:avLst/>
            <a:gdLst>
              <a:gd name="T0" fmla="*/ 41 w 859"/>
              <a:gd name="T1" fmla="*/ 148 h 324"/>
              <a:gd name="T2" fmla="*/ 292 w 859"/>
              <a:gd name="T3" fmla="*/ 61 h 324"/>
              <a:gd name="T4" fmla="*/ 367 w 859"/>
              <a:gd name="T5" fmla="*/ 48 h 324"/>
              <a:gd name="T6" fmla="*/ 805 w 859"/>
              <a:gd name="T7" fmla="*/ 61 h 324"/>
              <a:gd name="T8" fmla="*/ 780 w 859"/>
              <a:gd name="T9" fmla="*/ 236 h 324"/>
              <a:gd name="T10" fmla="*/ 655 w 859"/>
              <a:gd name="T11" fmla="*/ 261 h 324"/>
              <a:gd name="T12" fmla="*/ 530 w 859"/>
              <a:gd name="T13" fmla="*/ 324 h 324"/>
              <a:gd name="T14" fmla="*/ 66 w 859"/>
              <a:gd name="T15" fmla="*/ 311 h 324"/>
              <a:gd name="T16" fmla="*/ 16 w 859"/>
              <a:gd name="T17" fmla="*/ 286 h 324"/>
              <a:gd name="T18" fmla="*/ 66 w 859"/>
              <a:gd name="T19" fmla="*/ 198 h 324"/>
              <a:gd name="T20" fmla="*/ 41 w 859"/>
              <a:gd name="T21" fmla="*/ 14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9" h="324">
                <a:moveTo>
                  <a:pt x="41" y="148"/>
                </a:moveTo>
                <a:cubicBezTo>
                  <a:pt x="94" y="69"/>
                  <a:pt x="205" y="76"/>
                  <a:pt x="292" y="61"/>
                </a:cubicBezTo>
                <a:cubicBezTo>
                  <a:pt x="317" y="57"/>
                  <a:pt x="367" y="48"/>
                  <a:pt x="367" y="48"/>
                </a:cubicBezTo>
                <a:cubicBezTo>
                  <a:pt x="513" y="52"/>
                  <a:pt x="672" y="0"/>
                  <a:pt x="805" y="61"/>
                </a:cubicBezTo>
                <a:cubicBezTo>
                  <a:pt x="859" y="85"/>
                  <a:pt x="799" y="180"/>
                  <a:pt x="780" y="236"/>
                </a:cubicBezTo>
                <a:cubicBezTo>
                  <a:pt x="776" y="248"/>
                  <a:pt x="685" y="257"/>
                  <a:pt x="655" y="261"/>
                </a:cubicBezTo>
                <a:cubicBezTo>
                  <a:pt x="609" y="296"/>
                  <a:pt x="582" y="306"/>
                  <a:pt x="530" y="324"/>
                </a:cubicBezTo>
                <a:cubicBezTo>
                  <a:pt x="375" y="320"/>
                  <a:pt x="220" y="322"/>
                  <a:pt x="66" y="311"/>
                </a:cubicBezTo>
                <a:cubicBezTo>
                  <a:pt x="47" y="310"/>
                  <a:pt x="24" y="303"/>
                  <a:pt x="16" y="286"/>
                </a:cubicBezTo>
                <a:cubicBezTo>
                  <a:pt x="0" y="253"/>
                  <a:pt x="51" y="213"/>
                  <a:pt x="66" y="198"/>
                </a:cubicBezTo>
                <a:cubicBezTo>
                  <a:pt x="83" y="148"/>
                  <a:pt x="91" y="165"/>
                  <a:pt x="41" y="148"/>
                </a:cubicBezTo>
                <a:close/>
              </a:path>
            </a:pathLst>
          </a:custGeom>
          <a:solidFill>
            <a:srgbClr val="99CC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未知"/>
          <p:cNvSpPr/>
          <p:nvPr>
            <p:custDataLst>
              <p:tags r:id="rId5"/>
            </p:custDataLst>
          </p:nvPr>
        </p:nvSpPr>
        <p:spPr bwMode="auto">
          <a:xfrm>
            <a:off x="4114800" y="4038600"/>
            <a:ext cx="477838" cy="295275"/>
          </a:xfrm>
          <a:custGeom>
            <a:avLst/>
            <a:gdLst>
              <a:gd name="T0" fmla="*/ 0 w 301"/>
              <a:gd name="T1" fmla="*/ 92 h 186"/>
              <a:gd name="T2" fmla="*/ 301 w 301"/>
              <a:gd name="T3" fmla="*/ 54 h 186"/>
              <a:gd name="T4" fmla="*/ 0 w 301"/>
              <a:gd name="T5" fmla="*/ 9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1" h="186">
                <a:moveTo>
                  <a:pt x="0" y="92"/>
                </a:moveTo>
                <a:cubicBezTo>
                  <a:pt x="92" y="0"/>
                  <a:pt x="139" y="45"/>
                  <a:pt x="301" y="54"/>
                </a:cubicBezTo>
                <a:cubicBezTo>
                  <a:pt x="235" y="186"/>
                  <a:pt x="295" y="105"/>
                  <a:pt x="0" y="92"/>
                </a:cubicBezTo>
                <a:close/>
              </a:path>
            </a:pathLst>
          </a:custGeom>
          <a:solidFill>
            <a:srgbClr val="99CCFF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3799" name="Lin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V="1">
            <a:off x="3124200" y="4191000"/>
            <a:ext cx="2286000" cy="1588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0" name="Text Box 10"/>
          <p:cNvSpPr/>
          <p:nvPr>
            <p:custDataLst>
              <p:tags r:id="rId7"/>
            </p:custDataLst>
          </p:nvPr>
        </p:nvSpPr>
        <p:spPr>
          <a:xfrm>
            <a:off x="4267200" y="4800600"/>
            <a:ext cx="1219200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C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cxnSp>
        <p:nvCxnSpPr>
          <p:cNvPr id="33801" name="Line 11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3124200" y="4191000"/>
            <a:ext cx="914400" cy="9144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2" name="Line 12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flipH="1">
            <a:off x="4038600" y="4191000"/>
            <a:ext cx="1371600" cy="9144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3" name="Line 13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4038600" y="5105400"/>
            <a:ext cx="914400" cy="9144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4" name="Lin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H="1">
            <a:off x="2667000" y="5105400"/>
            <a:ext cx="1371600" cy="9144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5" name="Lin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V="1">
            <a:off x="2667000" y="6019800"/>
            <a:ext cx="2286000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6" name="Text Box 16"/>
          <p:cNvSpPr/>
          <p:nvPr>
            <p:custDataLst>
              <p:tags r:id="rId13"/>
            </p:custDataLst>
          </p:nvPr>
        </p:nvSpPr>
        <p:spPr>
          <a:xfrm>
            <a:off x="3886200" y="4724400"/>
            <a:ext cx="12192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endParaRPr lang="en-US" altLang="zh-CN" sz="4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3567" name="Text Box 17"/>
          <p:cNvSpPr/>
          <p:nvPr>
            <p:custDataLst>
              <p:tags r:id="rId14"/>
            </p:custDataLst>
          </p:nvPr>
        </p:nvSpPr>
        <p:spPr>
          <a:xfrm>
            <a:off x="2743200" y="3886200"/>
            <a:ext cx="990600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A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sp>
        <p:nvSpPr>
          <p:cNvPr id="23568" name="Text Box 18"/>
          <p:cNvSpPr/>
          <p:nvPr>
            <p:custDataLst>
              <p:tags r:id="rId15"/>
            </p:custDataLst>
          </p:nvPr>
        </p:nvSpPr>
        <p:spPr>
          <a:xfrm>
            <a:off x="5029200" y="5638800"/>
            <a:ext cx="990600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D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sp>
        <p:nvSpPr>
          <p:cNvPr id="23569" name="Text Box 19"/>
          <p:cNvSpPr/>
          <p:nvPr>
            <p:custDataLst>
              <p:tags r:id="rId16"/>
            </p:custDataLst>
          </p:nvPr>
        </p:nvSpPr>
        <p:spPr>
          <a:xfrm>
            <a:off x="2209800" y="5715000"/>
            <a:ext cx="990600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E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sp>
        <p:nvSpPr>
          <p:cNvPr id="23570" name="Text Box 20"/>
          <p:cNvSpPr/>
          <p:nvPr>
            <p:custDataLst>
              <p:tags r:id="rId17"/>
            </p:custDataLst>
          </p:nvPr>
        </p:nvSpPr>
        <p:spPr>
          <a:xfrm>
            <a:off x="5410200" y="3962400"/>
            <a:ext cx="990600" cy="57943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B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sp>
        <p:nvSpPr>
          <p:cNvPr id="33811" name="Text Box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0538" y="928688"/>
            <a:ext cx="165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实际应用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 fill="hold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 fill="hold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 fill="hold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 fill="hold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 fill="hold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 fill="hold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 fill="hold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 fill="hold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 fill="hold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 fill="hold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60" grpId="0" animBg="1"/>
      <p:bldP spid="23566" grpId="0" animBg="1"/>
      <p:bldP spid="23567" grpId="0" animBg="1"/>
      <p:bldP spid="23568" grpId="0" animBg="1"/>
      <p:bldP spid="23569" grpId="0" animBg="1"/>
      <p:bldP spid="235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762000"/>
            <a:ext cx="1530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小结：</a:t>
            </a:r>
          </a:p>
        </p:txBody>
      </p:sp>
      <p:sp>
        <p:nvSpPr>
          <p:cNvPr id="24579" name="Text Box 3"/>
          <p:cNvSpPr/>
          <p:nvPr>
            <p:custDataLst>
              <p:tags r:id="rId2"/>
            </p:custDataLst>
          </p:nvPr>
        </p:nvSpPr>
        <p:spPr>
          <a:xfrm>
            <a:off x="609600" y="1274173"/>
            <a:ext cx="7272338" cy="954088"/>
          </a:xfrm>
          <a:prstGeom prst="rect">
            <a:avLst/>
          </a:prstGeom>
          <a:noFill/>
          <a:ln w="57150" cmpd="thickThin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两边和它们的夹角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对应相等的两个三角形全等，简写成“</a:t>
            </a:r>
            <a:r>
              <a:rPr lang="zh-CN" altLang="en-US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边角边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”或“</a:t>
            </a:r>
            <a:r>
              <a:rPr lang="en-US" altLang="zh-CN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SAS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</a:p>
        </p:txBody>
      </p:sp>
      <p:sp>
        <p:nvSpPr>
          <p:cNvPr id="24580" name="Text Box 4"/>
          <p:cNvSpPr/>
          <p:nvPr>
            <p:custDataLst>
              <p:tags r:id="rId3"/>
            </p:custDataLst>
          </p:nvPr>
        </p:nvSpPr>
        <p:spPr>
          <a:xfrm>
            <a:off x="609600" y="2246313"/>
            <a:ext cx="7669213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两边以及其中一边的对角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对应相等的两个三角形</a:t>
            </a: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不一定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全等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81" name="Text Box 5"/>
          <p:cNvSpPr/>
          <p:nvPr>
            <p:custDataLst>
              <p:tags r:id="rId4"/>
            </p:custDataLst>
          </p:nvPr>
        </p:nvSpPr>
        <p:spPr>
          <a:xfrm>
            <a:off x="609600" y="3217863"/>
            <a:ext cx="7704138" cy="954087"/>
          </a:xfrm>
          <a:prstGeom prst="rect">
            <a:avLst/>
          </a:prstGeom>
          <a:noFill/>
          <a:ln w="57150" cmpd="thickThin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</a:t>
            </a:r>
            <a:r>
              <a:rPr lang="zh-CN" altLang="en-US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两条线段相等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800" dirty="0"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两个角相等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可以通过从它们所在的两个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三角形全等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而得到。</a:t>
            </a:r>
          </a:p>
        </p:txBody>
      </p:sp>
      <p:sp>
        <p:nvSpPr>
          <p:cNvPr id="24582" name="Text Box 9"/>
          <p:cNvSpPr/>
          <p:nvPr>
            <p:custDataLst>
              <p:tags r:id="rId5"/>
            </p:custDataLst>
          </p:nvPr>
        </p:nvSpPr>
        <p:spPr>
          <a:xfrm>
            <a:off x="838200" y="4292600"/>
            <a:ext cx="5334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三角形全等书写三步骤：</a:t>
            </a:r>
          </a:p>
        </p:txBody>
      </p:sp>
      <p:sp>
        <p:nvSpPr>
          <p:cNvPr id="24583" name="Text Box 17"/>
          <p:cNvSpPr/>
          <p:nvPr>
            <p:custDataLst>
              <p:tags r:id="rId6"/>
            </p:custDataLst>
          </p:nvPr>
        </p:nvSpPr>
        <p:spPr>
          <a:xfrm>
            <a:off x="890588" y="4822825"/>
            <a:ext cx="46482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）写出在哪两个三角形中</a:t>
            </a:r>
          </a:p>
        </p:txBody>
      </p:sp>
      <p:sp>
        <p:nvSpPr>
          <p:cNvPr id="24584" name="Text Box 18"/>
          <p:cNvSpPr/>
          <p:nvPr>
            <p:custDataLst>
              <p:tags r:id="rId7"/>
            </p:custDataLst>
          </p:nvPr>
        </p:nvSpPr>
        <p:spPr>
          <a:xfrm>
            <a:off x="914400" y="5341938"/>
            <a:ext cx="6096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）摆出三个条件用大括号括起来</a:t>
            </a:r>
          </a:p>
        </p:txBody>
      </p:sp>
      <p:sp>
        <p:nvSpPr>
          <p:cNvPr id="24585" name="Text Box 19"/>
          <p:cNvSpPr/>
          <p:nvPr>
            <p:custDataLst>
              <p:tags r:id="rId8"/>
            </p:custDataLst>
          </p:nvPr>
        </p:nvSpPr>
        <p:spPr>
          <a:xfrm>
            <a:off x="914400" y="5876925"/>
            <a:ext cx="37338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 smtClean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）写出全等结论</a:t>
            </a:r>
            <a:endParaRPr lang="zh-CN" altLang="en-US" sz="2800" dirty="0">
              <a:solidFill>
                <a:srgbClr val="99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4826" name="New picture" hidden="1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2700" y="10439400"/>
            <a:ext cx="381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  <p:bldP spid="24583" grpId="0" build="p" autoUpdateAnimBg="0"/>
      <p:bldP spid="24584" grpId="0" build="p" autoUpdateAnimBg="0"/>
      <p:bldP spid="2458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395288" y="877888"/>
            <a:ext cx="3384550" cy="2324100"/>
            <a:chOff x="0" y="0"/>
            <a:chExt cx="2132" cy="1464"/>
          </a:xfrm>
        </p:grpSpPr>
        <p:sp>
          <p:nvSpPr>
            <p:cNvPr id="16387" name="AutoShape 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36" y="272"/>
              <a:ext cx="1678" cy="907"/>
            </a:xfrm>
            <a:prstGeom prst="triangle">
              <a:avLst>
                <a:gd name="adj" fmla="val 7045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6388" name="Group 4"/>
            <p:cNvGrpSpPr/>
            <p:nvPr/>
          </p:nvGrpSpPr>
          <p:grpSpPr bwMode="auto">
            <a:xfrm>
              <a:off x="0" y="0"/>
              <a:ext cx="2132" cy="1464"/>
              <a:chOff x="0" y="0"/>
              <a:chExt cx="2132" cy="1464"/>
            </a:xfrm>
          </p:grpSpPr>
          <p:sp>
            <p:nvSpPr>
              <p:cNvPr id="16389" name="Text Box 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224" y="0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6390" name="Text Box 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0" y="1134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6391" name="Text Box 7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769" y="1134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6147" name="Rectangle 8"/>
          <p:cNvSpPr/>
          <p:nvPr>
            <p:custDataLst>
              <p:tags r:id="rId1"/>
            </p:custDataLst>
          </p:nvPr>
        </p:nvSpPr>
        <p:spPr>
          <a:xfrm>
            <a:off x="468313" y="3203575"/>
            <a:ext cx="8077200" cy="12255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已知：△ABC≌ △DEF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找出其中相等的边和角</a:t>
            </a:r>
          </a:p>
        </p:txBody>
      </p:sp>
      <p:sp>
        <p:nvSpPr>
          <p:cNvPr id="16393" name="Text Box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8525" y="4171950"/>
            <a:ext cx="6121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9" name="Text Box 10"/>
          <p:cNvSpPr/>
          <p:nvPr>
            <p:custDataLst>
              <p:tags r:id="rId3"/>
            </p:custDataLst>
          </p:nvPr>
        </p:nvSpPr>
        <p:spPr>
          <a:xfrm>
            <a:off x="755650" y="5572125"/>
            <a:ext cx="6983413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反之，判别两个三角形全等需要哪些条件？</a:t>
            </a:r>
          </a:p>
        </p:txBody>
      </p:sp>
      <p:grpSp>
        <p:nvGrpSpPr>
          <p:cNvPr id="16395" name="Group 11"/>
          <p:cNvGrpSpPr/>
          <p:nvPr/>
        </p:nvGrpSpPr>
        <p:grpSpPr bwMode="auto">
          <a:xfrm>
            <a:off x="4859338" y="877888"/>
            <a:ext cx="3384550" cy="2324100"/>
            <a:chOff x="0" y="0"/>
            <a:chExt cx="2132" cy="1464"/>
          </a:xfrm>
        </p:grpSpPr>
        <p:sp>
          <p:nvSpPr>
            <p:cNvPr id="16396" name="AutoShap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6" y="272"/>
              <a:ext cx="1678" cy="907"/>
            </a:xfrm>
            <a:prstGeom prst="triangle">
              <a:avLst>
                <a:gd name="adj" fmla="val 7045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6397" name="Group 13"/>
            <p:cNvGrpSpPr/>
            <p:nvPr/>
          </p:nvGrpSpPr>
          <p:grpSpPr bwMode="auto">
            <a:xfrm>
              <a:off x="0" y="0"/>
              <a:ext cx="2132" cy="1464"/>
              <a:chOff x="0" y="0"/>
              <a:chExt cx="2132" cy="1464"/>
            </a:xfrm>
          </p:grpSpPr>
          <p:sp>
            <p:nvSpPr>
              <p:cNvPr id="16398" name="Text Box 14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224" y="0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6399" name="Text Box 15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0" y="1134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6400" name="Text Box 16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69" y="1134"/>
                <a:ext cx="36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F</a:t>
                </a:r>
              </a:p>
            </p:txBody>
          </p:sp>
        </p:grpSp>
      </p:grpSp>
      <p:sp>
        <p:nvSpPr>
          <p:cNvPr id="6151" name="Text Box 17"/>
          <p:cNvSpPr/>
          <p:nvPr>
            <p:custDataLst>
              <p:tags r:id="rId4"/>
            </p:custDataLst>
          </p:nvPr>
        </p:nvSpPr>
        <p:spPr>
          <a:xfrm>
            <a:off x="3838575" y="4171950"/>
            <a:ext cx="4391025" cy="11699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AB=DE,BC=EF,CA=FD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∠A=∠D,∠B=∠E,∠C=∠F</a:t>
            </a:r>
          </a:p>
        </p:txBody>
      </p:sp>
      <p:sp>
        <p:nvSpPr>
          <p:cNvPr id="6152" name="Rectangle 18"/>
          <p:cNvSpPr/>
          <p:nvPr>
            <p:custDataLst>
              <p:tags r:id="rId5"/>
            </p:custDataLst>
          </p:nvPr>
        </p:nvSpPr>
        <p:spPr>
          <a:xfrm>
            <a:off x="452438" y="4429125"/>
            <a:ext cx="2519362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△ABC≌ △DEF</a:t>
            </a:r>
            <a:endParaRPr lang="en-US" altLang="zh-CN" sz="28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3" name="AutoShape 1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4171950"/>
            <a:ext cx="215900" cy="1150938"/>
          </a:xfrm>
          <a:prstGeom prst="leftBrace">
            <a:avLst>
              <a:gd name="adj1" fmla="val 44424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6404" name="Line 20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024188" y="4752975"/>
            <a:ext cx="755650" cy="47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6405" name="Group 21"/>
          <p:cNvGrpSpPr/>
          <p:nvPr/>
        </p:nvGrpSpPr>
        <p:grpSpPr bwMode="auto">
          <a:xfrm>
            <a:off x="3009900" y="4810125"/>
            <a:ext cx="647700" cy="865188"/>
            <a:chOff x="0" y="0"/>
            <a:chExt cx="408" cy="545"/>
          </a:xfrm>
        </p:grpSpPr>
        <p:sp>
          <p:nvSpPr>
            <p:cNvPr id="16406" name="AutoShape 2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0" y="0"/>
              <a:ext cx="408" cy="137"/>
            </a:xfrm>
            <a:prstGeom prst="leftArrow">
              <a:avLst>
                <a:gd name="adj1" fmla="val 50000"/>
                <a:gd name="adj2" fmla="val 74453"/>
              </a:avLst>
            </a:prstGeom>
            <a:solidFill>
              <a:schemeClr val="tx2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6407" name="Picture 23" descr="q6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82" y="137"/>
              <a:ext cx="19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/>
          <p:nvPr>
            <p:custDataLst>
              <p:tags r:id="rId1"/>
            </p:custDataLst>
          </p:nvPr>
        </p:nvSpPr>
        <p:spPr>
          <a:xfrm>
            <a:off x="609600" y="1843088"/>
            <a:ext cx="16764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  <a:ea typeface="方正魏碑简体" pitchFamily="2" charset="-122"/>
              </a:rPr>
              <a:t>一个条件</a:t>
            </a:r>
          </a:p>
        </p:txBody>
      </p:sp>
      <p:sp>
        <p:nvSpPr>
          <p:cNvPr id="174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2268538" y="1830388"/>
            <a:ext cx="107950" cy="512762"/>
          </a:xfrm>
          <a:prstGeom prst="rightBrace">
            <a:avLst>
              <a:gd name="adj1" fmla="val 38880"/>
              <a:gd name="adj2" fmla="val 50000"/>
            </a:avLst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ea typeface="宋体" panose="02010600030101010101" pitchFamily="2" charset="-122"/>
            </a:endParaRPr>
          </a:p>
        </p:txBody>
      </p:sp>
      <p:sp>
        <p:nvSpPr>
          <p:cNvPr id="7172" name="Text Box 5"/>
          <p:cNvSpPr/>
          <p:nvPr>
            <p:custDataLst>
              <p:tags r:id="rId3"/>
            </p:custDataLst>
          </p:nvPr>
        </p:nvSpPr>
        <p:spPr>
          <a:xfrm>
            <a:off x="539750" y="1157288"/>
            <a:ext cx="4537075" cy="523875"/>
          </a:xfrm>
          <a:prstGeom prst="rect">
            <a:avLst/>
          </a:prstGeom>
          <a:noFill/>
          <a:ln w="57150" cmpd="thinThick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方正魏碑简体" pitchFamily="2" charset="-122"/>
              </a:rPr>
              <a:t>寻求判别三角形全等的条件</a:t>
            </a:r>
          </a:p>
        </p:txBody>
      </p:sp>
      <p:sp>
        <p:nvSpPr>
          <p:cNvPr id="7173" name="Text Box 6"/>
          <p:cNvSpPr/>
          <p:nvPr>
            <p:custDataLst>
              <p:tags r:id="rId4"/>
            </p:custDataLst>
          </p:nvPr>
        </p:nvSpPr>
        <p:spPr>
          <a:xfrm>
            <a:off x="533400" y="4748213"/>
            <a:ext cx="1620838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  <a:ea typeface="方正魏碑简体" pitchFamily="2" charset="-122"/>
              </a:rPr>
              <a:t>三个条件</a:t>
            </a:r>
          </a:p>
        </p:txBody>
      </p:sp>
      <p:sp>
        <p:nvSpPr>
          <p:cNvPr id="17414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129088"/>
            <a:ext cx="287338" cy="2011362"/>
          </a:xfrm>
          <a:prstGeom prst="leftBrace">
            <a:avLst>
              <a:gd name="adj1" fmla="val 50134"/>
              <a:gd name="adj2" fmla="val 50000"/>
            </a:avLst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7175" name="Text Box 8"/>
          <p:cNvSpPr/>
          <p:nvPr>
            <p:custDataLst>
              <p:tags r:id="rId6"/>
            </p:custDataLst>
          </p:nvPr>
        </p:nvSpPr>
        <p:spPr>
          <a:xfrm>
            <a:off x="2362200" y="5424488"/>
            <a:ext cx="13589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方正魏碑简体" pitchFamily="2" charset="-122"/>
              </a:rPr>
              <a:t>边边边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ea typeface="方正魏碑简体" pitchFamily="2" charset="-122"/>
            </a:endParaRPr>
          </a:p>
        </p:txBody>
      </p:sp>
      <p:sp>
        <p:nvSpPr>
          <p:cNvPr id="7176" name="Text Box 9"/>
          <p:cNvSpPr/>
          <p:nvPr>
            <p:custDataLst>
              <p:tags r:id="rId7"/>
            </p:custDataLst>
          </p:nvPr>
        </p:nvSpPr>
        <p:spPr>
          <a:xfrm>
            <a:off x="2362200" y="5805488"/>
            <a:ext cx="13589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方正魏碑简体" pitchFamily="2" charset="-122"/>
              </a:rPr>
              <a:t>角角角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  <a:ea typeface="方正魏碑简体" pitchFamily="2" charset="-122"/>
            </a:endParaRPr>
          </a:p>
        </p:txBody>
      </p:sp>
      <p:sp>
        <p:nvSpPr>
          <p:cNvPr id="7177" name="Text Box 10"/>
          <p:cNvSpPr/>
          <p:nvPr>
            <p:custDataLst>
              <p:tags r:id="rId8"/>
            </p:custDataLst>
          </p:nvPr>
        </p:nvSpPr>
        <p:spPr>
          <a:xfrm>
            <a:off x="2386013" y="4891088"/>
            <a:ext cx="1728787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方正魏碑简体" pitchFamily="2" charset="-122"/>
              </a:rPr>
              <a:t>两角一边</a:t>
            </a:r>
          </a:p>
        </p:txBody>
      </p:sp>
      <p:sp>
        <p:nvSpPr>
          <p:cNvPr id="7178" name="Text Box 11"/>
          <p:cNvSpPr/>
          <p:nvPr>
            <p:custDataLst>
              <p:tags r:id="rId9"/>
            </p:custDataLst>
          </p:nvPr>
        </p:nvSpPr>
        <p:spPr>
          <a:xfrm>
            <a:off x="2438400" y="4135438"/>
            <a:ext cx="1676400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方正魏碑简体" pitchFamily="2" charset="-122"/>
                <a:ea typeface="方正魏碑简体" pitchFamily="2" charset="-122"/>
              </a:rPr>
              <a:t>两边一角</a:t>
            </a:r>
          </a:p>
        </p:txBody>
      </p:sp>
      <p:sp>
        <p:nvSpPr>
          <p:cNvPr id="7179" name="Rectangle 12"/>
          <p:cNvSpPr/>
          <p:nvPr>
            <p:custDataLst>
              <p:tags r:id="rId10"/>
            </p:custDataLst>
          </p:nvPr>
        </p:nvSpPr>
        <p:spPr>
          <a:xfrm>
            <a:off x="565150" y="2986088"/>
            <a:ext cx="179705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  <a:latin typeface="Tahoma" panose="020B0604030504040204" pitchFamily="34" charset="0"/>
                <a:ea typeface="方正魏碑简体" pitchFamily="2" charset="-122"/>
              </a:rPr>
              <a:t>两个条件</a:t>
            </a:r>
          </a:p>
        </p:txBody>
      </p:sp>
      <p:sp>
        <p:nvSpPr>
          <p:cNvPr id="17420" name="Text Box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3400" y="636270"/>
            <a:ext cx="777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  <a:ea typeface="方正魏碑简体" pitchFamily="2" charset="-122"/>
              </a:rPr>
              <a:t>全等三角形：三组边对应相等，三对角对应相等</a:t>
            </a:r>
          </a:p>
        </p:txBody>
      </p:sp>
      <p:sp>
        <p:nvSpPr>
          <p:cNvPr id="7181" name="Text Box 14"/>
          <p:cNvSpPr/>
          <p:nvPr>
            <p:custDataLst>
              <p:tags r:id="rId12"/>
            </p:custDataLst>
          </p:nvPr>
        </p:nvSpPr>
        <p:spPr>
          <a:xfrm>
            <a:off x="2362200" y="1651000"/>
            <a:ext cx="2160588" cy="9540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一组边相等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一对角相等</a:t>
            </a:r>
          </a:p>
        </p:txBody>
      </p:sp>
      <p:sp>
        <p:nvSpPr>
          <p:cNvPr id="17422" name="AutoShap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flipH="1">
            <a:off x="2222500" y="2740025"/>
            <a:ext cx="215900" cy="1008063"/>
          </a:xfrm>
          <a:prstGeom prst="rightBrace">
            <a:avLst>
              <a:gd name="adj1" fmla="val 38909"/>
              <a:gd name="adj2" fmla="val 50000"/>
            </a:avLst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ea typeface="宋体" panose="02010600030101010101" pitchFamily="2" charset="-122"/>
            </a:endParaRPr>
          </a:p>
        </p:txBody>
      </p:sp>
      <p:sp>
        <p:nvSpPr>
          <p:cNvPr id="17423" name="AutoShap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00500" y="4051300"/>
            <a:ext cx="190500" cy="611188"/>
          </a:xfrm>
          <a:prstGeom prst="leftBrace">
            <a:avLst>
              <a:gd name="adj1" fmla="val 20735"/>
              <a:gd name="adj2" fmla="val 48208"/>
            </a:avLst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17424" name="AutoShap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62400" y="4891088"/>
            <a:ext cx="252413" cy="620712"/>
          </a:xfrm>
          <a:prstGeom prst="leftBrace">
            <a:avLst>
              <a:gd name="adj1" fmla="val 20743"/>
              <a:gd name="adj2" fmla="val 50407"/>
            </a:avLst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7185" name="Text Box 19"/>
          <p:cNvSpPr/>
          <p:nvPr>
            <p:custDataLst>
              <p:tags r:id="rId16"/>
            </p:custDataLst>
          </p:nvPr>
        </p:nvSpPr>
        <p:spPr>
          <a:xfrm>
            <a:off x="4191000" y="3824288"/>
            <a:ext cx="2819400" cy="5207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两边和它的夹角</a:t>
            </a:r>
          </a:p>
        </p:txBody>
      </p:sp>
      <p:sp>
        <p:nvSpPr>
          <p:cNvPr id="7186" name="Text Box 20"/>
          <p:cNvSpPr/>
          <p:nvPr>
            <p:custDataLst>
              <p:tags r:id="rId17"/>
            </p:custDataLst>
          </p:nvPr>
        </p:nvSpPr>
        <p:spPr>
          <a:xfrm>
            <a:off x="4167188" y="4281488"/>
            <a:ext cx="3529012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两边和它一边的对角</a:t>
            </a:r>
          </a:p>
        </p:txBody>
      </p:sp>
      <p:sp>
        <p:nvSpPr>
          <p:cNvPr id="7187" name="Text Box 21"/>
          <p:cNvSpPr/>
          <p:nvPr>
            <p:custDataLst>
              <p:tags r:id="rId18"/>
            </p:custDataLst>
          </p:nvPr>
        </p:nvSpPr>
        <p:spPr>
          <a:xfrm>
            <a:off x="4114800" y="4752975"/>
            <a:ext cx="3529013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两角和它的夹边</a:t>
            </a:r>
          </a:p>
        </p:txBody>
      </p:sp>
      <p:sp>
        <p:nvSpPr>
          <p:cNvPr id="7188" name="Text Box 22"/>
          <p:cNvSpPr/>
          <p:nvPr>
            <p:custDataLst>
              <p:tags r:id="rId19"/>
            </p:custDataLst>
          </p:nvPr>
        </p:nvSpPr>
        <p:spPr>
          <a:xfrm>
            <a:off x="4114800" y="5119688"/>
            <a:ext cx="3529013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ea typeface="方正魏碑简体" pitchFamily="2" charset="-122"/>
              </a:rPr>
              <a:t>两角和一角的对边</a:t>
            </a:r>
          </a:p>
        </p:txBody>
      </p:sp>
      <p:sp>
        <p:nvSpPr>
          <p:cNvPr id="7189" name="Rectangle 24"/>
          <p:cNvSpPr/>
          <p:nvPr>
            <p:custDataLst>
              <p:tags r:id="rId20"/>
            </p:custDataLst>
          </p:nvPr>
        </p:nvSpPr>
        <p:spPr>
          <a:xfrm>
            <a:off x="2438400" y="2528888"/>
            <a:ext cx="2609850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一边一角相等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两对角相等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a typeface="宋体" panose="02010600030101010101" pitchFamily="2" charset="-122"/>
              </a:rPr>
              <a:t>两组边相等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 fill="hold"/>
                                        <p:tgtEl>
                                          <p:spTgt spid="7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 fill="hold"/>
                                        <p:tgtEl>
                                          <p:spTgt spid="7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 fill="hold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 fill="hold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 fill="hold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 fill="hold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 fill="hold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 fill="hold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 fill="hold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17411" grpId="0" animBg="1"/>
      <p:bldP spid="7172" grpId="0" animBg="1"/>
      <p:bldP spid="7173" grpId="0" animBg="1"/>
      <p:bldP spid="1741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1" grpId="0" animBg="1"/>
      <p:bldP spid="17422" grpId="0" animBg="1"/>
      <p:bldP spid="17423" grpId="0" animBg="1"/>
      <p:bldP spid="17424" grpId="0" animBg="1"/>
      <p:bldP spid="7187" grpId="0" animBg="1"/>
      <p:bldP spid="7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68300" y="914400"/>
            <a:ext cx="6075908" cy="6842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fontAlgn="base"/>
            <a:r>
              <a:rPr lang="en-US" sz="2800" dirty="0" err="1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只给一个条件（一条边或一个角</a:t>
            </a:r>
            <a:r>
              <a:rPr lang="en-US" sz="2800" dirty="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33388" y="1595438"/>
            <a:ext cx="3605212" cy="6143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lnSpcReduction="10000"/>
          </a:bodyPr>
          <a:lstStyle/>
          <a:p>
            <a:pPr fontAlgn="base">
              <a:buFontTx/>
              <a:buNone/>
            </a:pPr>
            <a:r>
              <a:rPr lang="en-US" sz="2800" b="1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只给一条边时，如：</a:t>
            </a:r>
          </a:p>
        </p:txBody>
      </p:sp>
      <p:sp>
        <p:nvSpPr>
          <p:cNvPr id="18436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4213" y="3429000"/>
            <a:ext cx="2016125" cy="1584325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7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7763" y="3429000"/>
            <a:ext cx="2016125" cy="1584325"/>
          </a:xfrm>
          <a:prstGeom prst="triangle">
            <a:avLst>
              <a:gd name="adj" fmla="val 1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8438" name="Group 6"/>
          <p:cNvGrpSpPr/>
          <p:nvPr/>
        </p:nvGrpSpPr>
        <p:grpSpPr bwMode="auto">
          <a:xfrm>
            <a:off x="3348038" y="2852738"/>
            <a:ext cx="3600450" cy="2160587"/>
            <a:chOff x="0" y="0"/>
            <a:chExt cx="2268" cy="1361"/>
          </a:xfrm>
        </p:grpSpPr>
        <p:sp>
          <p:nvSpPr>
            <p:cNvPr id="18439" name="Line 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0" y="1361"/>
              <a:ext cx="1224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0" y="0"/>
              <a:ext cx="2268" cy="136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1225" y="0"/>
              <a:ext cx="1043" cy="136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9" name="Text Box 10"/>
          <p:cNvSpPr/>
          <p:nvPr>
            <p:custDataLst>
              <p:tags r:id="rId5"/>
            </p:custDataLst>
          </p:nvPr>
        </p:nvSpPr>
        <p:spPr>
          <a:xfrm>
            <a:off x="1116013" y="5084763"/>
            <a:ext cx="1152525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3cm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00" name="Text Box 11"/>
          <p:cNvSpPr/>
          <p:nvPr>
            <p:custDataLst>
              <p:tags r:id="rId6"/>
            </p:custDataLst>
          </p:nvPr>
        </p:nvSpPr>
        <p:spPr>
          <a:xfrm>
            <a:off x="3851275" y="5157788"/>
            <a:ext cx="1152525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3cm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01" name="Text Box 12"/>
          <p:cNvSpPr/>
          <p:nvPr>
            <p:custDataLst>
              <p:tags r:id="rId7"/>
            </p:custDataLst>
          </p:nvPr>
        </p:nvSpPr>
        <p:spPr>
          <a:xfrm>
            <a:off x="6732588" y="5084763"/>
            <a:ext cx="1152525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3cm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8445" name="Line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755650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6" name="Line 14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3348038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7" name="Line 15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300788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981200"/>
            <a:ext cx="4876800" cy="685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fontAlgn="base">
              <a:buFontTx/>
              <a:buNone/>
            </a:pPr>
            <a:r>
              <a:rPr lang="en-US" sz="3300" b="1" smtClean="0">
                <a:solidFill>
                  <a:srgbClr val="595959"/>
                </a:solidFill>
                <a:latin typeface="Arial" panose="020B0604020202020204" pitchFamily="34" charset="0"/>
                <a:ea typeface="方正魏碑简体" pitchFamily="2" charset="-122"/>
                <a:sym typeface="微软雅黑" panose="020B0503020204020204" pitchFamily="34" charset="-122"/>
              </a:rPr>
              <a:t>只给一个角时，如：</a:t>
            </a:r>
          </a:p>
        </p:txBody>
      </p:sp>
      <p:cxnSp>
        <p:nvCxnSpPr>
          <p:cNvPr id="19459" name="Line 3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684213" y="5013325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0" name="Text Box 4"/>
          <p:cNvSpPr/>
          <p:nvPr>
            <p:custDataLst>
              <p:tags r:id="rId3"/>
            </p:custDataLst>
          </p:nvPr>
        </p:nvSpPr>
        <p:spPr>
          <a:xfrm>
            <a:off x="900113" y="4565650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45°</a:t>
            </a:r>
          </a:p>
        </p:txBody>
      </p:sp>
      <p:sp>
        <p:nvSpPr>
          <p:cNvPr id="9221" name="Text Box 5"/>
          <p:cNvSpPr/>
          <p:nvPr>
            <p:custDataLst>
              <p:tags r:id="rId4"/>
            </p:custDataLst>
          </p:nvPr>
        </p:nvSpPr>
        <p:spPr>
          <a:xfrm>
            <a:off x="3779838" y="4579938"/>
            <a:ext cx="1152525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45°</a:t>
            </a:r>
          </a:p>
        </p:txBody>
      </p:sp>
      <p:sp>
        <p:nvSpPr>
          <p:cNvPr id="9222" name="Text Box 6"/>
          <p:cNvSpPr/>
          <p:nvPr>
            <p:custDataLst>
              <p:tags r:id="rId5"/>
            </p:custDataLst>
          </p:nvPr>
        </p:nvSpPr>
        <p:spPr>
          <a:xfrm>
            <a:off x="6084888" y="4565650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45°</a:t>
            </a:r>
          </a:p>
        </p:txBody>
      </p:sp>
      <p:cxnSp>
        <p:nvCxnSpPr>
          <p:cNvPr id="19463" name="Line 7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V="1">
            <a:off x="684213" y="3500438"/>
            <a:ext cx="1511300" cy="1512887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4" name="Line 8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84213" y="5013325"/>
            <a:ext cx="2303462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5" name="Lin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V="1">
            <a:off x="5868988" y="3270250"/>
            <a:ext cx="1727200" cy="1728788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6" name="Lin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5868988" y="4999038"/>
            <a:ext cx="17272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7" name="Line 11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V="1">
            <a:off x="3563938" y="2852738"/>
            <a:ext cx="2160587" cy="2160587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8" name="Lin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3565525" y="5013325"/>
            <a:ext cx="1223963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9" name="Line 13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>
            <a:off x="7596188" y="3270250"/>
            <a:ext cx="0" cy="17287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0" name="Line 14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787900" y="2852738"/>
            <a:ext cx="936625" cy="2160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1" name="Line 15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2195513" y="3500438"/>
            <a:ext cx="792162" cy="15128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5288" y="914400"/>
            <a:ext cx="5473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28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只给一个条件（一条边或一个角）</a:t>
            </a:r>
          </a:p>
        </p:txBody>
      </p:sp>
      <p:sp>
        <p:nvSpPr>
          <p:cNvPr id="9233" name="Text Box 19"/>
          <p:cNvSpPr/>
          <p:nvPr>
            <p:custDataLst>
              <p:tags r:id="rId16"/>
            </p:custDataLst>
          </p:nvPr>
        </p:nvSpPr>
        <p:spPr>
          <a:xfrm>
            <a:off x="755650" y="5661025"/>
            <a:ext cx="1808163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  <a:ea typeface="宋体" panose="02010600030101010101" pitchFamily="2" charset="-122"/>
              </a:rPr>
              <a:t>一个条件</a:t>
            </a:r>
          </a:p>
        </p:txBody>
      </p:sp>
      <p:sp>
        <p:nvSpPr>
          <p:cNvPr id="19474" name="AutoShap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555875" y="5876925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235" name="Text Box 21"/>
          <p:cNvSpPr/>
          <p:nvPr>
            <p:custDataLst>
              <p:tags r:id="rId18"/>
            </p:custDataLst>
          </p:nvPr>
        </p:nvSpPr>
        <p:spPr>
          <a:xfrm>
            <a:off x="3276600" y="5638800"/>
            <a:ext cx="3840163" cy="577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ea typeface="宋体" panose="02010600030101010101" pitchFamily="2" charset="-122"/>
              </a:rPr>
              <a:t>不能判定三角形全等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 fill="hold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 fill="hold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 fill="hold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 fill="hold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 fill="hold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 fill="hold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33" grpId="0" animBg="1"/>
      <p:bldP spid="19474" grpId="0" animBg="1"/>
      <p:bldP spid="92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95313" y="914400"/>
            <a:ext cx="77724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/>
            <a:r>
              <a:rPr lang="en-US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给出两个条件时</a:t>
            </a:r>
            <a:r>
              <a:rPr lang="en-US" altLang="zh-CN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</a:t>
            </a:r>
            <a:r>
              <a:rPr lang="en-US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一边及一角</a:t>
            </a:r>
            <a:r>
              <a:rPr lang="en-US" altLang="zh-CN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)</a:t>
            </a:r>
          </a:p>
        </p:txBody>
      </p:sp>
      <p:sp>
        <p:nvSpPr>
          <p:cNvPr id="10243" name="Rectangle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8938" y="1989138"/>
            <a:ext cx="7216775" cy="601662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base">
              <a:buFontTx/>
              <a:buNone/>
            </a:pPr>
            <a:r>
              <a:rPr lang="en-US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如果三角形的一条边为</a:t>
            </a:r>
            <a:r>
              <a:rPr lang="en-US" altLang="zh-CN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3cm,</a:t>
            </a:r>
            <a:r>
              <a:rPr lang="en-US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一个内角为</a:t>
            </a:r>
            <a:r>
              <a:rPr lang="en-US" altLang="zh-CN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30</a:t>
            </a:r>
            <a:r>
              <a:rPr lang="en-US" altLang="zh-CN" sz="2800" baseline="300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°</a:t>
            </a:r>
          </a:p>
        </p:txBody>
      </p:sp>
      <p:cxnSp>
        <p:nvCxnSpPr>
          <p:cNvPr id="20484" name="Line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822325" y="5013325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5" name="Line 4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3486150" y="5013325"/>
            <a:ext cx="19431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6" name="Line 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3486150" y="2852738"/>
            <a:ext cx="3600450" cy="2160587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7" name="Line 6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5430838" y="2852738"/>
            <a:ext cx="1655762" cy="2160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8" name="Line 7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822325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9" name="Line 8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3486150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0" name="Lin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38900" y="5013325"/>
            <a:ext cx="1943100" cy="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91" name="Text Box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54125" y="50847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3cm</a:t>
            </a:r>
          </a:p>
        </p:txBody>
      </p:sp>
      <p:sp>
        <p:nvSpPr>
          <p:cNvPr id="20492" name="Text Box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9388" y="51577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3cm</a:t>
            </a:r>
          </a:p>
        </p:txBody>
      </p:sp>
      <p:sp>
        <p:nvSpPr>
          <p:cNvPr id="20493" name="Text Box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70700" y="50847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3cm</a:t>
            </a:r>
          </a:p>
        </p:txBody>
      </p:sp>
      <p:cxnSp>
        <p:nvCxnSpPr>
          <p:cNvPr id="20494" name="Line 13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V="1">
            <a:off x="3486150" y="3933825"/>
            <a:ext cx="1800225" cy="107950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5" name="Line 14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flipV="1">
            <a:off x="822325" y="4221163"/>
            <a:ext cx="1366838" cy="792162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6" name="Line 15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V="1">
            <a:off x="6438900" y="3860800"/>
            <a:ext cx="1943100" cy="1152525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7" name="Line 16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flipV="1">
            <a:off x="8382000" y="3860800"/>
            <a:ext cx="0" cy="11525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8" name="Line 1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2189163" y="4221163"/>
            <a:ext cx="576262" cy="7921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9" name="Text Box 18"/>
          <p:cNvSpPr/>
          <p:nvPr>
            <p:custDataLst>
              <p:tags r:id="rId18"/>
            </p:custDataLst>
          </p:nvPr>
        </p:nvSpPr>
        <p:spPr>
          <a:xfrm>
            <a:off x="1181100" y="4581525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30°</a:t>
            </a:r>
          </a:p>
        </p:txBody>
      </p:sp>
      <p:sp>
        <p:nvSpPr>
          <p:cNvPr id="10260" name="Text Box 19"/>
          <p:cNvSpPr/>
          <p:nvPr>
            <p:custDataLst>
              <p:tags r:id="rId19"/>
            </p:custDataLst>
          </p:nvPr>
        </p:nvSpPr>
        <p:spPr>
          <a:xfrm>
            <a:off x="6797675" y="4581525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30°</a:t>
            </a:r>
          </a:p>
        </p:txBody>
      </p:sp>
      <p:sp>
        <p:nvSpPr>
          <p:cNvPr id="10261" name="Text Box 20"/>
          <p:cNvSpPr/>
          <p:nvPr>
            <p:custDataLst>
              <p:tags r:id="rId20"/>
            </p:custDataLst>
          </p:nvPr>
        </p:nvSpPr>
        <p:spPr>
          <a:xfrm>
            <a:off x="3844925" y="4581525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30°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 fill="hold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 fill="hold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 fill="hold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 fill="hold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 fill="hold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260" grpId="0" animBg="1"/>
      <p:bldP spid="102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9750" y="942975"/>
            <a:ext cx="5111750" cy="7334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/>
            <a:r>
              <a:rPr lang="en-US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给出两个条件时</a:t>
            </a:r>
            <a:r>
              <a:rPr lang="en-US" altLang="zh-CN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</a:t>
            </a:r>
            <a:r>
              <a:rPr lang="en-US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已知两角</a:t>
            </a:r>
            <a:r>
              <a:rPr lang="en-US" altLang="zh-CN" sz="28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)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288" y="2362200"/>
            <a:ext cx="6691312" cy="762000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base">
              <a:buFontTx/>
              <a:buNone/>
            </a:pPr>
            <a:r>
              <a:rPr lang="en-US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如果三角形两个内角分别为</a:t>
            </a:r>
            <a:r>
              <a:rPr lang="en-US" altLang="zh-CN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30°,45°</a:t>
            </a:r>
            <a:r>
              <a:rPr lang="en-US" sz="28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时</a:t>
            </a:r>
          </a:p>
        </p:txBody>
      </p:sp>
      <p:cxnSp>
        <p:nvCxnSpPr>
          <p:cNvPr id="21508" name="Line 4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498975" y="4708525"/>
            <a:ext cx="3673475" cy="301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09" name="Line 5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4498975" y="3355975"/>
            <a:ext cx="2305050" cy="135255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0" name="Text Box 6"/>
          <p:cNvSpPr/>
          <p:nvPr>
            <p:custDataLst>
              <p:tags r:id="rId5"/>
            </p:custDataLst>
          </p:nvPr>
        </p:nvSpPr>
        <p:spPr>
          <a:xfrm>
            <a:off x="4857750" y="4276725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30°</a:t>
            </a:r>
          </a:p>
        </p:txBody>
      </p:sp>
      <p:cxnSp>
        <p:nvCxnSpPr>
          <p:cNvPr id="21511" name="Line 7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804025" y="3355975"/>
            <a:ext cx="1366838" cy="135255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2" name="Text Box 8"/>
          <p:cNvSpPr/>
          <p:nvPr>
            <p:custDataLst>
              <p:tags r:id="rId7"/>
            </p:custDataLst>
          </p:nvPr>
        </p:nvSpPr>
        <p:spPr>
          <a:xfrm>
            <a:off x="7162800" y="4276725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45°</a:t>
            </a:r>
          </a:p>
        </p:txBody>
      </p:sp>
      <p:grpSp>
        <p:nvGrpSpPr>
          <p:cNvPr id="21513" name="Group 9"/>
          <p:cNvGrpSpPr/>
          <p:nvPr/>
        </p:nvGrpSpPr>
        <p:grpSpPr bwMode="auto">
          <a:xfrm>
            <a:off x="755650" y="3875088"/>
            <a:ext cx="2520950" cy="950912"/>
            <a:chOff x="0" y="0"/>
            <a:chExt cx="1588" cy="599"/>
          </a:xfrm>
        </p:grpSpPr>
        <p:sp>
          <p:nvSpPr>
            <p:cNvPr id="21514" name="Line 1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0" y="0"/>
              <a:ext cx="907" cy="52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Text Box 11"/>
            <p:cNvSpPr/>
            <p:nvPr>
              <p:custDataLst>
                <p:tags r:id="rId14"/>
              </p:custDataLst>
            </p:nvPr>
          </p:nvSpPr>
          <p:spPr>
            <a:xfrm>
              <a:off x="272" y="262"/>
              <a:ext cx="726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accent2"/>
                  </a:solidFill>
                  <a:ea typeface="宋体" panose="02010600030101010101" pitchFamily="2" charset="-122"/>
                </a:rPr>
                <a:t>30°</a:t>
              </a:r>
            </a:p>
          </p:txBody>
        </p:sp>
        <p:sp>
          <p:nvSpPr>
            <p:cNvPr id="21516" name="Line 1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07" y="0"/>
              <a:ext cx="544" cy="544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Text Box 13"/>
            <p:cNvSpPr/>
            <p:nvPr>
              <p:custDataLst>
                <p:tags r:id="rId16"/>
              </p:custDataLst>
            </p:nvPr>
          </p:nvSpPr>
          <p:spPr>
            <a:xfrm>
              <a:off x="862" y="272"/>
              <a:ext cx="726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accent2"/>
                  </a:solidFill>
                  <a:ea typeface="宋体" panose="02010600030101010101" pitchFamily="2" charset="-122"/>
                </a:rPr>
                <a:t>45°</a:t>
              </a:r>
            </a:p>
          </p:txBody>
        </p:sp>
        <p:sp>
          <p:nvSpPr>
            <p:cNvPr id="21518" name="Line 1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0" y="534"/>
              <a:ext cx="1451" cy="1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9" name="Group 16"/>
          <p:cNvGrpSpPr/>
          <p:nvPr/>
        </p:nvGrpSpPr>
        <p:grpSpPr bwMode="auto">
          <a:xfrm>
            <a:off x="5364163" y="3370263"/>
            <a:ext cx="2520950" cy="950912"/>
            <a:chOff x="0" y="0"/>
            <a:chExt cx="1588" cy="599"/>
          </a:xfrm>
        </p:grpSpPr>
        <p:sp>
          <p:nvSpPr>
            <p:cNvPr id="21520" name="Line 1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0" y="0"/>
              <a:ext cx="907" cy="52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Text Box 18"/>
            <p:cNvSpPr/>
            <p:nvPr>
              <p:custDataLst>
                <p:tags r:id="rId9"/>
              </p:custDataLst>
            </p:nvPr>
          </p:nvSpPr>
          <p:spPr>
            <a:xfrm>
              <a:off x="272" y="262"/>
              <a:ext cx="726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accent2"/>
                  </a:solidFill>
                  <a:ea typeface="宋体" panose="02010600030101010101" pitchFamily="2" charset="-122"/>
                </a:rPr>
                <a:t>30°</a:t>
              </a:r>
            </a:p>
          </p:txBody>
        </p:sp>
        <p:sp>
          <p:nvSpPr>
            <p:cNvPr id="21522" name="Line 1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907" y="0"/>
              <a:ext cx="544" cy="544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Text Box 20"/>
            <p:cNvSpPr/>
            <p:nvPr>
              <p:custDataLst>
                <p:tags r:id="rId11"/>
              </p:custDataLst>
            </p:nvPr>
          </p:nvSpPr>
          <p:spPr>
            <a:xfrm>
              <a:off x="862" y="272"/>
              <a:ext cx="726" cy="327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accent2"/>
                  </a:solidFill>
                  <a:ea typeface="宋体" panose="02010600030101010101" pitchFamily="2" charset="-122"/>
                </a:rPr>
                <a:t>45°</a:t>
              </a:r>
            </a:p>
          </p:txBody>
        </p:sp>
        <p:sp>
          <p:nvSpPr>
            <p:cNvPr id="21524" name="Line 2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0" y="534"/>
              <a:ext cx="1451" cy="1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011238"/>
            <a:ext cx="4572000" cy="6651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/>
            <a:r>
              <a:rPr lang="en-US" sz="25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给出两个条件时</a:t>
            </a:r>
            <a:r>
              <a:rPr lang="en-US" altLang="zh-CN" sz="25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</a:t>
            </a:r>
            <a:r>
              <a:rPr lang="en-US" sz="25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已知两边</a:t>
            </a:r>
            <a:r>
              <a:rPr lang="en-US" altLang="zh-CN" sz="2500" smtClean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6172200" cy="609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buFontTx/>
              <a:buNone/>
            </a:pPr>
            <a:r>
              <a:rPr lang="en-US" sz="26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如果三角形的两边分别为</a:t>
            </a:r>
            <a:r>
              <a:rPr lang="en-US" altLang="zh-CN" sz="26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4cm</a:t>
            </a:r>
            <a:r>
              <a:rPr lang="en-US" sz="26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，</a:t>
            </a:r>
            <a:r>
              <a:rPr lang="en-US" altLang="zh-CN" sz="26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6cm </a:t>
            </a:r>
            <a:r>
              <a:rPr lang="en-US" sz="2600" smtClean="0">
                <a:solidFill>
                  <a:srgbClr val="59595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时</a:t>
            </a:r>
          </a:p>
        </p:txBody>
      </p:sp>
      <p:cxnSp>
        <p:nvCxnSpPr>
          <p:cNvPr id="22532" name="Line 4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1293813" y="3536950"/>
            <a:ext cx="1944687" cy="1008063"/>
          </a:xfrm>
          <a:prstGeom prst="line">
            <a:avLst/>
          </a:prstGeom>
          <a:noFill/>
          <a:ln w="38100" algn="ctr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3" name="Line 5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5400000">
            <a:off x="2266156" y="3501232"/>
            <a:ext cx="2016125" cy="1008062"/>
          </a:xfrm>
          <a:prstGeom prst="line">
            <a:avLst/>
          </a:prstGeom>
          <a:noFill/>
          <a:ln w="38100" algn="ctr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4" name="Line 6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2770188" y="5013325"/>
            <a:ext cx="3313112" cy="0"/>
          </a:xfrm>
          <a:prstGeom prst="line">
            <a:avLst/>
          </a:prstGeom>
          <a:noFill/>
          <a:ln w="38100" algn="ctr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35" name="Text Box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79838" y="50847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6cm</a:t>
            </a:r>
          </a:p>
        </p:txBody>
      </p:sp>
      <p:sp>
        <p:nvSpPr>
          <p:cNvPr id="12296" name="Text Box 8"/>
          <p:cNvSpPr/>
          <p:nvPr>
            <p:custDataLst>
              <p:tags r:id="rId7"/>
            </p:custDataLst>
          </p:nvPr>
        </p:nvSpPr>
        <p:spPr>
          <a:xfrm>
            <a:off x="1511300" y="4076700"/>
            <a:ext cx="1152525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4cm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sp>
        <p:nvSpPr>
          <p:cNvPr id="12297" name="Text Box 9"/>
          <p:cNvSpPr/>
          <p:nvPr>
            <p:custDataLst>
              <p:tags r:id="rId8"/>
            </p:custDataLst>
          </p:nvPr>
        </p:nvSpPr>
        <p:spPr>
          <a:xfrm>
            <a:off x="2554288" y="3716338"/>
            <a:ext cx="1152525" cy="5191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/>
              </a:rPr>
              <a:t>4cm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cxnSp>
        <p:nvCxnSpPr>
          <p:cNvPr id="22538" name="Lin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1762125" y="3068638"/>
            <a:ext cx="4321175" cy="19446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9" name="Line 11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3779838" y="2997200"/>
            <a:ext cx="2305050" cy="20161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00" name="Text Box 14"/>
          <p:cNvSpPr/>
          <p:nvPr>
            <p:custDataLst>
              <p:tags r:id="rId11"/>
            </p:custDataLst>
          </p:nvPr>
        </p:nvSpPr>
        <p:spPr>
          <a:xfrm>
            <a:off x="539750" y="5638800"/>
            <a:ext cx="2011363" cy="6397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accent2"/>
                </a:solidFill>
                <a:ea typeface="宋体" panose="02010600030101010101" pitchFamily="2" charset="-122"/>
              </a:rPr>
              <a:t>两个条件</a:t>
            </a:r>
          </a:p>
        </p:txBody>
      </p:sp>
      <p:sp>
        <p:nvSpPr>
          <p:cNvPr id="22541" name="AutoShap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55875" y="5949950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302" name="Text Box 16"/>
          <p:cNvSpPr/>
          <p:nvPr>
            <p:custDataLst>
              <p:tags r:id="rId13"/>
            </p:custDataLst>
          </p:nvPr>
        </p:nvSpPr>
        <p:spPr>
          <a:xfrm>
            <a:off x="2895600" y="5638800"/>
            <a:ext cx="4297363" cy="6397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ea typeface="宋体" panose="02010600030101010101" pitchFamily="2" charset="-122"/>
              </a:rPr>
              <a:t>不能判定三角形全等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 fill="hold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 fill="hold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 fill="hold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 fill="hold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/>
      <p:bldP spid="12300" grpId="0" animBg="1"/>
      <p:bldP spid="22541" grpId="0" animBg="1"/>
      <p:bldP spid="1230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6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9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2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3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5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6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7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0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1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5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6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7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3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4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4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5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6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7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8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9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8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7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1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2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3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9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0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8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5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7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0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1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2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3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6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7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8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0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2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3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7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4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5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6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8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0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1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2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3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4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5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6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7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8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0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3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5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6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7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8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0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1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2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3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空白88</Template>
  <TotalTime>0</TotalTime>
  <Words>1042</Words>
  <Application>Microsoft Office PowerPoint</Application>
  <PresentationFormat>全屏显示(4:3)</PresentationFormat>
  <Paragraphs>222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方正魏碑简体</vt:lpstr>
      <vt:lpstr>黑体</vt:lpstr>
      <vt:lpstr>华文新魏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教学目标</vt:lpstr>
      <vt:lpstr>PowerPoint 演示文稿</vt:lpstr>
      <vt:lpstr>PowerPoint 演示文稿</vt:lpstr>
      <vt:lpstr>只给一个条件（一条边或一个角）</vt:lpstr>
      <vt:lpstr>PowerPoint 演示文稿</vt:lpstr>
      <vt:lpstr>给出两个条件时(一边及一角)</vt:lpstr>
      <vt:lpstr>给出两个条件时(已知两角)</vt:lpstr>
      <vt:lpstr>给出两个条件时(已知两边)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C520B11AB5B74DE1A4A9DB8DECE771EF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