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414" r:id="rId3"/>
    <p:sldId id="415" r:id="rId4"/>
    <p:sldId id="416" r:id="rId5"/>
    <p:sldId id="417" r:id="rId6"/>
    <p:sldId id="418" r:id="rId7"/>
    <p:sldId id="419" r:id="rId8"/>
    <p:sldId id="420" r:id="rId9"/>
    <p:sldId id="421" r:id="rId10"/>
    <p:sldId id="422" r:id="rId11"/>
    <p:sldId id="257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微软雅黑" panose="020B0503020204020204" pitchFamily="34" charset="-122"/>
      <p:regular r:id="rId18"/>
      <p:bold r:id="rId19"/>
    </p:embeddedFont>
    <p:embeddedFont>
      <p:font typeface="FandolFang R" panose="02010600030101010101" charset="-122"/>
      <p:regular r:id="rId20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890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DDB1F39A-95CD-48B0-96B5-DE00A3B478C4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84FA8C1F-8508-49A3-9117-ADAC6071E60A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A8C1F-8508-49A3-9117-ADAC6071E60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FA8C1F-8508-49A3-9117-ADAC6071E60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150A244-66C9-4DB2-9A64-12BA8AB1D82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2010600030101010101" pitchFamily="50" charset="-122"/>
                <a:ea typeface="FandolFang R" panose="02010600030101010101" pitchFamily="50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2010600030101010101" pitchFamily="50" charset="-122"/>
              <a:ea typeface="FandolFang R" panose="02010600030101010101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/>
        </p:nvGrpSpPr>
        <p:grpSpPr>
          <a:xfrm>
            <a:off x="11518860" y="6235700"/>
            <a:ext cx="673139" cy="424814"/>
            <a:chOff x="11449050" y="6191643"/>
            <a:chExt cx="742950" cy="468871"/>
          </a:xfrm>
        </p:grpSpPr>
        <p:sp>
          <p:nvSpPr>
            <p:cNvPr id="9" name="箭头: 五边形 8"/>
            <p:cNvSpPr/>
            <p:nvPr userDrawn="1"/>
          </p:nvSpPr>
          <p:spPr>
            <a:xfrm rot="10800000">
              <a:off x="11449050" y="6378705"/>
              <a:ext cx="742950" cy="281809"/>
            </a:xfrm>
            <a:prstGeom prst="homePlate">
              <a:avLst/>
            </a:prstGeom>
            <a:solidFill>
              <a:srgbClr val="403836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箭头: 五边形 9"/>
            <p:cNvSpPr/>
            <p:nvPr userDrawn="1"/>
          </p:nvSpPr>
          <p:spPr>
            <a:xfrm rot="10800000">
              <a:off x="11610402" y="6191643"/>
              <a:ext cx="581598" cy="220607"/>
            </a:xfrm>
            <a:prstGeom prst="homePlate">
              <a:avLst/>
            </a:pr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/>
          <p:cNvGrpSpPr/>
          <p:nvPr userDrawn="1"/>
        </p:nvGrpSpPr>
        <p:grpSpPr>
          <a:xfrm rot="10800000">
            <a:off x="0" y="0"/>
            <a:ext cx="457200" cy="1065988"/>
            <a:chOff x="11080812" y="2484120"/>
            <a:chExt cx="1111188" cy="2590800"/>
          </a:xfrm>
        </p:grpSpPr>
        <p:sp>
          <p:nvSpPr>
            <p:cNvPr id="12" name="任意多边形: 形状 11"/>
            <p:cNvSpPr/>
            <p:nvPr userDrawn="1"/>
          </p:nvSpPr>
          <p:spPr>
            <a:xfrm>
              <a:off x="11080812" y="2852544"/>
              <a:ext cx="1111188" cy="2222376"/>
            </a:xfrm>
            <a:custGeom>
              <a:avLst/>
              <a:gdLst>
                <a:gd name="connsiteX0" fmla="*/ 1524000 w 1524000"/>
                <a:gd name="connsiteY0" fmla="*/ 0 h 3048000"/>
                <a:gd name="connsiteX1" fmla="*/ 1524000 w 1524000"/>
                <a:gd name="connsiteY1" fmla="*/ 3048000 h 3048000"/>
                <a:gd name="connsiteX2" fmla="*/ 0 w 1524000"/>
                <a:gd name="connsiteY2" fmla="*/ 1524000 h 304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0" h="3048000">
                  <a:moveTo>
                    <a:pt x="1524000" y="0"/>
                  </a:moveTo>
                  <a:lnTo>
                    <a:pt x="1524000" y="3048000"/>
                  </a:lnTo>
                  <a:lnTo>
                    <a:pt x="0" y="1524000"/>
                  </a:lnTo>
                  <a:close/>
                </a:path>
              </a:pathLst>
            </a:custGeom>
            <a:solidFill>
              <a:srgbClr val="403836">
                <a:alpha val="5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: 形状 12"/>
            <p:cNvSpPr/>
            <p:nvPr userDrawn="1"/>
          </p:nvSpPr>
          <p:spPr>
            <a:xfrm>
              <a:off x="11262360" y="2484120"/>
              <a:ext cx="929640" cy="1859280"/>
            </a:xfrm>
            <a:custGeom>
              <a:avLst/>
              <a:gdLst>
                <a:gd name="connsiteX0" fmla="*/ 914400 w 914400"/>
                <a:gd name="connsiteY0" fmla="*/ 0 h 1828800"/>
                <a:gd name="connsiteX1" fmla="*/ 914400 w 914400"/>
                <a:gd name="connsiteY1" fmla="*/ 1828800 h 1828800"/>
                <a:gd name="connsiteX2" fmla="*/ 0 w 914400"/>
                <a:gd name="connsiteY2" fmla="*/ 9144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828800">
                  <a:moveTo>
                    <a:pt x="914400" y="0"/>
                  </a:moveTo>
                  <a:lnTo>
                    <a:pt x="914400" y="1828800"/>
                  </a:lnTo>
                  <a:lnTo>
                    <a:pt x="0" y="914400"/>
                  </a:lnTo>
                  <a:close/>
                </a:path>
              </a:pathLst>
            </a:custGeom>
            <a:solidFill>
              <a:srgbClr val="4038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3" t="22434" b="123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483081" y="1772183"/>
            <a:ext cx="5708919" cy="2388698"/>
            <a:chOff x="752564" y="2478673"/>
            <a:chExt cx="4889946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1113422" y="2478673"/>
              <a:ext cx="452908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spc="6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spc="6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项链</a:t>
              </a:r>
              <a:r>
                <a:rPr lang="en-US" altLang="zh-CN" sz="6600" b="1" spc="6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66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404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9158210" y="4978738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儿  歌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14438" y="1525588"/>
            <a:ext cx="3500437" cy="45259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zh-CN" altLang="en-US" sz="2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（一）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浪花浪花多美丽，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像一朵朵白色的云，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在海中唱着哗哗哗，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一会儿仰头又低头，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浪花浪花你多美，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真像美丽的蓝海豚，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浪花浪花我真羡慕你！</a:t>
            </a:r>
          </a:p>
        </p:txBody>
      </p:sp>
      <p:sp>
        <p:nvSpPr>
          <p:cNvPr id="9" name="矩形 8"/>
          <p:cNvSpPr/>
          <p:nvPr/>
        </p:nvSpPr>
        <p:spPr>
          <a:xfrm>
            <a:off x="4857750" y="1454150"/>
            <a:ext cx="4572000" cy="247240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（二）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蓝蓝的大海，软软的沙滩，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绿绿的海藻，白白的珊瑚，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2400" b="1" kern="0" dirty="0">
                <a:solidFill>
                  <a:srgbClr val="00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大海真美呀！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0" y="2603500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3" t="22434" b="123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096000" y="1772183"/>
            <a:ext cx="5691009" cy="2388698"/>
            <a:chOff x="421012" y="2478673"/>
            <a:chExt cx="4874605" cy="2388698"/>
          </a:xfrm>
        </p:grpSpPr>
        <p:sp>
          <p:nvSpPr>
            <p:cNvPr id="7" name="文本框 6"/>
            <p:cNvSpPr txBox="1"/>
            <p:nvPr/>
          </p:nvSpPr>
          <p:spPr>
            <a:xfrm>
              <a:off x="421012" y="2478673"/>
              <a:ext cx="452908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600" b="1" spc="6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6600" b="1" spc="6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感谢聆听</a:t>
              </a:r>
              <a:r>
                <a:rPr lang="en-US" altLang="zh-CN" sz="6600" b="1" spc="6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6600" b="1" i="0" u="none" strike="noStrike" kern="120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750784"/>
              <a:ext cx="44046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一年级上册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9158210" y="4978738"/>
            <a:ext cx="2467179" cy="321642"/>
            <a:chOff x="10185400" y="5731858"/>
            <a:chExt cx="1384360" cy="321642"/>
          </a:xfrm>
        </p:grpSpPr>
        <p:sp>
          <p:nvSpPr>
            <p:cNvPr id="12" name="矩形 11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我会读</a:t>
            </a:r>
          </a:p>
        </p:txBody>
      </p:sp>
      <p:sp>
        <p:nvSpPr>
          <p:cNvPr id="4" name="文本框 2"/>
          <p:cNvSpPr txBox="1">
            <a:spLocks noChangeArrowheads="1"/>
          </p:cNvSpPr>
          <p:nvPr/>
        </p:nvSpPr>
        <p:spPr bwMode="auto">
          <a:xfrm>
            <a:off x="4646612" y="1785938"/>
            <a:ext cx="82946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lán         yòu      xiào        zhe       xiànɡ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4049712" y="1536700"/>
            <a:ext cx="7353300" cy="345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30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蓝   又  笑   着   向</a:t>
            </a:r>
            <a:endParaRPr lang="en-US" altLang="zh-CN" sz="40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300000"/>
              </a:lnSpc>
              <a:buFont typeface="Arial" panose="020B0604020202020204" pitchFamily="34" charset="0"/>
              <a:buNone/>
            </a:pPr>
            <a:r>
              <a:rPr lang="zh-CN" altLang="en-US" sz="4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和  贝   娃   挂  活  金 </a:t>
            </a:r>
          </a:p>
        </p:txBody>
      </p:sp>
      <p:sp>
        <p:nvSpPr>
          <p:cNvPr id="7" name="文本框 2"/>
          <p:cNvSpPr txBox="1">
            <a:spLocks noChangeArrowheads="1"/>
          </p:cNvSpPr>
          <p:nvPr/>
        </p:nvSpPr>
        <p:spPr bwMode="auto">
          <a:xfrm>
            <a:off x="4003675" y="3571875"/>
            <a:ext cx="77152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hé       bèi          wá         ɡuà      huó      jīn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词语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" y="2847975"/>
            <a:ext cx="3028950" cy="4010025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008438" y="1714499"/>
            <a:ext cx="6858000" cy="303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zh-CN" sz="4400" b="1">
                <a:solidFill>
                  <a:srgbClr val="2F11A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蓝蓝的  又宽又远  笑着  涌向  贝壳  娃娃  挂在  快活  金色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会写的字</a:t>
            </a:r>
          </a:p>
        </p:txBody>
      </p:sp>
      <p:grpSp>
        <p:nvGrpSpPr>
          <p:cNvPr id="5" name="Group 3"/>
          <p:cNvGrpSpPr/>
          <p:nvPr/>
        </p:nvGrpSpPr>
        <p:grpSpPr bwMode="auto">
          <a:xfrm>
            <a:off x="3595688" y="2016125"/>
            <a:ext cx="1223962" cy="1223963"/>
            <a:chOff x="2426" y="1253"/>
            <a:chExt cx="1815" cy="181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7"/>
          <p:cNvGrpSpPr/>
          <p:nvPr/>
        </p:nvGrpSpPr>
        <p:grpSpPr bwMode="auto">
          <a:xfrm>
            <a:off x="5611813" y="2016125"/>
            <a:ext cx="1223962" cy="1223963"/>
            <a:chOff x="2426" y="1253"/>
            <a:chExt cx="1815" cy="1814"/>
          </a:xfrm>
        </p:grpSpPr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1"/>
          <p:cNvGrpSpPr/>
          <p:nvPr/>
        </p:nvGrpSpPr>
        <p:grpSpPr bwMode="auto">
          <a:xfrm>
            <a:off x="7700963" y="2016125"/>
            <a:ext cx="1223962" cy="1223963"/>
            <a:chOff x="2426" y="1253"/>
            <a:chExt cx="1815" cy="1814"/>
          </a:xfrm>
        </p:grpSpPr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5"/>
          <p:cNvGrpSpPr/>
          <p:nvPr/>
        </p:nvGrpSpPr>
        <p:grpSpPr bwMode="auto">
          <a:xfrm>
            <a:off x="9717088" y="2016125"/>
            <a:ext cx="1223962" cy="1223963"/>
            <a:chOff x="2426" y="1253"/>
            <a:chExt cx="1815" cy="1814"/>
          </a:xfrm>
        </p:grpSpPr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2426" y="1253"/>
              <a:ext cx="1815" cy="181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H="1">
              <a:off x="2426" y="2160"/>
              <a:ext cx="1815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3334" y="1298"/>
              <a:ext cx="0" cy="1769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3621088" y="1944688"/>
            <a:ext cx="734536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eaLnBrk="0" hangingPunct="0">
              <a:buFont typeface="Arial" panose="020B0604020202020204" pitchFamily="34" charset="0"/>
              <a:buNone/>
            </a:pPr>
            <a:r>
              <a:rPr lang="zh-CN" altLang="en-US" sz="8000" b="1">
                <a:solidFill>
                  <a:srgbClr val="FF33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白 的 又 和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会写的字</a:t>
            </a:r>
          </a:p>
        </p:txBody>
      </p:sp>
      <p:sp>
        <p:nvSpPr>
          <p:cNvPr id="24" name="云形标注 8"/>
          <p:cNvSpPr>
            <a:spLocks noChangeArrowheads="1"/>
          </p:cNvSpPr>
          <p:nvPr/>
        </p:nvSpPr>
        <p:spPr bwMode="auto">
          <a:xfrm>
            <a:off x="6985000" y="3795713"/>
            <a:ext cx="3500438" cy="1214437"/>
          </a:xfrm>
          <a:prstGeom prst="cloudCallout">
            <a:avLst>
              <a:gd name="adj1" fmla="val -38583"/>
              <a:gd name="adj2" fmla="val -6492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zh-CN" altLang="en-US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4841875" y="2510880"/>
            <a:ext cx="534633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    </a:t>
            </a:r>
            <a:r>
              <a:rPr lang="zh-CN" altLang="en-US" sz="4400" b="1">
                <a:solidFill>
                  <a:srgbClr val="D48C2C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禾</a:t>
            </a:r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4400" b="1">
                <a:solidFill>
                  <a:srgbClr val="0070C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（禾木旁）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7413625" y="4081463"/>
            <a:ext cx="29289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0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“禾木旁”的字多与庄稼禾木有关。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2" y="2847975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读一读：</a:t>
            </a:r>
          </a:p>
        </p:txBody>
      </p:sp>
      <p:grpSp>
        <p:nvGrpSpPr>
          <p:cNvPr id="7" name="组合 4"/>
          <p:cNvGrpSpPr/>
          <p:nvPr/>
        </p:nvGrpSpPr>
        <p:grpSpPr bwMode="auto">
          <a:xfrm>
            <a:off x="5654675" y="1031875"/>
            <a:ext cx="4714875" cy="5143500"/>
            <a:chOff x="1785918" y="1000108"/>
            <a:chExt cx="4950941" cy="5274697"/>
          </a:xfrm>
        </p:grpSpPr>
        <p:pic>
          <p:nvPicPr>
            <p:cNvPr id="8" name="Picture 1" descr="C:\Users\Administrator\AppData\Roaming\Tencent\Users\541737432\QQ\WinTemp\RichOle\M12[)NPWX@H%RYZW3F[{}QE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5918" y="1928802"/>
              <a:ext cx="4950941" cy="43460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 descr="C:\Users\Administrator\AppData\Roaming\Tencent\Users\541737432\QQ\WinTemp\RichOle\2V4I}JQ`DX)450ZO96]GIG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32" y="1000108"/>
              <a:ext cx="4500594" cy="9286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4" descr="C:\Users\Administrator\AppData\Roaming\Tencent\Users\541737432\QQ\WinTemp\RichOle\2IR`T2OHJWBR[R2_AINU]{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700822"/>
            <a:ext cx="335756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读一读：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235701" y="1676161"/>
            <a:ext cx="4747552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5000" dirty="0">
                <a:solidFill>
                  <a:schemeClr val="tx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大海，</a:t>
            </a:r>
            <a:r>
              <a:rPr lang="zh-CN" altLang="en-US" sz="36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蓝蓝的</a:t>
            </a:r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36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又宽又远</a:t>
            </a:r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。沙滩，</a:t>
            </a:r>
            <a:r>
              <a:rPr lang="zh-CN" altLang="en-US" sz="36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黄黄的</a:t>
            </a:r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，</a:t>
            </a:r>
            <a:r>
              <a:rPr lang="zh-CN" altLang="en-US" sz="36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又长又软</a:t>
            </a:r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36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雪白雪白</a:t>
            </a:r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的浪花，哗哗地笑着，涌向沙滩，</a:t>
            </a:r>
            <a:r>
              <a:rPr lang="zh-CN" altLang="en-US" sz="3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悄悄撒下</a:t>
            </a:r>
            <a:r>
              <a:rPr lang="zh-CN" altLang="en-US" sz="3600" b="1" dirty="0">
                <a:solidFill>
                  <a:srgbClr val="FF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小小的</a:t>
            </a:r>
            <a:r>
              <a:rPr lang="zh-CN" altLang="en-US" sz="3600" b="1" dirty="0">
                <a:solidFill>
                  <a:schemeClr val="tx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海螺和贝壳。</a:t>
            </a:r>
            <a:endParaRPr lang="zh-CN" altLang="en-US" sz="5000" b="1" dirty="0">
              <a:solidFill>
                <a:schemeClr val="tx2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38" y="2476816"/>
            <a:ext cx="4595152" cy="2584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词语积累：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577999" y="1784350"/>
            <a:ext cx="832802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55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蓝蓝的（</a:t>
            </a:r>
            <a:r>
              <a:rPr lang="en-US" altLang="zh-CN" sz="28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AAB</a:t>
            </a:r>
            <a:r>
              <a:rPr lang="zh-CN" altLang="en-US" sz="28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800" b="1">
              <a:solidFill>
                <a:srgbClr val="FF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    慢慢的   胖胖的   白白的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又宽又远（又</a:t>
            </a:r>
            <a:r>
              <a:rPr lang="en-US" altLang="zh-CN" sz="28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28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又</a:t>
            </a:r>
            <a:r>
              <a:rPr lang="en-US" altLang="zh-CN" sz="28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  <a:r>
              <a:rPr lang="zh-CN" altLang="en-US" sz="28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800" b="1">
              <a:solidFill>
                <a:srgbClr val="FF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    又惊又喜   又大又圆   又蹦又跳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雪白雪白（</a:t>
            </a:r>
            <a:r>
              <a:rPr lang="en-US" altLang="zh-CN" sz="28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ABAB</a:t>
            </a:r>
            <a:r>
              <a:rPr lang="zh-CN" altLang="en-US" sz="28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endParaRPr lang="en-US" altLang="zh-CN" sz="2800" b="1">
              <a:solidFill>
                <a:srgbClr val="FF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    暖和暖和   考虑考虑   打扫打扫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0" y="2603500"/>
            <a:ext cx="26670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77999" y="333781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读一读：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87438" y="1341438"/>
            <a:ext cx="9339262" cy="242411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None/>
            </a:pPr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小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娃娃</a:t>
            </a:r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嘻嘻地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笑着</a:t>
            </a:r>
            <a:r>
              <a:rPr lang="en-US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迎上去</a:t>
            </a:r>
            <a:r>
              <a:rPr lang="en-US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捡起小小的海螺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和贝</a:t>
            </a:r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壳</a:t>
            </a:r>
            <a:r>
              <a:rPr lang="en-US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穿成彩色的项链，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挂</a:t>
            </a:r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在胸前。快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活</a:t>
            </a:r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的脚印落在沙滩上</a:t>
            </a:r>
            <a:r>
              <a:rPr lang="en-US" altLang="zh-CN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,</a:t>
            </a:r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穿成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金</a:t>
            </a:r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色的项链，</a:t>
            </a: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挂</a:t>
            </a:r>
            <a:r>
              <a:rPr lang="zh-CN" altLang="en-US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在大海胸前。 </a:t>
            </a:r>
          </a:p>
        </p:txBody>
      </p:sp>
      <p:pic>
        <p:nvPicPr>
          <p:cNvPr id="6" name="Picture 4" descr="20120418194155_iaPM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325" y="3743325"/>
            <a:ext cx="2922588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981_P_132368143392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3659187"/>
            <a:ext cx="2916237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宽屏</PresentationFormat>
  <Paragraphs>56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Calibri</vt:lpstr>
      <vt:lpstr>思源黑体 CN Regular</vt:lpstr>
      <vt:lpstr>Arial</vt:lpstr>
      <vt:lpstr>微软雅黑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2021-05-07T00:47:16Z</dcterms:created>
  <dcterms:modified xsi:type="dcterms:W3CDTF">2023-01-14T01:39:51Z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43E06F070B204DE2A926CC1BE7029482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