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2"/>
  </p:sldMasterIdLst>
  <p:notesMasterIdLst>
    <p:notesMasterId r:id="rId25"/>
  </p:notesMasterIdLst>
  <p:handoutMasterIdLst>
    <p:handoutMasterId r:id="rId26"/>
  </p:handoutMasterIdLst>
  <p:sldIdLst>
    <p:sldId id="3528" r:id="rId3"/>
    <p:sldId id="3622" r:id="rId4"/>
    <p:sldId id="3623" r:id="rId5"/>
    <p:sldId id="3637" r:id="rId6"/>
    <p:sldId id="3643" r:id="rId7"/>
    <p:sldId id="3644" r:id="rId8"/>
    <p:sldId id="3645" r:id="rId9"/>
    <p:sldId id="3646" r:id="rId10"/>
    <p:sldId id="3647" r:id="rId11"/>
    <p:sldId id="3648" r:id="rId12"/>
    <p:sldId id="3649" r:id="rId13"/>
    <p:sldId id="3650" r:id="rId14"/>
    <p:sldId id="3651" r:id="rId15"/>
    <p:sldId id="3652" r:id="rId16"/>
    <p:sldId id="3653" r:id="rId17"/>
    <p:sldId id="3654" r:id="rId18"/>
    <p:sldId id="3655" r:id="rId19"/>
    <p:sldId id="3656" r:id="rId20"/>
    <p:sldId id="3657" r:id="rId21"/>
    <p:sldId id="3658" r:id="rId22"/>
    <p:sldId id="3659" r:id="rId23"/>
    <p:sldId id="3641" r:id="rId24"/>
  </p:sldIdLst>
  <p:sldSz cx="12858750" cy="7232650"/>
  <p:notesSz cx="6858000" cy="9144000"/>
  <p:custDataLst>
    <p:tags r:id="rId2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8A99"/>
    <a:srgbClr val="34707C"/>
    <a:srgbClr val="4492A2"/>
    <a:srgbClr val="3F8897"/>
    <a:srgbClr val="65A0A4"/>
    <a:srgbClr val="629DA1"/>
    <a:srgbClr val="0070C0"/>
    <a:srgbClr val="498D9D"/>
    <a:srgbClr val="4BC1DD"/>
    <a:srgbClr val="333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7" autoAdjust="0"/>
    <p:restoredTop sz="95317" autoAdjust="0"/>
  </p:normalViewPr>
  <p:slideViewPr>
    <p:cSldViewPr>
      <p:cViewPr>
        <p:scale>
          <a:sx n="66" d="100"/>
          <a:sy n="66" d="100"/>
        </p:scale>
        <p:origin x="-2088" y="-1068"/>
      </p:cViewPr>
      <p:guideLst>
        <p:guide orient="horz" pos="328"/>
        <p:guide orient="horz" pos="4183"/>
        <p:guide pos="4050"/>
        <p:guide pos="557"/>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42938" y="289641"/>
            <a:ext cx="11572875" cy="1205442"/>
          </a:xfrm>
          <a:prstGeom prst="rect">
            <a:avLst/>
          </a:prstGeom>
        </p:spPr>
        <p:txBody>
          <a:bodyPr lIns="114803" tIns="57401" rIns="114803" bIns="5740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42938" y="1687619"/>
            <a:ext cx="11572875" cy="4773215"/>
          </a:xfrm>
          <a:prstGeom prst="rect">
            <a:avLst/>
          </a:prstGeom>
        </p:spPr>
        <p:txBody>
          <a:bodyPr vert="eaVert" lIns="114803" tIns="57401" rIns="114803" bIns="5740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42938" y="6703595"/>
            <a:ext cx="3000375" cy="385072"/>
          </a:xfrm>
          <a:prstGeom prst="rect">
            <a:avLst/>
          </a:prstGeom>
        </p:spPr>
        <p:txBody>
          <a:bodyPr lIns="114803" tIns="57401" rIns="114803" bIns="57401"/>
          <a:lstStyle/>
          <a:p>
            <a:pPr defTabSz="1148080" fontAlgn="auto">
              <a:spcBef>
                <a:spcPts val="0"/>
              </a:spcBef>
              <a:spcAft>
                <a:spcPts val="0"/>
              </a:spcAft>
            </a:pPr>
            <a:fld id="{2E3AAC11-D570-4EA9-AFC0-30FB72BA45EB}" type="datetimeFigureOut">
              <a:rPr lang="zh-CN" altLang="en-US" sz="2300" smtClean="0">
                <a:solidFill>
                  <a:prstClr val="black"/>
                </a:solidFill>
                <a:latin typeface="Calibri" panose="020F0502020204030204"/>
                <a:ea typeface="宋体" panose="02010600030101010101" pitchFamily="2" charset="-122"/>
              </a:rPr>
              <a:t>2023-01-11</a:t>
            </a:fld>
            <a:endParaRPr lang="zh-CN" altLang="en-US" sz="2300">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393406" y="6703595"/>
            <a:ext cx="4071938" cy="385072"/>
          </a:xfrm>
          <a:prstGeom prst="rect">
            <a:avLst/>
          </a:prstGeom>
        </p:spPr>
        <p:txBody>
          <a:bodyPr lIns="114803" tIns="57401" rIns="114803" bIns="57401"/>
          <a:lstStyle/>
          <a:p>
            <a:pPr defTabSz="1148080" fontAlgn="auto">
              <a:spcBef>
                <a:spcPts val="0"/>
              </a:spcBef>
              <a:spcAft>
                <a:spcPts val="0"/>
              </a:spcAft>
            </a:pPr>
            <a:endParaRPr lang="zh-CN" altLang="en-US" sz="2300">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9215438" y="6703595"/>
            <a:ext cx="3000375" cy="385072"/>
          </a:xfrm>
          <a:prstGeom prst="rect">
            <a:avLst/>
          </a:prstGeom>
        </p:spPr>
        <p:txBody>
          <a:bodyPr lIns="114803" tIns="57401" rIns="114803" bIns="57401"/>
          <a:lstStyle/>
          <a:p>
            <a:pPr defTabSz="1148080" fontAlgn="auto">
              <a:spcBef>
                <a:spcPts val="0"/>
              </a:spcBef>
              <a:spcAft>
                <a:spcPts val="0"/>
              </a:spcAft>
            </a:pPr>
            <a:fld id="{55ECCFAA-F4FB-487C-9F1E-C8836D0C3DC9}" type="slidenum">
              <a:rPr lang="zh-CN" altLang="en-US" sz="2300" smtClean="0">
                <a:solidFill>
                  <a:prstClr val="black"/>
                </a:solidFill>
                <a:latin typeface="Calibri" panose="020F0502020204030204"/>
                <a:ea typeface="宋体" panose="02010600030101010101" pitchFamily="2" charset="-122"/>
              </a:rPr>
              <a:t>‹#›</a:t>
            </a:fld>
            <a:endParaRPr lang="zh-CN" altLang="en-US" sz="2300">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22594" y="289642"/>
            <a:ext cx="2893219" cy="6171192"/>
          </a:xfrm>
          <a:prstGeom prst="rect">
            <a:avLst/>
          </a:prstGeom>
        </p:spPr>
        <p:txBody>
          <a:bodyPr vert="eaVert" lIns="114803" tIns="57401" rIns="114803" bIns="5740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42937" y="289642"/>
            <a:ext cx="8465344" cy="6171192"/>
          </a:xfrm>
          <a:prstGeom prst="rect">
            <a:avLst/>
          </a:prstGeom>
        </p:spPr>
        <p:txBody>
          <a:bodyPr vert="eaVert" lIns="114803" tIns="57401" rIns="114803" bIns="5740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42938" y="6703595"/>
            <a:ext cx="3000375" cy="385072"/>
          </a:xfrm>
          <a:prstGeom prst="rect">
            <a:avLst/>
          </a:prstGeom>
        </p:spPr>
        <p:txBody>
          <a:bodyPr lIns="114803" tIns="57401" rIns="114803" bIns="57401"/>
          <a:lstStyle/>
          <a:p>
            <a:pPr defTabSz="1148080" fontAlgn="auto">
              <a:spcBef>
                <a:spcPts val="0"/>
              </a:spcBef>
              <a:spcAft>
                <a:spcPts val="0"/>
              </a:spcAft>
            </a:pPr>
            <a:fld id="{2E3AAC11-D570-4EA9-AFC0-30FB72BA45EB}" type="datetimeFigureOut">
              <a:rPr lang="zh-CN" altLang="en-US" sz="2300" smtClean="0">
                <a:solidFill>
                  <a:prstClr val="black"/>
                </a:solidFill>
                <a:latin typeface="Calibri" panose="020F0502020204030204"/>
                <a:ea typeface="宋体" panose="02010600030101010101" pitchFamily="2" charset="-122"/>
              </a:rPr>
              <a:t>2023-01-11</a:t>
            </a:fld>
            <a:endParaRPr lang="zh-CN" altLang="en-US" sz="2300">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393406" y="6703595"/>
            <a:ext cx="4071938" cy="385072"/>
          </a:xfrm>
          <a:prstGeom prst="rect">
            <a:avLst/>
          </a:prstGeom>
        </p:spPr>
        <p:txBody>
          <a:bodyPr lIns="114803" tIns="57401" rIns="114803" bIns="57401"/>
          <a:lstStyle/>
          <a:p>
            <a:pPr defTabSz="1148080" fontAlgn="auto">
              <a:spcBef>
                <a:spcPts val="0"/>
              </a:spcBef>
              <a:spcAft>
                <a:spcPts val="0"/>
              </a:spcAft>
            </a:pPr>
            <a:endParaRPr lang="zh-CN" altLang="en-US" sz="2300">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9215438" y="6703595"/>
            <a:ext cx="3000375" cy="385072"/>
          </a:xfrm>
          <a:prstGeom prst="rect">
            <a:avLst/>
          </a:prstGeom>
        </p:spPr>
        <p:txBody>
          <a:bodyPr lIns="114803" tIns="57401" rIns="114803" bIns="57401"/>
          <a:lstStyle/>
          <a:p>
            <a:pPr defTabSz="1148080" fontAlgn="auto">
              <a:spcBef>
                <a:spcPts val="0"/>
              </a:spcBef>
              <a:spcAft>
                <a:spcPts val="0"/>
              </a:spcAft>
            </a:pPr>
            <a:fld id="{55ECCFAA-F4FB-487C-9F1E-C8836D0C3DC9}" type="slidenum">
              <a:rPr lang="zh-CN" altLang="en-US" sz="2300" smtClean="0">
                <a:solidFill>
                  <a:prstClr val="black"/>
                </a:solidFill>
                <a:latin typeface="Calibri" panose="020F0502020204030204"/>
                <a:ea typeface="宋体" panose="02010600030101010101" pitchFamily="2" charset="-122"/>
              </a:rPr>
              <a:t>‹#›</a:t>
            </a:fld>
            <a:endParaRPr lang="zh-CN" altLang="en-US" sz="2300">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2023-01-11</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1148080" rtl="0" eaLnBrk="1" latinLnBrk="0" hangingPunct="1">
        <a:spcBef>
          <a:spcPct val="0"/>
        </a:spcBef>
        <a:buNone/>
        <a:defRPr sz="5500" kern="1200">
          <a:solidFill>
            <a:schemeClr val="tx1"/>
          </a:solidFill>
          <a:latin typeface="+mj-lt"/>
          <a:ea typeface="+mj-ea"/>
          <a:cs typeface="+mj-cs"/>
        </a:defRPr>
      </a:lvl1pPr>
    </p:titleStyle>
    <p:bodyStyle>
      <a:lvl1pPr marL="430530" indent="-430530" algn="l" defTabSz="114808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1pPr>
      <a:lvl2pPr marL="932815" indent="-358775" algn="l" defTabSz="114808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435100" indent="-287020" algn="l" defTabSz="114808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200914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8318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15722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3126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0530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7934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zh-CN"/>
      </a:defPPr>
      <a:lvl1pPr marL="0" algn="l" defTabSz="1148080" rtl="0" eaLnBrk="1" latinLnBrk="0" hangingPunct="1">
        <a:defRPr sz="2300" kern="1200">
          <a:solidFill>
            <a:schemeClr val="tx1"/>
          </a:solidFill>
          <a:latin typeface="+mn-lt"/>
          <a:ea typeface="+mn-ea"/>
          <a:cs typeface="+mn-cs"/>
        </a:defRPr>
      </a:lvl1pPr>
      <a:lvl2pPr marL="574040" algn="l" defTabSz="1148080" rtl="0" eaLnBrk="1" latinLnBrk="0" hangingPunct="1">
        <a:defRPr sz="2300" kern="1200">
          <a:solidFill>
            <a:schemeClr val="tx1"/>
          </a:solidFill>
          <a:latin typeface="+mn-lt"/>
          <a:ea typeface="+mn-ea"/>
          <a:cs typeface="+mn-cs"/>
        </a:defRPr>
      </a:lvl2pPr>
      <a:lvl3pPr marL="1148080" algn="l" defTabSz="1148080" rtl="0" eaLnBrk="1" latinLnBrk="0" hangingPunct="1">
        <a:defRPr sz="2300" kern="1200">
          <a:solidFill>
            <a:schemeClr val="tx1"/>
          </a:solidFill>
          <a:latin typeface="+mn-lt"/>
          <a:ea typeface="+mn-ea"/>
          <a:cs typeface="+mn-cs"/>
        </a:defRPr>
      </a:lvl3pPr>
      <a:lvl4pPr marL="1722120" algn="l" defTabSz="1148080" rtl="0" eaLnBrk="1" latinLnBrk="0" hangingPunct="1">
        <a:defRPr sz="2300" kern="1200">
          <a:solidFill>
            <a:schemeClr val="tx1"/>
          </a:solidFill>
          <a:latin typeface="+mn-lt"/>
          <a:ea typeface="+mn-ea"/>
          <a:cs typeface="+mn-cs"/>
        </a:defRPr>
      </a:lvl4pPr>
      <a:lvl5pPr marL="2296160" algn="l" defTabSz="1148080" rtl="0" eaLnBrk="1" latinLnBrk="0" hangingPunct="1">
        <a:defRPr sz="2300" kern="1200">
          <a:solidFill>
            <a:schemeClr val="tx1"/>
          </a:solidFill>
          <a:latin typeface="+mn-lt"/>
          <a:ea typeface="+mn-ea"/>
          <a:cs typeface="+mn-cs"/>
        </a:defRPr>
      </a:lvl5pPr>
      <a:lvl6pPr marL="2870200" algn="l" defTabSz="1148080" rtl="0" eaLnBrk="1" latinLnBrk="0" hangingPunct="1">
        <a:defRPr sz="2300" kern="1200">
          <a:solidFill>
            <a:schemeClr val="tx1"/>
          </a:solidFill>
          <a:latin typeface="+mn-lt"/>
          <a:ea typeface="+mn-ea"/>
          <a:cs typeface="+mn-cs"/>
        </a:defRPr>
      </a:lvl6pPr>
      <a:lvl7pPr marL="3444240" algn="l" defTabSz="1148080" rtl="0" eaLnBrk="1" latinLnBrk="0" hangingPunct="1">
        <a:defRPr sz="2300" kern="1200">
          <a:solidFill>
            <a:schemeClr val="tx1"/>
          </a:solidFill>
          <a:latin typeface="+mn-lt"/>
          <a:ea typeface="+mn-ea"/>
          <a:cs typeface="+mn-cs"/>
        </a:defRPr>
      </a:lvl7pPr>
      <a:lvl8pPr marL="4018280" algn="l" defTabSz="1148080" rtl="0" eaLnBrk="1" latinLnBrk="0" hangingPunct="1">
        <a:defRPr sz="2300" kern="1200">
          <a:solidFill>
            <a:schemeClr val="tx1"/>
          </a:solidFill>
          <a:latin typeface="+mn-lt"/>
          <a:ea typeface="+mn-ea"/>
          <a:cs typeface="+mn-cs"/>
        </a:defRPr>
      </a:lvl8pPr>
      <a:lvl9pPr marL="4592320" algn="l" defTabSz="1148080"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4.xml"/><Relationship Id="rId7"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0" y="0"/>
            <a:ext cx="12858750" cy="7232650"/>
          </a:xfrm>
          <a:prstGeom prst="rect">
            <a:avLst/>
          </a:prstGeom>
          <a:blipFill dpi="0" rotWithShape="1">
            <a:blip r:embed="rId3"/>
            <a:srcRect/>
            <a:stretch>
              <a:fillRect/>
            </a:stretch>
          </a:blipFill>
          <a:ln w="0">
            <a:noFill/>
            <a:prstDash val="solid"/>
            <a:miter lim="800000"/>
          </a:ln>
        </p:spPr>
        <p:txBody>
          <a:bodyPr vert="horz" wrap="square" lIns="128580" tIns="64290" rIns="128580" bIns="6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0" y="3233931"/>
            <a:ext cx="12858750" cy="3112269"/>
          </a:xfrm>
          <a:prstGeom prst="rect">
            <a:avLst/>
          </a:prstGeom>
          <a:solidFill>
            <a:srgbClr val="418A99">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矩形 259"/>
          <p:cNvSpPr>
            <a:spLocks noChangeArrowheads="1"/>
          </p:cNvSpPr>
          <p:nvPr/>
        </p:nvSpPr>
        <p:spPr bwMode="auto">
          <a:xfrm>
            <a:off x="3662036" y="3760341"/>
            <a:ext cx="5534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800" dirty="0" smtClean="0">
                <a:solidFill>
                  <a:schemeClr val="bg1"/>
                </a:solidFill>
                <a:latin typeface="Arial" panose="020B0604020202020204" pitchFamily="34" charset="0"/>
                <a:cs typeface="Arial" panose="020B0604020202020204" pitchFamily="34" charset="0"/>
                <a:sym typeface="Arial" panose="020B0604020202020204" pitchFamily="34" charset="0"/>
              </a:rPr>
              <a:t>STUDENT MORAL EDUCATION WORK REPORT</a:t>
            </a:r>
            <a:endParaRPr lang="zh-CN" altLang="en-US" sz="18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2" name="矩形 259"/>
          <p:cNvSpPr>
            <a:spLocks noChangeArrowheads="1"/>
          </p:cNvSpPr>
          <p:nvPr/>
        </p:nvSpPr>
        <p:spPr bwMode="auto">
          <a:xfrm>
            <a:off x="1980340" y="4017194"/>
            <a:ext cx="88980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dirty="0">
                <a:solidFill>
                  <a:schemeClr val="bg1"/>
                </a:solidFill>
                <a:latin typeface="Arial" panose="020B0604020202020204" pitchFamily="34" charset="0"/>
                <a:cs typeface="Arial" panose="020B0604020202020204" pitchFamily="34" charset="0"/>
                <a:sym typeface="Arial" panose="020B0604020202020204" pitchFamily="34" charset="0"/>
              </a:rPr>
              <a:t>学生德育教育工作汇报</a:t>
            </a:r>
          </a:p>
        </p:txBody>
      </p:sp>
      <p:sp>
        <p:nvSpPr>
          <p:cNvPr id="13" name="矩形 259"/>
          <p:cNvSpPr>
            <a:spLocks noChangeArrowheads="1"/>
          </p:cNvSpPr>
          <p:nvPr/>
        </p:nvSpPr>
        <p:spPr bwMode="auto">
          <a:xfrm>
            <a:off x="3590643" y="5316726"/>
            <a:ext cx="5677465"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smtClean="0">
                <a:solidFill>
                  <a:schemeClr val="bg1"/>
                </a:solidFill>
                <a:latin typeface="Arial" panose="020B0604020202020204" pitchFamily="34" charset="0"/>
                <a:cs typeface="Arial" panose="020B0604020202020204" pitchFamily="34" charset="0"/>
                <a:sym typeface="Arial" panose="020B0604020202020204" pitchFamily="34" charset="0"/>
              </a:rPr>
              <a:t>汇报人：</a:t>
            </a:r>
            <a:r>
              <a:rPr lang="en-US" altLang="zh-CN" sz="1800" smtClean="0">
                <a:solidFill>
                  <a:schemeClr val="bg1"/>
                </a:solidFill>
                <a:latin typeface="Arial" panose="020B0604020202020204" pitchFamily="34" charset="0"/>
                <a:cs typeface="Arial" panose="020B0604020202020204" pitchFamily="34" charset="0"/>
                <a:sym typeface="Arial" panose="020B0604020202020204" pitchFamily="34" charset="0"/>
              </a:rPr>
              <a:t>PPT818     </a:t>
            </a:r>
            <a:r>
              <a:rPr lang="zh-CN" altLang="en-US" sz="1800" smtClean="0">
                <a:solidFill>
                  <a:schemeClr val="bg1"/>
                </a:solidFill>
                <a:latin typeface="Arial" panose="020B0604020202020204" pitchFamily="34" charset="0"/>
                <a:cs typeface="Arial" panose="020B0604020202020204" pitchFamily="34" charset="0"/>
                <a:sym typeface="Arial" panose="020B0604020202020204" pitchFamily="34" charset="0"/>
              </a:rPr>
              <a:t>时间：</a:t>
            </a:r>
            <a:r>
              <a:rPr lang="en-US" altLang="zh-CN" sz="1800" smtClean="0">
                <a:solidFill>
                  <a:schemeClr val="bg1"/>
                </a:solidFill>
                <a:latin typeface="Arial" panose="020B0604020202020204" pitchFamily="34" charset="0"/>
                <a:cs typeface="Arial" panose="020B0604020202020204" pitchFamily="34" charset="0"/>
                <a:sym typeface="Arial" panose="020B0604020202020204" pitchFamily="34" charset="0"/>
              </a:rPr>
              <a:t>20XX  </a:t>
            </a:r>
            <a:r>
              <a:rPr lang="zh-CN" altLang="en-US" sz="1800" smtClean="0">
                <a:solidFill>
                  <a:schemeClr val="bg1"/>
                </a:solidFill>
                <a:latin typeface="Arial" panose="020B0604020202020204" pitchFamily="34" charset="0"/>
                <a:cs typeface="Arial" panose="020B0604020202020204" pitchFamily="34" charset="0"/>
                <a:sym typeface="Arial" panose="020B0604020202020204" pitchFamily="34" charset="0"/>
              </a:rPr>
              <a:t>年 </a:t>
            </a:r>
            <a:r>
              <a:rPr lang="en-US" altLang="zh-CN" sz="1800" smtClean="0">
                <a:solidFill>
                  <a:schemeClr val="bg1"/>
                </a:solidFill>
                <a:latin typeface="Arial" panose="020B0604020202020204" pitchFamily="34" charset="0"/>
                <a:cs typeface="Arial" panose="020B0604020202020204" pitchFamily="34" charset="0"/>
                <a:sym typeface="Arial" panose="020B0604020202020204" pitchFamily="34" charset="0"/>
              </a:rPr>
              <a:t>X </a:t>
            </a:r>
            <a:r>
              <a:rPr lang="zh-CN" altLang="en-US" sz="1800" smtClean="0">
                <a:solidFill>
                  <a:schemeClr val="bg1"/>
                </a:solidFill>
                <a:latin typeface="Arial" panose="020B0604020202020204" pitchFamily="34" charset="0"/>
                <a:cs typeface="Arial" panose="020B0604020202020204" pitchFamily="34" charset="0"/>
                <a:sym typeface="Arial" panose="020B0604020202020204" pitchFamily="34" charset="0"/>
              </a:rPr>
              <a:t>月 </a:t>
            </a:r>
            <a:r>
              <a:rPr lang="en-US" altLang="zh-CN" sz="1800" smtClean="0">
                <a:solidFill>
                  <a:schemeClr val="bg1"/>
                </a:solidFill>
                <a:latin typeface="Arial" panose="020B0604020202020204" pitchFamily="34" charset="0"/>
                <a:cs typeface="Arial" panose="020B0604020202020204" pitchFamily="34" charset="0"/>
                <a:sym typeface="Arial" panose="020B0604020202020204" pitchFamily="34" charset="0"/>
              </a:rPr>
              <a:t>X </a:t>
            </a:r>
            <a:r>
              <a:rPr lang="zh-CN" altLang="en-US" sz="1800" smtClean="0">
                <a:solidFill>
                  <a:schemeClr val="bg1"/>
                </a:solidFill>
                <a:latin typeface="Arial" panose="020B0604020202020204" pitchFamily="34" charset="0"/>
                <a:cs typeface="Arial" panose="020B0604020202020204" pitchFamily="34" charset="0"/>
                <a:sym typeface="Arial" panose="020B0604020202020204" pitchFamily="34" charset="0"/>
              </a:rPr>
              <a:t>日</a:t>
            </a:r>
            <a:endParaRPr lang="zh-CN" altLang="en-US" sz="18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1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par>
                              <p:cTn id="22" fill="hold">
                                <p:stCondLst>
                                  <p:cond delay="27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par>
                              <p:cTn id="26" fill="hold">
                                <p:stCondLst>
                                  <p:cond delay="32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2"/>
                                            </p:tgtEl>
                                            <p:attrNameLst>
                                              <p:attrName>ppt_y</p:attrName>
                                            </p:attrNameLst>
                                          </p:cBhvr>
                                          <p:tavLst>
                                            <p:tav tm="0">
                                              <p:val>
                                                <p:strVal val="#ppt_y"/>
                                              </p:val>
                                            </p:tav>
                                            <p:tav tm="100000">
                                              <p:val>
                                                <p:strVal val="#ppt_y"/>
                                              </p:val>
                                            </p:tav>
                                          </p:tavLst>
                                        </p:anim>
                                        <p:anim calcmode="lin" valueType="num">
                                          <p:cBhvr>
                                            <p:cTn id="3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2"/>
                                            </p:tgtEl>
                                          </p:cBhvr>
                                        </p:animEffect>
                                      </p:childTnLst>
                                    </p:cTn>
                                  </p:par>
                                </p:childTnLst>
                              </p:cTn>
                            </p:par>
                            <p:par>
                              <p:cTn id="34" fill="hold">
                                <p:stCondLst>
                                  <p:cond delay="415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par>
                              <p:cTn id="38" fill="hold">
                                <p:stCondLst>
                                  <p:cond delay="46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3"/>
                                            </p:tgtEl>
                                            <p:attrNameLst>
                                              <p:attrName>ppt_y</p:attrName>
                                            </p:attrNameLst>
                                          </p:cBhvr>
                                          <p:tavLst>
                                            <p:tav tm="0">
                                              <p:val>
                                                <p:strVal val="#ppt_y"/>
                                              </p:val>
                                            </p:tav>
                                            <p:tav tm="100000">
                                              <p:val>
                                                <p:strVal val="#ppt_y"/>
                                              </p:val>
                                            </p:tav>
                                          </p:tavLst>
                                        </p:anim>
                                        <p:anim calcmode="lin" valueType="num">
                                          <p:cBhvr>
                                            <p:cTn id="4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3"/>
                                            </p:tgtEl>
                                          </p:cBhvr>
                                        </p:animEffect>
                                      </p:childTnLst>
                                    </p:cTn>
                                  </p:par>
                                </p:childTnLst>
                              </p:cTn>
                            </p:par>
                            <p:par>
                              <p:cTn id="46" fill="hold">
                                <p:stCondLst>
                                  <p:cond delay="6200"/>
                                </p:stCondLst>
                                <p:childTnLst>
                                  <p:par>
                                    <p:cTn id="47" presetID="26" presetClass="emph" presetSubtype="0" fill="hold" grpId="1" nodeType="afterEffect">
                                      <p:stCondLst>
                                        <p:cond delay="0"/>
                                      </p:stCondLst>
                                      <p:iterate type="lt">
                                        <p:tmPct val="0"/>
                                      </p:iterate>
                                      <p:childTnLst>
                                        <p:animEffect transition="out" filter="fade">
                                          <p:cBhvr>
                                            <p:cTn id="48" dur="500" tmFilter="0, 0; .2, .5; .8, .5; 1, 0"/>
                                            <p:tgtEl>
                                              <p:spTgt spid="13"/>
                                            </p:tgtEl>
                                          </p:cBhvr>
                                        </p:animEffect>
                                        <p:animScale>
                                          <p:cBhvr>
                                            <p:cTn id="4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p:bldP spid="8" grpId="1"/>
          <p:bldP spid="12" grpId="0"/>
          <p:bldP spid="12" grpId="1"/>
          <p:bldP spid="13" grpId="0"/>
          <p:bldP spid="13" grpId="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par>
                              <p:cTn id="22" fill="hold">
                                <p:stCondLst>
                                  <p:cond delay="27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par>
                              <p:cTn id="26" fill="hold">
                                <p:stCondLst>
                                  <p:cond delay="32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2"/>
                                            </p:tgtEl>
                                            <p:attrNameLst>
                                              <p:attrName>ppt_y</p:attrName>
                                            </p:attrNameLst>
                                          </p:cBhvr>
                                          <p:tavLst>
                                            <p:tav tm="0">
                                              <p:val>
                                                <p:strVal val="#ppt_y"/>
                                              </p:val>
                                            </p:tav>
                                            <p:tav tm="100000">
                                              <p:val>
                                                <p:strVal val="#ppt_y"/>
                                              </p:val>
                                            </p:tav>
                                          </p:tavLst>
                                        </p:anim>
                                        <p:anim calcmode="lin" valueType="num">
                                          <p:cBhvr>
                                            <p:cTn id="3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2"/>
                                            </p:tgtEl>
                                          </p:cBhvr>
                                        </p:animEffect>
                                      </p:childTnLst>
                                    </p:cTn>
                                  </p:par>
                                </p:childTnLst>
                              </p:cTn>
                            </p:par>
                            <p:par>
                              <p:cTn id="34" fill="hold">
                                <p:stCondLst>
                                  <p:cond delay="415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par>
                              <p:cTn id="38" fill="hold">
                                <p:stCondLst>
                                  <p:cond delay="46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3"/>
                                            </p:tgtEl>
                                            <p:attrNameLst>
                                              <p:attrName>ppt_y</p:attrName>
                                            </p:attrNameLst>
                                          </p:cBhvr>
                                          <p:tavLst>
                                            <p:tav tm="0">
                                              <p:val>
                                                <p:strVal val="#ppt_y"/>
                                              </p:val>
                                            </p:tav>
                                            <p:tav tm="100000">
                                              <p:val>
                                                <p:strVal val="#ppt_y"/>
                                              </p:val>
                                            </p:tav>
                                          </p:tavLst>
                                        </p:anim>
                                        <p:anim calcmode="lin" valueType="num">
                                          <p:cBhvr>
                                            <p:cTn id="4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3"/>
                                            </p:tgtEl>
                                          </p:cBhvr>
                                        </p:animEffect>
                                      </p:childTnLst>
                                    </p:cTn>
                                  </p:par>
                                </p:childTnLst>
                              </p:cTn>
                            </p:par>
                            <p:par>
                              <p:cTn id="46" fill="hold">
                                <p:stCondLst>
                                  <p:cond delay="6200"/>
                                </p:stCondLst>
                                <p:childTnLst>
                                  <p:par>
                                    <p:cTn id="47" presetID="26" presetClass="emph" presetSubtype="0" fill="hold" grpId="1" nodeType="afterEffect">
                                      <p:stCondLst>
                                        <p:cond delay="0"/>
                                      </p:stCondLst>
                                      <p:iterate type="lt">
                                        <p:tmPct val="0"/>
                                      </p:iterate>
                                      <p:childTnLst>
                                        <p:animEffect transition="out" filter="fade">
                                          <p:cBhvr>
                                            <p:cTn id="48" dur="500" tmFilter="0, 0; .2, .5; .8, .5; 1, 0"/>
                                            <p:tgtEl>
                                              <p:spTgt spid="13"/>
                                            </p:tgtEl>
                                          </p:cBhvr>
                                        </p:animEffect>
                                        <p:animScale>
                                          <p:cBhvr>
                                            <p:cTn id="4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p:bldP spid="8" grpId="1"/>
          <p:bldP spid="12" grpId="0"/>
          <p:bldP spid="12" grpId="1"/>
          <p:bldP spid="13" grpId="0"/>
          <p:bldP spid="13"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1960278"/>
            <a:ext cx="4197126" cy="331209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10749855" y="2452930"/>
            <a:ext cx="1999536" cy="1446550"/>
          </a:xfrm>
          <a:prstGeom prst="rect">
            <a:avLst/>
          </a:prstGeom>
          <a:noFill/>
        </p:spPr>
        <p:txBody>
          <a:bodyPr wrap="square" rtlCol="0">
            <a:spAutoFit/>
          </a:bodyPr>
          <a:lstStyle/>
          <a:p>
            <a:pPr algn="r"/>
            <a:r>
              <a:rPr lang="en-US" altLang="zh-CN" sz="8800" b="1" dirty="0" smtClean="0">
                <a:solidFill>
                  <a:srgbClr val="418A99"/>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8800" b="1" dirty="0">
              <a:solidFill>
                <a:srgbClr val="418A9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4845199" y="2824261"/>
            <a:ext cx="7056784" cy="615553"/>
          </a:xfrm>
          <a:prstGeom prst="rect">
            <a:avLst/>
          </a:prstGeom>
        </p:spPr>
        <p:txBody>
          <a:bodyPr wrap="square" lIns="0" tIns="0" rIns="0" bIns="0">
            <a:spAutoFit/>
          </a:bodyPr>
          <a:lstStyle/>
          <a:p>
            <a:r>
              <a:rPr lang="zh-CN" altLang="en-US" sz="40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德育教育工作教育形式</a:t>
            </a:r>
          </a:p>
        </p:txBody>
      </p:sp>
      <p:sp>
        <p:nvSpPr>
          <p:cNvPr id="22" name="TextBox 11"/>
          <p:cNvSpPr txBox="1"/>
          <p:nvPr/>
        </p:nvSpPr>
        <p:spPr>
          <a:xfrm>
            <a:off x="4845199" y="2392189"/>
            <a:ext cx="1005403" cy="338554"/>
          </a:xfrm>
          <a:prstGeom prst="rect">
            <a:avLst/>
          </a:prstGeom>
          <a:noFill/>
        </p:spPr>
        <p:txBody>
          <a:bodyPr wrap="none" rtlCol="0">
            <a:spAutoFit/>
          </a:bodyPr>
          <a:lstStyle/>
          <a:p>
            <a:pPr marL="0" lvl="1" indent="0"/>
            <a:r>
              <a:rPr lang="zh-CN" altLang="en-US" sz="1600" dirty="0" smtClean="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第二章节</a:t>
            </a:r>
            <a:endParaRPr lang="en-US" altLang="zh-CN"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0" y="1744117"/>
            <a:ext cx="41971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41144" y="5439817"/>
            <a:ext cx="851760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341144" y="4984477"/>
            <a:ext cx="8539013" cy="287896"/>
          </a:xfrm>
          <a:prstGeom prst="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1"/>
          <p:cNvSpPr txBox="1"/>
          <p:nvPr/>
        </p:nvSpPr>
        <p:spPr>
          <a:xfrm>
            <a:off x="4711775" y="3618889"/>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1"/>
          <p:cNvSpPr txBox="1"/>
          <p:nvPr/>
        </p:nvSpPr>
        <p:spPr>
          <a:xfrm>
            <a:off x="6424368" y="3618889"/>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1"/>
          <p:cNvSpPr txBox="1"/>
          <p:nvPr/>
        </p:nvSpPr>
        <p:spPr>
          <a:xfrm>
            <a:off x="4711775" y="3891720"/>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1"/>
          <p:cNvSpPr txBox="1"/>
          <p:nvPr/>
        </p:nvSpPr>
        <p:spPr>
          <a:xfrm>
            <a:off x="6424368" y="3891720"/>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500"/>
                                        <p:tgtEl>
                                          <p:spTgt spid="15"/>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4*#ppt_w"/>
                                          </p:val>
                                        </p:tav>
                                        <p:tav tm="100000">
                                          <p:val>
                                            <p:strVal val="#ppt_w"/>
                                          </p:val>
                                        </p:tav>
                                      </p:tavLst>
                                    </p:anim>
                                    <p:anim calcmode="lin" valueType="num">
                                      <p:cBhvr>
                                        <p:cTn id="30" dur="500" fill="hold"/>
                                        <p:tgtEl>
                                          <p:spTgt spid="21"/>
                                        </p:tgtEl>
                                        <p:attrNameLst>
                                          <p:attrName>ppt_h</p:attrName>
                                        </p:attrNameLst>
                                      </p:cBhvr>
                                      <p:tavLst>
                                        <p:tav tm="0">
                                          <p:val>
                                            <p:strVal val="4*#ppt_h"/>
                                          </p:val>
                                        </p:tav>
                                        <p:tav tm="100000">
                                          <p:val>
                                            <p:strVal val="#ppt_h"/>
                                          </p:val>
                                        </p:tav>
                                      </p:tavLst>
                                    </p:anim>
                                  </p:childTnLst>
                                </p:cTn>
                              </p:par>
                            </p:childTnLst>
                          </p:cTn>
                        </p:par>
                        <p:par>
                          <p:cTn id="31" fill="hold">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p:tgtEl>
                                          <p:spTgt spid="22"/>
                                        </p:tgtEl>
                                        <p:attrNameLst>
                                          <p:attrName>ppt_x</p:attrName>
                                        </p:attrNameLst>
                                      </p:cBhvr>
                                      <p:tavLst>
                                        <p:tav tm="0">
                                          <p:val>
                                            <p:strVal val="#ppt_x-#ppt_w*1.125000"/>
                                          </p:val>
                                        </p:tav>
                                        <p:tav tm="100000">
                                          <p:val>
                                            <p:strVal val="#ppt_x"/>
                                          </p:val>
                                        </p:tav>
                                      </p:tavLst>
                                    </p:anim>
                                    <p:animEffect transition="in" filter="wipe(righ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1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p:tgtEl>
                                          <p:spTgt spid="17"/>
                                        </p:tgtEl>
                                        <p:attrNameLst>
                                          <p:attrName>ppt_x</p:attrName>
                                        </p:attrNameLst>
                                      </p:cBhvr>
                                      <p:tavLst>
                                        <p:tav tm="0">
                                          <p:val>
                                            <p:strVal val="#ppt_x-#ppt_w*1.125000"/>
                                          </p:val>
                                        </p:tav>
                                        <p:tav tm="100000">
                                          <p:val>
                                            <p:strVal val="#ppt_x"/>
                                          </p:val>
                                        </p:tav>
                                      </p:tavLst>
                                    </p:anim>
                                    <p:animEffect transition="in" filter="wipe(right)">
                                      <p:cBhvr>
                                        <p:cTn id="46" dur="500"/>
                                        <p:tgtEl>
                                          <p:spTgt spid="17"/>
                                        </p:tgtEl>
                                      </p:cBhvr>
                                    </p:animEffect>
                                  </p:childTnLst>
                                </p:cTn>
                              </p:par>
                            </p:childTnLst>
                          </p:cTn>
                        </p:par>
                        <p:par>
                          <p:cTn id="47" fill="hold">
                            <p:stCondLst>
                              <p:cond delay="1000"/>
                            </p:stCondLst>
                            <p:childTnLst>
                              <p:par>
                                <p:cTn id="48" presetID="1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p:tgtEl>
                                          <p:spTgt spid="18"/>
                                        </p:tgtEl>
                                        <p:attrNameLst>
                                          <p:attrName>ppt_x</p:attrName>
                                        </p:attrNameLst>
                                      </p:cBhvr>
                                      <p:tavLst>
                                        <p:tav tm="0">
                                          <p:val>
                                            <p:strVal val="#ppt_x-#ppt_w*1.125000"/>
                                          </p:val>
                                        </p:tav>
                                        <p:tav tm="100000">
                                          <p:val>
                                            <p:strVal val="#ppt_x"/>
                                          </p:val>
                                        </p:tav>
                                      </p:tavLst>
                                    </p:anim>
                                    <p:animEffect transition="in" filter="wipe(right)">
                                      <p:cBhvr>
                                        <p:cTn id="51" dur="500"/>
                                        <p:tgtEl>
                                          <p:spTgt spid="18"/>
                                        </p:tgtEl>
                                      </p:cBhvr>
                                    </p:animEffect>
                                  </p:childTnLst>
                                </p:cTn>
                              </p:par>
                            </p:childTnLst>
                          </p:cTn>
                        </p:par>
                        <p:par>
                          <p:cTn id="52" fill="hold">
                            <p:stCondLst>
                              <p:cond delay="1500"/>
                            </p:stCondLst>
                            <p:childTnLst>
                              <p:par>
                                <p:cTn id="53" presetID="1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p:tgtEl>
                                          <p:spTgt spid="19"/>
                                        </p:tgtEl>
                                        <p:attrNameLst>
                                          <p:attrName>ppt_x</p:attrName>
                                        </p:attrNameLst>
                                      </p:cBhvr>
                                      <p:tavLst>
                                        <p:tav tm="0">
                                          <p:val>
                                            <p:strVal val="#ppt_x-#ppt_w*1.125000"/>
                                          </p:val>
                                        </p:tav>
                                        <p:tav tm="100000">
                                          <p:val>
                                            <p:strVal val="#ppt_x"/>
                                          </p:val>
                                        </p:tav>
                                      </p:tavLst>
                                    </p:anim>
                                    <p:animEffect transition="in" filter="wipe(right)">
                                      <p:cBhvr>
                                        <p:cTn id="56" dur="500"/>
                                        <p:tgtEl>
                                          <p:spTgt spid="19"/>
                                        </p:tgtEl>
                                      </p:cBhvr>
                                    </p:animEffect>
                                  </p:childTnLst>
                                </p:cTn>
                              </p:par>
                            </p:childTnLst>
                          </p:cTn>
                        </p:par>
                        <p:par>
                          <p:cTn id="57" fill="hold">
                            <p:stCondLst>
                              <p:cond delay="2000"/>
                            </p:stCondLst>
                            <p:childTnLst>
                              <p:par>
                                <p:cTn id="58" presetID="1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p:tgtEl>
                                          <p:spTgt spid="20"/>
                                        </p:tgtEl>
                                        <p:attrNameLst>
                                          <p:attrName>ppt_x</p:attrName>
                                        </p:attrNameLst>
                                      </p:cBhvr>
                                      <p:tavLst>
                                        <p:tav tm="0">
                                          <p:val>
                                            <p:strVal val="#ppt_x-#ppt_w*1.125000"/>
                                          </p:val>
                                        </p:tav>
                                        <p:tav tm="100000">
                                          <p:val>
                                            <p:strVal val="#ppt_x"/>
                                          </p:val>
                                        </p:tav>
                                      </p:tavLst>
                                    </p:anim>
                                    <p:animEffect transition="in" filter="wipe(right)">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1" grpId="0"/>
      <p:bldP spid="22" grpId="0"/>
      <p:bldP spid="16" grpId="0" animBg="1"/>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p:nvPr/>
        </p:nvSpPr>
        <p:spPr>
          <a:xfrm>
            <a:off x="1100783" y="1321665"/>
            <a:ext cx="4626951" cy="4626951"/>
          </a:xfrm>
          <a:prstGeom prst="ellipse">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2389418" y="370643"/>
            <a:ext cx="8079915" cy="492443"/>
          </a:xfrm>
          <a:prstGeom prst="rect">
            <a:avLst/>
          </a:prstGeom>
          <a:noFill/>
        </p:spPr>
        <p:txBody>
          <a:bodyPr wrap="square" lIns="0" tIns="0" rIns="0" bIns="0" rtlCol="0" anchor="ctr">
            <a:spAutoFit/>
          </a:bodyPr>
          <a:lstStyle/>
          <a:p>
            <a:pPr algn="ctr"/>
            <a:r>
              <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德育教育工作教育形式</a:t>
            </a:r>
          </a:p>
        </p:txBody>
      </p:sp>
      <p:sp>
        <p:nvSpPr>
          <p:cNvPr id="23" name="TextBox 8"/>
          <p:cNvSpPr txBox="1"/>
          <p:nvPr/>
        </p:nvSpPr>
        <p:spPr>
          <a:xfrm>
            <a:off x="2480311" y="818273"/>
            <a:ext cx="8033224"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Moral education work education form</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6749038" y="2670464"/>
            <a:ext cx="5016439" cy="2400657"/>
          </a:xfrm>
          <a:prstGeom prst="rect">
            <a:avLst/>
          </a:prstGeom>
        </p:spPr>
        <p:txBody>
          <a:bodyPr wrap="square">
            <a:spAutoFit/>
          </a:bodyPr>
          <a:lstStyle/>
          <a:p>
            <a:pPr>
              <a:lnSpc>
                <a:spcPct val="150000"/>
              </a:lnSpc>
            </a:pPr>
            <a:r>
              <a:rPr lang="zh-CN" altLang="en-US" sz="2000" b="1" dirty="0">
                <a:solidFill>
                  <a:srgbClr val="418A99"/>
                </a:solidFill>
                <a:latin typeface="微软雅黑" panose="020B0503020204020204" pitchFamily="34" charset="-122"/>
                <a:ea typeface="微软雅黑" panose="020B0503020204020204" pitchFamily="34" charset="-122"/>
              </a:rPr>
              <a:t>坚持升旗</a:t>
            </a:r>
            <a:r>
              <a:rPr lang="zh-CN" altLang="en-US" sz="2000" b="1" dirty="0" smtClean="0">
                <a:solidFill>
                  <a:srgbClr val="418A99"/>
                </a:solidFill>
                <a:latin typeface="微软雅黑" panose="020B0503020204020204" pitchFamily="34" charset="-122"/>
                <a:ea typeface="微软雅黑" panose="020B0503020204020204" pitchFamily="34" charset="-122"/>
              </a:rPr>
              <a:t>仪式</a:t>
            </a:r>
            <a:endParaRPr lang="en-US" altLang="zh-CN" sz="2000" b="1" dirty="0" smtClean="0">
              <a:solidFill>
                <a:srgbClr val="418A99"/>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每</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周一是我校固定的升旗仪式。我校围绕时代主题，结合重大节日，安排各班品德优良的学生轮流进行国旗下演讲，锻炼了孩子们的胆量，培养了口才，净化了学生的人格。</a:t>
            </a:r>
          </a:p>
        </p:txBody>
      </p:sp>
      <p:sp>
        <p:nvSpPr>
          <p:cNvPr id="17" name="Rounded Rectangle 57"/>
          <p:cNvSpPr/>
          <p:nvPr/>
        </p:nvSpPr>
        <p:spPr>
          <a:xfrm>
            <a:off x="6861423" y="1816125"/>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4"/>
          <p:cNvSpPr/>
          <p:nvPr/>
        </p:nvSpPr>
        <p:spPr>
          <a:xfrm>
            <a:off x="5149601" y="5311433"/>
            <a:ext cx="854959" cy="854959"/>
          </a:xfrm>
          <a:prstGeom prst="ellipse">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734" y="1750138"/>
            <a:ext cx="4320000" cy="4198478"/>
          </a:xfrm>
          <a:prstGeom prst="ellipse">
            <a:avLst/>
          </a:prstGeom>
          <a:ln w="63500" cap="rnd">
            <a:noFill/>
          </a:ln>
          <a:effectLst/>
        </p:spPr>
      </p:pic>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23" grpId="0"/>
      <p:bldP spid="15" grpId="0"/>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p:nvPr/>
        </p:nvSpPr>
        <p:spPr>
          <a:xfrm>
            <a:off x="1100783" y="1816125"/>
            <a:ext cx="4626951" cy="413249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2389418" y="370643"/>
            <a:ext cx="8079915" cy="492443"/>
          </a:xfrm>
          <a:prstGeom prst="rect">
            <a:avLst/>
          </a:prstGeom>
          <a:noFill/>
        </p:spPr>
        <p:txBody>
          <a:bodyPr wrap="square" lIns="0" tIns="0" rIns="0" bIns="0" rtlCol="0" anchor="ctr">
            <a:spAutoFit/>
          </a:bodyPr>
          <a:lstStyle/>
          <a:p>
            <a:pPr algn="ctr"/>
            <a:r>
              <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德育教育工作教育形式</a:t>
            </a:r>
          </a:p>
        </p:txBody>
      </p:sp>
      <p:sp>
        <p:nvSpPr>
          <p:cNvPr id="23" name="TextBox 8"/>
          <p:cNvSpPr txBox="1"/>
          <p:nvPr/>
        </p:nvSpPr>
        <p:spPr>
          <a:xfrm>
            <a:off x="2480311" y="818273"/>
            <a:ext cx="8033224"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Moral education work education form</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6749038" y="2670464"/>
            <a:ext cx="5016439" cy="2346283"/>
          </a:xfrm>
          <a:prstGeom prst="rect">
            <a:avLst/>
          </a:prstGeom>
        </p:spPr>
        <p:txBody>
          <a:bodyPr wrap="square">
            <a:spAutoFit/>
          </a:bodyPr>
          <a:lstStyle/>
          <a:p>
            <a:pPr>
              <a:lnSpc>
                <a:spcPct val="150000"/>
              </a:lnSpc>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开展</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“学雷锋在行动”活动。雷锋精神是我们中华民族宝贵的精神财富</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多年来</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，它一直激励着一代又一代的青少年健康成长，促进了社会文明的进步。</a:t>
            </a:r>
          </a:p>
        </p:txBody>
      </p:sp>
      <p:sp>
        <p:nvSpPr>
          <p:cNvPr id="17" name="Rounded Rectangle 57"/>
          <p:cNvSpPr/>
          <p:nvPr/>
        </p:nvSpPr>
        <p:spPr>
          <a:xfrm>
            <a:off x="6861423" y="1816125"/>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725" y="2155004"/>
            <a:ext cx="4320000" cy="3836209"/>
          </a:xfrm>
          <a:prstGeom prst="round2DiagRect">
            <a:avLst/>
          </a:prstGeom>
          <a:ln w="63500" cap="rnd">
            <a:noFill/>
          </a:ln>
          <a:effectLst/>
        </p:spPr>
      </p:pic>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23" grpId="0"/>
      <p:bldP spid="15"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2389418" y="370643"/>
            <a:ext cx="8079915" cy="492443"/>
          </a:xfrm>
          <a:prstGeom prst="rect">
            <a:avLst/>
          </a:prstGeom>
          <a:noFill/>
        </p:spPr>
        <p:txBody>
          <a:bodyPr wrap="square" lIns="0" tIns="0" rIns="0" bIns="0" rtlCol="0" anchor="ctr">
            <a:spAutoFit/>
          </a:bodyPr>
          <a:lstStyle/>
          <a:p>
            <a:pPr algn="ctr"/>
            <a:r>
              <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德育教育工作教育形式</a:t>
            </a:r>
          </a:p>
        </p:txBody>
      </p:sp>
      <p:sp>
        <p:nvSpPr>
          <p:cNvPr id="23" name="TextBox 8"/>
          <p:cNvSpPr txBox="1"/>
          <p:nvPr/>
        </p:nvSpPr>
        <p:spPr>
          <a:xfrm>
            <a:off x="2480311" y="818273"/>
            <a:ext cx="8033224"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Moral education work education form</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4"/>
          <p:cNvSpPr/>
          <p:nvPr/>
        </p:nvSpPr>
        <p:spPr>
          <a:xfrm>
            <a:off x="721920" y="1481347"/>
            <a:ext cx="3516782" cy="2147869"/>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16"/>
          <p:cNvSpPr/>
          <p:nvPr/>
        </p:nvSpPr>
        <p:spPr>
          <a:xfrm>
            <a:off x="4684360" y="1481347"/>
            <a:ext cx="3516782" cy="2147869"/>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16"/>
          <p:cNvSpPr/>
          <p:nvPr/>
        </p:nvSpPr>
        <p:spPr>
          <a:xfrm>
            <a:off x="8646799" y="1481347"/>
            <a:ext cx="3516782" cy="2147869"/>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1032129" y="4552429"/>
            <a:ext cx="2896363" cy="1938992"/>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在</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日开展主题升旗仪式，师生齐唱</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国歌</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和</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学习雷锋好榜样</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，并做国旗下的演讲。</a:t>
            </a:r>
          </a:p>
        </p:txBody>
      </p:sp>
      <p:sp>
        <p:nvSpPr>
          <p:cNvPr id="12" name="Rounded Rectangle 57"/>
          <p:cNvSpPr/>
          <p:nvPr/>
        </p:nvSpPr>
        <p:spPr>
          <a:xfrm>
            <a:off x="2076247" y="3934306"/>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4535858" y="4552429"/>
            <a:ext cx="3962439" cy="2400657"/>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利用黑板报，开展宣传造势，且在每个班级都开展了“学雷锋在行动”主题班会，并举行“我与雷锋找差距告别缺点、发掘优点”主题讨论会。</a:t>
            </a:r>
          </a:p>
        </p:txBody>
      </p:sp>
      <p:sp>
        <p:nvSpPr>
          <p:cNvPr id="14" name="Rounded Rectangle 57"/>
          <p:cNvSpPr/>
          <p:nvPr/>
        </p:nvSpPr>
        <p:spPr>
          <a:xfrm>
            <a:off x="6105341" y="3934306"/>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矩形 18"/>
          <p:cNvSpPr/>
          <p:nvPr/>
        </p:nvSpPr>
        <p:spPr>
          <a:xfrm>
            <a:off x="9065353" y="4552429"/>
            <a:ext cx="2896363" cy="1422954"/>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在校园广播系统上播读雷锋日记及先进事迹，播放学雷锋主题歌曲。</a:t>
            </a:r>
          </a:p>
        </p:txBody>
      </p:sp>
      <p:sp>
        <p:nvSpPr>
          <p:cNvPr id="20" name="Rounded Rectangle 57"/>
          <p:cNvSpPr/>
          <p:nvPr/>
        </p:nvSpPr>
        <p:spPr>
          <a:xfrm>
            <a:off x="10109471" y="3934306"/>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par>
                                <p:cTn id="12" presetID="2" presetClass="entr" presetSubtype="8"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2500"/>
                            </p:stCondLst>
                            <p:childTnLst>
                              <p:par>
                                <p:cTn id="37" presetID="16" presetClass="entr" presetSubtype="2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par>
                          <p:cTn id="50" fill="hold">
                            <p:stCondLst>
                              <p:cond delay="3500"/>
                            </p:stCondLst>
                            <p:childTnLst>
                              <p:par>
                                <p:cTn id="51" presetID="16" presetClass="entr" presetSubtype="21"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8" grpId="0" animBg="1"/>
      <p:bldP spid="9" grpId="0" animBg="1"/>
      <p:bldP spid="10" grpId="0" animBg="1"/>
      <p:bldP spid="11" grpId="0"/>
      <p:bldP spid="12" grpId="0" animBg="1"/>
      <p:bldP spid="13" grpId="0"/>
      <p:bldP spid="14" grpId="0" animBg="1"/>
      <p:bldP spid="19"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2389418" y="370643"/>
            <a:ext cx="8079915" cy="492443"/>
          </a:xfrm>
          <a:prstGeom prst="rect">
            <a:avLst/>
          </a:prstGeom>
          <a:noFill/>
        </p:spPr>
        <p:txBody>
          <a:bodyPr wrap="square" lIns="0" tIns="0" rIns="0" bIns="0" rtlCol="0" anchor="ctr">
            <a:spAutoFit/>
          </a:bodyPr>
          <a:lstStyle/>
          <a:p>
            <a:pPr algn="ctr"/>
            <a:r>
              <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德育教育工作教育形式</a:t>
            </a:r>
          </a:p>
        </p:txBody>
      </p:sp>
      <p:sp>
        <p:nvSpPr>
          <p:cNvPr id="23" name="TextBox 8"/>
          <p:cNvSpPr txBox="1"/>
          <p:nvPr/>
        </p:nvSpPr>
        <p:spPr>
          <a:xfrm>
            <a:off x="2480311" y="818273"/>
            <a:ext cx="8033224"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Moral education work education form</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4"/>
          <p:cNvSpPr/>
          <p:nvPr/>
        </p:nvSpPr>
        <p:spPr>
          <a:xfrm>
            <a:off x="721920" y="1481347"/>
            <a:ext cx="3516782" cy="2147869"/>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16"/>
          <p:cNvSpPr/>
          <p:nvPr/>
        </p:nvSpPr>
        <p:spPr>
          <a:xfrm>
            <a:off x="4684360" y="1481347"/>
            <a:ext cx="3516782" cy="2147869"/>
          </a:xfrm>
          <a:prstGeom prst="round2Diag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16"/>
          <p:cNvSpPr/>
          <p:nvPr/>
        </p:nvSpPr>
        <p:spPr>
          <a:xfrm>
            <a:off x="8646799" y="1481347"/>
            <a:ext cx="3516782" cy="2147869"/>
          </a:xfrm>
          <a:prstGeom prst="round2Diag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1032129" y="4854384"/>
            <a:ext cx="2896363" cy="1422954"/>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有请社会教育人士冯斌同志为我们做学雷锋事迹报告会。</a:t>
            </a:r>
          </a:p>
        </p:txBody>
      </p:sp>
      <p:sp>
        <p:nvSpPr>
          <p:cNvPr id="12" name="Rounded Rectangle 57"/>
          <p:cNvSpPr/>
          <p:nvPr/>
        </p:nvSpPr>
        <p:spPr>
          <a:xfrm>
            <a:off x="2076247" y="3934306"/>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4535858" y="4854384"/>
            <a:ext cx="3962439" cy="961289"/>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借助</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12</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日植树节举办我为校园“添绿”的活动。</a:t>
            </a:r>
          </a:p>
        </p:txBody>
      </p:sp>
      <p:sp>
        <p:nvSpPr>
          <p:cNvPr id="14" name="Rounded Rectangle 57"/>
          <p:cNvSpPr/>
          <p:nvPr/>
        </p:nvSpPr>
        <p:spPr>
          <a:xfrm>
            <a:off x="6105341" y="3934306"/>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05</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矩形 18"/>
          <p:cNvSpPr/>
          <p:nvPr/>
        </p:nvSpPr>
        <p:spPr>
          <a:xfrm>
            <a:off x="9065353" y="4854384"/>
            <a:ext cx="2896363" cy="961289"/>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开展“学雷锋在行动”征文比赛。</a:t>
            </a:r>
          </a:p>
        </p:txBody>
      </p:sp>
      <p:sp>
        <p:nvSpPr>
          <p:cNvPr id="20" name="Rounded Rectangle 57"/>
          <p:cNvSpPr/>
          <p:nvPr/>
        </p:nvSpPr>
        <p:spPr>
          <a:xfrm>
            <a:off x="10109471" y="3934306"/>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06</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par>
                                <p:cTn id="12" presetID="2" presetClass="entr" presetSubtype="8"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2500"/>
                            </p:stCondLst>
                            <p:childTnLst>
                              <p:par>
                                <p:cTn id="37" presetID="16" presetClass="entr" presetSubtype="2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par>
                          <p:cTn id="50" fill="hold">
                            <p:stCondLst>
                              <p:cond delay="3500"/>
                            </p:stCondLst>
                            <p:childTnLst>
                              <p:par>
                                <p:cTn id="51" presetID="16" presetClass="entr" presetSubtype="21"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8" grpId="0" animBg="1"/>
      <p:bldP spid="9" grpId="0" animBg="1"/>
      <p:bldP spid="10" grpId="0" animBg="1"/>
      <p:bldP spid="11" grpId="0"/>
      <p:bldP spid="12" grpId="0" animBg="1"/>
      <p:bldP spid="13" grpId="0"/>
      <p:bldP spid="14"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2389418" y="370643"/>
            <a:ext cx="8079915" cy="492443"/>
          </a:xfrm>
          <a:prstGeom prst="rect">
            <a:avLst/>
          </a:prstGeom>
          <a:noFill/>
        </p:spPr>
        <p:txBody>
          <a:bodyPr wrap="square" lIns="0" tIns="0" rIns="0" bIns="0" rtlCol="0" anchor="ctr">
            <a:spAutoFit/>
          </a:bodyPr>
          <a:lstStyle/>
          <a:p>
            <a:pPr algn="ctr"/>
            <a:r>
              <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德育教育工作教育形式</a:t>
            </a:r>
          </a:p>
        </p:txBody>
      </p:sp>
      <p:sp>
        <p:nvSpPr>
          <p:cNvPr id="23" name="TextBox 8"/>
          <p:cNvSpPr txBox="1"/>
          <p:nvPr/>
        </p:nvSpPr>
        <p:spPr>
          <a:xfrm>
            <a:off x="2480311" y="818273"/>
            <a:ext cx="8033224"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Moral education work education form</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4"/>
          <p:cNvSpPr/>
          <p:nvPr/>
        </p:nvSpPr>
        <p:spPr>
          <a:xfrm>
            <a:off x="721920" y="1481347"/>
            <a:ext cx="3516782" cy="2147869"/>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a:ln w="6350">
            <a:solidFill>
              <a:srgbClr val="418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16"/>
          <p:cNvSpPr/>
          <p:nvPr/>
        </p:nvSpPr>
        <p:spPr>
          <a:xfrm>
            <a:off x="4684360" y="1481347"/>
            <a:ext cx="3516782" cy="2147869"/>
          </a:xfrm>
          <a:prstGeom prst="round2DiagRect">
            <a:avLst/>
          </a:prstGeom>
          <a:blipFill dpi="0" rotWithShape="1">
            <a:blip r:embed="rId4">
              <a:extLst>
                <a:ext uri="{28A0092B-C50C-407E-A947-70E740481C1C}">
                  <a14:useLocalDpi xmlns:a14="http://schemas.microsoft.com/office/drawing/2010/main" val="0"/>
                </a:ext>
              </a:extLst>
            </a:blip>
            <a:srcRect/>
            <a:stretch>
              <a:fillRect/>
            </a:stretch>
          </a:blipFill>
          <a:ln w="6350">
            <a:solidFill>
              <a:srgbClr val="418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16"/>
          <p:cNvSpPr/>
          <p:nvPr/>
        </p:nvSpPr>
        <p:spPr>
          <a:xfrm>
            <a:off x="8646799" y="1481347"/>
            <a:ext cx="3516782" cy="2147869"/>
          </a:xfrm>
          <a:prstGeom prst="round2DiagRect">
            <a:avLst/>
          </a:prstGeom>
          <a:blipFill dpi="0" rotWithShape="1">
            <a:blip r:embed="rId5">
              <a:extLst>
                <a:ext uri="{28A0092B-C50C-407E-A947-70E740481C1C}">
                  <a14:useLocalDpi xmlns:a14="http://schemas.microsoft.com/office/drawing/2010/main" val="0"/>
                </a:ext>
              </a:extLst>
            </a:blip>
            <a:srcRect/>
            <a:stretch>
              <a:fillRect/>
            </a:stretch>
          </a:blipFill>
          <a:ln w="6350">
            <a:solidFill>
              <a:srgbClr val="418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1032129" y="4701669"/>
            <a:ext cx="2896363" cy="1477328"/>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开展“一帮一”活动，树立互帮互助、你追我赶的浓厚学习氛围。</a:t>
            </a:r>
          </a:p>
        </p:txBody>
      </p:sp>
      <p:sp>
        <p:nvSpPr>
          <p:cNvPr id="12" name="Rounded Rectangle 57"/>
          <p:cNvSpPr/>
          <p:nvPr/>
        </p:nvSpPr>
        <p:spPr>
          <a:xfrm>
            <a:off x="2076247" y="3934306"/>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07</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4535858" y="4701669"/>
            <a:ext cx="3962439" cy="1884618"/>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以“节约一滴水、一度电、一张纸、一粒米”为主题开展“四个一”教育活动，让师生从小事做起，从身边做起。</a:t>
            </a:r>
          </a:p>
        </p:txBody>
      </p:sp>
      <p:sp>
        <p:nvSpPr>
          <p:cNvPr id="14" name="Rounded Rectangle 57"/>
          <p:cNvSpPr/>
          <p:nvPr/>
        </p:nvSpPr>
        <p:spPr>
          <a:xfrm>
            <a:off x="6105341" y="3934306"/>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08</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矩形 18"/>
          <p:cNvSpPr/>
          <p:nvPr/>
        </p:nvSpPr>
        <p:spPr>
          <a:xfrm>
            <a:off x="8843192" y="4701669"/>
            <a:ext cx="3340686" cy="1938992"/>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开展“告别不良行为，争当文明学生”演讲活动，培养学生良好的行为习惯，提高学生的思想道德素质。 </a:t>
            </a:r>
          </a:p>
        </p:txBody>
      </p:sp>
      <p:sp>
        <p:nvSpPr>
          <p:cNvPr id="20" name="Rounded Rectangle 57"/>
          <p:cNvSpPr/>
          <p:nvPr/>
        </p:nvSpPr>
        <p:spPr>
          <a:xfrm>
            <a:off x="10109471" y="3934306"/>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09</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par>
                                <p:cTn id="12" presetID="2" presetClass="entr" presetSubtype="8"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2500"/>
                            </p:stCondLst>
                            <p:childTnLst>
                              <p:par>
                                <p:cTn id="37" presetID="16" presetClass="entr" presetSubtype="2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par>
                          <p:cTn id="50" fill="hold">
                            <p:stCondLst>
                              <p:cond delay="3500"/>
                            </p:stCondLst>
                            <p:childTnLst>
                              <p:par>
                                <p:cTn id="51" presetID="16" presetClass="entr" presetSubtype="21"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8" grpId="0" animBg="1"/>
      <p:bldP spid="9" grpId="0" animBg="1"/>
      <p:bldP spid="10" grpId="0" animBg="1"/>
      <p:bldP spid="11" grpId="0"/>
      <p:bldP spid="12" grpId="0" animBg="1"/>
      <p:bldP spid="13" grpId="0"/>
      <p:bldP spid="14" grpId="0" animBg="1"/>
      <p:bldP spid="19"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1960278"/>
            <a:ext cx="4197126" cy="331209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10749855" y="2452930"/>
            <a:ext cx="1999536" cy="1446550"/>
          </a:xfrm>
          <a:prstGeom prst="rect">
            <a:avLst/>
          </a:prstGeom>
          <a:noFill/>
        </p:spPr>
        <p:txBody>
          <a:bodyPr wrap="square" rtlCol="0">
            <a:spAutoFit/>
          </a:bodyPr>
          <a:lstStyle/>
          <a:p>
            <a:pPr algn="r"/>
            <a:r>
              <a:rPr lang="en-US" altLang="zh-CN" sz="8800" b="1" dirty="0" smtClean="0">
                <a:solidFill>
                  <a:srgbClr val="418A99"/>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8800" b="1" dirty="0">
              <a:solidFill>
                <a:srgbClr val="418A9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4845199" y="2824261"/>
            <a:ext cx="7056784" cy="615553"/>
          </a:xfrm>
          <a:prstGeom prst="rect">
            <a:avLst/>
          </a:prstGeom>
        </p:spPr>
        <p:txBody>
          <a:bodyPr wrap="square" lIns="0" tIns="0" rIns="0" bIns="0">
            <a:spAutoFit/>
          </a:bodyPr>
          <a:lstStyle/>
          <a:p>
            <a:r>
              <a:rPr lang="zh-CN" altLang="en-US" sz="40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今后德育工作的努力方向</a:t>
            </a:r>
          </a:p>
        </p:txBody>
      </p:sp>
      <p:sp>
        <p:nvSpPr>
          <p:cNvPr id="22" name="TextBox 11"/>
          <p:cNvSpPr txBox="1"/>
          <p:nvPr/>
        </p:nvSpPr>
        <p:spPr>
          <a:xfrm>
            <a:off x="4845199" y="2392189"/>
            <a:ext cx="1005403" cy="338554"/>
          </a:xfrm>
          <a:prstGeom prst="rect">
            <a:avLst/>
          </a:prstGeom>
          <a:noFill/>
        </p:spPr>
        <p:txBody>
          <a:bodyPr wrap="none" rtlCol="0">
            <a:spAutoFit/>
          </a:bodyPr>
          <a:lstStyle/>
          <a:p>
            <a:pPr marL="0" lvl="1" indent="0"/>
            <a:r>
              <a:rPr lang="zh-CN" altLang="en-US" sz="1600" dirty="0" smtClean="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第三章节</a:t>
            </a:r>
            <a:endParaRPr lang="en-US" altLang="zh-CN"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0" y="1744117"/>
            <a:ext cx="41971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41144" y="5439817"/>
            <a:ext cx="851760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341144" y="4984477"/>
            <a:ext cx="8539013" cy="287896"/>
          </a:xfrm>
          <a:prstGeom prst="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1"/>
          <p:cNvSpPr txBox="1"/>
          <p:nvPr/>
        </p:nvSpPr>
        <p:spPr>
          <a:xfrm>
            <a:off x="4711775" y="3618889"/>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1"/>
          <p:cNvSpPr txBox="1"/>
          <p:nvPr/>
        </p:nvSpPr>
        <p:spPr>
          <a:xfrm>
            <a:off x="6424368" y="3618889"/>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1"/>
          <p:cNvSpPr txBox="1"/>
          <p:nvPr/>
        </p:nvSpPr>
        <p:spPr>
          <a:xfrm>
            <a:off x="4711775" y="3891720"/>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1"/>
          <p:cNvSpPr txBox="1"/>
          <p:nvPr/>
        </p:nvSpPr>
        <p:spPr>
          <a:xfrm>
            <a:off x="6424368" y="3891720"/>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500"/>
                                        <p:tgtEl>
                                          <p:spTgt spid="15"/>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4*#ppt_w"/>
                                          </p:val>
                                        </p:tav>
                                        <p:tav tm="100000">
                                          <p:val>
                                            <p:strVal val="#ppt_w"/>
                                          </p:val>
                                        </p:tav>
                                      </p:tavLst>
                                    </p:anim>
                                    <p:anim calcmode="lin" valueType="num">
                                      <p:cBhvr>
                                        <p:cTn id="30" dur="500" fill="hold"/>
                                        <p:tgtEl>
                                          <p:spTgt spid="21"/>
                                        </p:tgtEl>
                                        <p:attrNameLst>
                                          <p:attrName>ppt_h</p:attrName>
                                        </p:attrNameLst>
                                      </p:cBhvr>
                                      <p:tavLst>
                                        <p:tav tm="0">
                                          <p:val>
                                            <p:strVal val="4*#ppt_h"/>
                                          </p:val>
                                        </p:tav>
                                        <p:tav tm="100000">
                                          <p:val>
                                            <p:strVal val="#ppt_h"/>
                                          </p:val>
                                        </p:tav>
                                      </p:tavLst>
                                    </p:anim>
                                  </p:childTnLst>
                                </p:cTn>
                              </p:par>
                            </p:childTnLst>
                          </p:cTn>
                        </p:par>
                        <p:par>
                          <p:cTn id="31" fill="hold">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p:tgtEl>
                                          <p:spTgt spid="22"/>
                                        </p:tgtEl>
                                        <p:attrNameLst>
                                          <p:attrName>ppt_x</p:attrName>
                                        </p:attrNameLst>
                                      </p:cBhvr>
                                      <p:tavLst>
                                        <p:tav tm="0">
                                          <p:val>
                                            <p:strVal val="#ppt_x-#ppt_w*1.125000"/>
                                          </p:val>
                                        </p:tav>
                                        <p:tav tm="100000">
                                          <p:val>
                                            <p:strVal val="#ppt_x"/>
                                          </p:val>
                                        </p:tav>
                                      </p:tavLst>
                                    </p:anim>
                                    <p:animEffect transition="in" filter="wipe(righ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1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p:tgtEl>
                                          <p:spTgt spid="17"/>
                                        </p:tgtEl>
                                        <p:attrNameLst>
                                          <p:attrName>ppt_x</p:attrName>
                                        </p:attrNameLst>
                                      </p:cBhvr>
                                      <p:tavLst>
                                        <p:tav tm="0">
                                          <p:val>
                                            <p:strVal val="#ppt_x-#ppt_w*1.125000"/>
                                          </p:val>
                                        </p:tav>
                                        <p:tav tm="100000">
                                          <p:val>
                                            <p:strVal val="#ppt_x"/>
                                          </p:val>
                                        </p:tav>
                                      </p:tavLst>
                                    </p:anim>
                                    <p:animEffect transition="in" filter="wipe(right)">
                                      <p:cBhvr>
                                        <p:cTn id="46" dur="500"/>
                                        <p:tgtEl>
                                          <p:spTgt spid="17"/>
                                        </p:tgtEl>
                                      </p:cBhvr>
                                    </p:animEffect>
                                  </p:childTnLst>
                                </p:cTn>
                              </p:par>
                            </p:childTnLst>
                          </p:cTn>
                        </p:par>
                        <p:par>
                          <p:cTn id="47" fill="hold">
                            <p:stCondLst>
                              <p:cond delay="1000"/>
                            </p:stCondLst>
                            <p:childTnLst>
                              <p:par>
                                <p:cTn id="48" presetID="1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p:tgtEl>
                                          <p:spTgt spid="18"/>
                                        </p:tgtEl>
                                        <p:attrNameLst>
                                          <p:attrName>ppt_x</p:attrName>
                                        </p:attrNameLst>
                                      </p:cBhvr>
                                      <p:tavLst>
                                        <p:tav tm="0">
                                          <p:val>
                                            <p:strVal val="#ppt_x-#ppt_w*1.125000"/>
                                          </p:val>
                                        </p:tav>
                                        <p:tav tm="100000">
                                          <p:val>
                                            <p:strVal val="#ppt_x"/>
                                          </p:val>
                                        </p:tav>
                                      </p:tavLst>
                                    </p:anim>
                                    <p:animEffect transition="in" filter="wipe(right)">
                                      <p:cBhvr>
                                        <p:cTn id="51" dur="500"/>
                                        <p:tgtEl>
                                          <p:spTgt spid="18"/>
                                        </p:tgtEl>
                                      </p:cBhvr>
                                    </p:animEffect>
                                  </p:childTnLst>
                                </p:cTn>
                              </p:par>
                            </p:childTnLst>
                          </p:cTn>
                        </p:par>
                        <p:par>
                          <p:cTn id="52" fill="hold">
                            <p:stCondLst>
                              <p:cond delay="1500"/>
                            </p:stCondLst>
                            <p:childTnLst>
                              <p:par>
                                <p:cTn id="53" presetID="1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p:tgtEl>
                                          <p:spTgt spid="19"/>
                                        </p:tgtEl>
                                        <p:attrNameLst>
                                          <p:attrName>ppt_x</p:attrName>
                                        </p:attrNameLst>
                                      </p:cBhvr>
                                      <p:tavLst>
                                        <p:tav tm="0">
                                          <p:val>
                                            <p:strVal val="#ppt_x-#ppt_w*1.125000"/>
                                          </p:val>
                                        </p:tav>
                                        <p:tav tm="100000">
                                          <p:val>
                                            <p:strVal val="#ppt_x"/>
                                          </p:val>
                                        </p:tav>
                                      </p:tavLst>
                                    </p:anim>
                                    <p:animEffect transition="in" filter="wipe(right)">
                                      <p:cBhvr>
                                        <p:cTn id="56" dur="500"/>
                                        <p:tgtEl>
                                          <p:spTgt spid="19"/>
                                        </p:tgtEl>
                                      </p:cBhvr>
                                    </p:animEffect>
                                  </p:childTnLst>
                                </p:cTn>
                              </p:par>
                            </p:childTnLst>
                          </p:cTn>
                        </p:par>
                        <p:par>
                          <p:cTn id="57" fill="hold">
                            <p:stCondLst>
                              <p:cond delay="2000"/>
                            </p:stCondLst>
                            <p:childTnLst>
                              <p:par>
                                <p:cTn id="58" presetID="1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p:tgtEl>
                                          <p:spTgt spid="20"/>
                                        </p:tgtEl>
                                        <p:attrNameLst>
                                          <p:attrName>ppt_x</p:attrName>
                                        </p:attrNameLst>
                                      </p:cBhvr>
                                      <p:tavLst>
                                        <p:tav tm="0">
                                          <p:val>
                                            <p:strVal val="#ppt_x-#ppt_w*1.125000"/>
                                          </p:val>
                                        </p:tav>
                                        <p:tav tm="100000">
                                          <p:val>
                                            <p:strVal val="#ppt_x"/>
                                          </p:val>
                                        </p:tav>
                                      </p:tavLst>
                                    </p:anim>
                                    <p:animEffect transition="in" filter="wipe(right)">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1" grpId="0"/>
      <p:bldP spid="22" grpId="0"/>
      <p:bldP spid="16" grpId="0" animBg="1"/>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p:nvPr/>
        </p:nvSpPr>
        <p:spPr>
          <a:xfrm>
            <a:off x="649816" y="1790278"/>
            <a:ext cx="4626951" cy="4626951"/>
          </a:xfrm>
          <a:prstGeom prst="teardrop">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2389418" y="370643"/>
            <a:ext cx="8079915" cy="492443"/>
          </a:xfrm>
          <a:prstGeom prst="rect">
            <a:avLst/>
          </a:prstGeom>
          <a:noFill/>
        </p:spPr>
        <p:txBody>
          <a:bodyPr wrap="square" lIns="0" tIns="0" rIns="0" bIns="0" rtlCol="0" anchor="ctr">
            <a:spAutoFit/>
          </a:bodyPr>
          <a:lstStyle/>
          <a:p>
            <a:pPr algn="ctr"/>
            <a:r>
              <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今后德育工作的努力方向</a:t>
            </a:r>
          </a:p>
        </p:txBody>
      </p:sp>
      <p:sp>
        <p:nvSpPr>
          <p:cNvPr id="23" name="TextBox 8"/>
          <p:cNvSpPr txBox="1"/>
          <p:nvPr/>
        </p:nvSpPr>
        <p:spPr>
          <a:xfrm>
            <a:off x="2480311" y="818273"/>
            <a:ext cx="8033224"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The direction of moral education work in the future</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5956950" y="2520801"/>
            <a:ext cx="5801017" cy="1015663"/>
          </a:xfrm>
          <a:prstGeom prst="rect">
            <a:avLst/>
          </a:prstGeom>
        </p:spPr>
        <p:txBody>
          <a:bodyPr wrap="square">
            <a:spAutoFit/>
          </a:bodyPr>
          <a:lstStyle/>
          <a:p>
            <a:pPr>
              <a:lnSpc>
                <a:spcPct val="150000"/>
              </a:lnSpc>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对</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学生的各种安全教育长抓不懈，特别是自我安全防范和自救意识的教育。</a:t>
            </a:r>
          </a:p>
        </p:txBody>
      </p:sp>
      <p:sp>
        <p:nvSpPr>
          <p:cNvPr id="17" name="Rounded Rectangle 57"/>
          <p:cNvSpPr/>
          <p:nvPr/>
        </p:nvSpPr>
        <p:spPr>
          <a:xfrm>
            <a:off x="6069335" y="1666462"/>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67" y="1960909"/>
            <a:ext cx="4320000" cy="4175696"/>
          </a:xfrm>
          <a:prstGeom prst="teardrop">
            <a:avLst/>
          </a:prstGeom>
          <a:ln w="63500" cap="rnd">
            <a:noFill/>
          </a:ln>
          <a:effectLst/>
        </p:spPr>
      </p:pic>
      <p:sp>
        <p:nvSpPr>
          <p:cNvPr id="9" name="矩形 8"/>
          <p:cNvSpPr/>
          <p:nvPr/>
        </p:nvSpPr>
        <p:spPr>
          <a:xfrm>
            <a:off x="5956950" y="4564427"/>
            <a:ext cx="5801017" cy="1938992"/>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树立全体教师皆为班主任的教育管理思想，使全体教师能共同教育培养学生自觉遵守</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小学生日常行为规范</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和学校各项规章制度。以严要求、高标准加强学生的组织纪律。</a:t>
            </a:r>
          </a:p>
        </p:txBody>
      </p:sp>
      <p:sp>
        <p:nvSpPr>
          <p:cNvPr id="10" name="Rounded Rectangle 57"/>
          <p:cNvSpPr/>
          <p:nvPr/>
        </p:nvSpPr>
        <p:spPr>
          <a:xfrm>
            <a:off x="6069335" y="3710088"/>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3500"/>
                            </p:stCondLst>
                            <p:childTnLst>
                              <p:par>
                                <p:cTn id="39" presetID="16" presetClass="entr" presetSubtype="21"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23" grpId="0"/>
      <p:bldP spid="15" grpId="0"/>
      <p:bldP spid="17" grpId="0" animBg="1"/>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2389418" y="370643"/>
            <a:ext cx="8079915" cy="492443"/>
          </a:xfrm>
          <a:prstGeom prst="rect">
            <a:avLst/>
          </a:prstGeom>
          <a:noFill/>
        </p:spPr>
        <p:txBody>
          <a:bodyPr wrap="square" lIns="0" tIns="0" rIns="0" bIns="0" rtlCol="0" anchor="ctr">
            <a:spAutoFit/>
          </a:bodyPr>
          <a:lstStyle/>
          <a:p>
            <a:pPr algn="ctr"/>
            <a:r>
              <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今后德育工作的努力方向</a:t>
            </a:r>
          </a:p>
        </p:txBody>
      </p:sp>
      <p:sp>
        <p:nvSpPr>
          <p:cNvPr id="23" name="TextBox 8"/>
          <p:cNvSpPr txBox="1"/>
          <p:nvPr/>
        </p:nvSpPr>
        <p:spPr>
          <a:xfrm>
            <a:off x="2480311" y="818273"/>
            <a:ext cx="8033224"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The direction of moral education work in the future</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1276430" y="2520801"/>
            <a:ext cx="10769569" cy="553998"/>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加大心理健康教育的力度对心理有问题的学生要耐心辅导，防止心理障碍造成损害。</a:t>
            </a:r>
          </a:p>
        </p:txBody>
      </p:sp>
      <p:sp>
        <p:nvSpPr>
          <p:cNvPr id="17" name="Rounded Rectangle 57"/>
          <p:cNvSpPr/>
          <p:nvPr/>
        </p:nvSpPr>
        <p:spPr>
          <a:xfrm>
            <a:off x="1388815" y="1666462"/>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矩形 8"/>
          <p:cNvSpPr/>
          <p:nvPr/>
        </p:nvSpPr>
        <p:spPr>
          <a:xfrm>
            <a:off x="1276430" y="4187472"/>
            <a:ext cx="10769569" cy="553998"/>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加强德育课题研究工作，进一步提升教育管理水平，把研究成果及时应用到学校教育工作中去。</a:t>
            </a:r>
          </a:p>
        </p:txBody>
      </p:sp>
      <p:sp>
        <p:nvSpPr>
          <p:cNvPr id="10" name="Rounded Rectangle 57"/>
          <p:cNvSpPr/>
          <p:nvPr/>
        </p:nvSpPr>
        <p:spPr>
          <a:xfrm>
            <a:off x="1388815" y="3333133"/>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矩形 10"/>
          <p:cNvSpPr/>
          <p:nvPr/>
        </p:nvSpPr>
        <p:spPr>
          <a:xfrm>
            <a:off x="1276430" y="5823807"/>
            <a:ext cx="10769569" cy="499624"/>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采取有效措施，防止学生因迷恋上网、电子游戏等耽误学业，加大正面教育引导的力度。</a:t>
            </a:r>
          </a:p>
        </p:txBody>
      </p:sp>
      <p:sp>
        <p:nvSpPr>
          <p:cNvPr id="12" name="Rounded Rectangle 57"/>
          <p:cNvSpPr/>
          <p:nvPr/>
        </p:nvSpPr>
        <p:spPr>
          <a:xfrm>
            <a:off x="1388815" y="4969468"/>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05</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3500"/>
                            </p:stCondLst>
                            <p:childTnLst>
                              <p:par>
                                <p:cTn id="39" presetID="16" presetClass="entr" presetSubtype="2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15" grpId="0"/>
      <p:bldP spid="17" grpId="0" animBg="1"/>
      <p:bldP spid="9" grpId="0"/>
      <p:bldP spid="10" grpId="0" animBg="1"/>
      <p:bldP spid="11"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p:nvPr/>
        </p:nvSpPr>
        <p:spPr>
          <a:xfrm>
            <a:off x="989907" y="2322677"/>
            <a:ext cx="4626951" cy="3345150"/>
          </a:xfrm>
          <a:prstGeom prst="snipRound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2389418" y="370643"/>
            <a:ext cx="8079915" cy="492443"/>
          </a:xfrm>
          <a:prstGeom prst="rect">
            <a:avLst/>
          </a:prstGeom>
          <a:noFill/>
        </p:spPr>
        <p:txBody>
          <a:bodyPr wrap="square" lIns="0" tIns="0" rIns="0" bIns="0" rtlCol="0" anchor="ctr">
            <a:spAutoFit/>
          </a:bodyPr>
          <a:lstStyle/>
          <a:p>
            <a:pPr algn="ctr"/>
            <a:r>
              <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今后德育工作的努力方向</a:t>
            </a:r>
          </a:p>
        </p:txBody>
      </p:sp>
      <p:sp>
        <p:nvSpPr>
          <p:cNvPr id="23" name="TextBox 8"/>
          <p:cNvSpPr txBox="1"/>
          <p:nvPr/>
        </p:nvSpPr>
        <p:spPr>
          <a:xfrm>
            <a:off x="2480311" y="818273"/>
            <a:ext cx="8033224"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The direction of moral education work in the future</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5956950" y="2032149"/>
            <a:ext cx="5801017" cy="581057"/>
          </a:xfrm>
          <a:prstGeom prst="rect">
            <a:avLst/>
          </a:prstGeom>
        </p:spPr>
        <p:txBody>
          <a:bodyPr wrap="square">
            <a:spAutoFit/>
          </a:bodyPr>
          <a:lstStyle/>
          <a:p>
            <a:pPr>
              <a:lnSpc>
                <a:spcPct val="150000"/>
              </a:lnSpc>
            </a:pPr>
            <a:r>
              <a:rPr lang="zh-CN" altLang="en-US" sz="2400" b="1" dirty="0">
                <a:solidFill>
                  <a:srgbClr val="418A99"/>
                </a:solidFill>
                <a:latin typeface="微软雅黑" panose="020B0503020204020204" pitchFamily="34" charset="-122"/>
                <a:ea typeface="微软雅黑" panose="020B0503020204020204" pitchFamily="34" charset="-122"/>
              </a:rPr>
              <a:t>加强家长联系，提高教育成效。</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51" y="2211963"/>
            <a:ext cx="4320000" cy="3103768"/>
          </a:xfrm>
          <a:prstGeom prst="snipRoundRect">
            <a:avLst/>
          </a:prstGeom>
          <a:ln w="63500" cap="rnd">
            <a:noFill/>
          </a:ln>
          <a:effectLst/>
        </p:spPr>
      </p:pic>
      <p:sp>
        <p:nvSpPr>
          <p:cNvPr id="9" name="矩形 8"/>
          <p:cNvSpPr/>
          <p:nvPr/>
        </p:nvSpPr>
        <p:spPr>
          <a:xfrm>
            <a:off x="5956950" y="2927148"/>
            <a:ext cx="5801017" cy="2807948"/>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对学生进行家访，密切与家长联系，了解学生的家庭环境和在校外的情况，定期向家长反映在校表现，互相交流，统一观点</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我</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也积极参与建立学校、家庭、社会三结合的网络工作，耐心帮助家长提高教育子女的水平，共同教育，提高成效。</a:t>
            </a: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23" grpId="0"/>
      <p:bldP spid="1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83815" y="2251480"/>
            <a:ext cx="4609656" cy="31814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1" y="1799771"/>
            <a:ext cx="6515168" cy="3312095"/>
          </a:xfrm>
          <a:prstGeom prst="rect">
            <a:avLst/>
          </a:prstGeom>
          <a:solidFill>
            <a:srgbClr val="418A9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MH_Others_1"/>
          <p:cNvSpPr txBox="1"/>
          <p:nvPr>
            <p:custDataLst>
              <p:tags r:id="rId1"/>
            </p:custDataLst>
          </p:nvPr>
        </p:nvSpPr>
        <p:spPr>
          <a:xfrm>
            <a:off x="2794427" y="2118129"/>
            <a:ext cx="3078072" cy="1769715"/>
          </a:xfrm>
          <a:prstGeom prst="rect">
            <a:avLst/>
          </a:prstGeom>
          <a:noFill/>
        </p:spPr>
        <p:txBody>
          <a:bodyPr vert="horz" wrap="square" lIns="0" tIns="0" rIns="0" bIns="0" rtlCol="0" anchor="ctr" anchorCtr="0">
            <a:spAutoFit/>
          </a:bodyPr>
          <a:lstStyle/>
          <a:p>
            <a:pPr algn="ctr"/>
            <a:r>
              <a:rPr lang="zh-CN" altLang="en-US" sz="115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115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2"/>
          <p:cNvSpPr txBox="1"/>
          <p:nvPr>
            <p:custDataLst>
              <p:tags r:id="rId2"/>
            </p:custDataLst>
          </p:nvPr>
        </p:nvSpPr>
        <p:spPr>
          <a:xfrm>
            <a:off x="2683815" y="3974298"/>
            <a:ext cx="3299296" cy="677108"/>
          </a:xfrm>
          <a:prstGeom prst="rect">
            <a:avLst/>
          </a:prstGeom>
          <a:noFill/>
        </p:spPr>
        <p:txBody>
          <a:bodyPr wrap="square" lIns="0" tIns="0" rIns="0" bIns="0">
            <a:spAutoFit/>
          </a:bodyPr>
          <a:lstStyle/>
          <a:p>
            <a:pPr algn="ctr">
              <a:defRPr/>
            </a:pPr>
            <a:r>
              <a:rPr lang="en-US" altLang="zh-CN" sz="44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Entry_1"/>
          <p:cNvSpPr/>
          <p:nvPr>
            <p:custDataLst>
              <p:tags r:id="rId3"/>
            </p:custDataLst>
          </p:nvPr>
        </p:nvSpPr>
        <p:spPr>
          <a:xfrm>
            <a:off x="7873011" y="2299515"/>
            <a:ext cx="4100980"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本学习德育教育工作总结</a:t>
            </a:r>
          </a:p>
          <a:p>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This study moral education work summary</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MH_Entry_2"/>
          <p:cNvSpPr/>
          <p:nvPr>
            <p:custDataLst>
              <p:tags r:id="rId4"/>
            </p:custDataLst>
          </p:nvPr>
        </p:nvSpPr>
        <p:spPr>
          <a:xfrm>
            <a:off x="7873011" y="3475460"/>
            <a:ext cx="3668932"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德育教育工作教育形式</a:t>
            </a:r>
          </a:p>
          <a:p>
            <a:pPr lvl="0"/>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Moral education work education form</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MH_Entry_3"/>
          <p:cNvSpPr/>
          <p:nvPr>
            <p:custDataLst>
              <p:tags r:id="rId5"/>
            </p:custDataLst>
          </p:nvPr>
        </p:nvSpPr>
        <p:spPr>
          <a:xfrm>
            <a:off x="7873011" y="4651406"/>
            <a:ext cx="3884956"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今后德育工作的努力方向</a:t>
            </a:r>
          </a:p>
          <a:p>
            <a:pPr lvl="0"/>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The direction of moral education work in the future</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 name="直接连接符 2"/>
          <p:cNvCxnSpPr/>
          <p:nvPr/>
        </p:nvCxnSpPr>
        <p:spPr>
          <a:xfrm>
            <a:off x="2683815" y="5776565"/>
            <a:ext cx="1017493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by="(-#ppt_w*2)" calcmode="lin" valueType="num">
                                      <p:cBhvr rctx="PPT">
                                        <p:cTn id="24" dur="500" autoRev="1" fill="hold">
                                          <p:stCondLst>
                                            <p:cond delay="0"/>
                                          </p:stCondLst>
                                        </p:cTn>
                                        <p:tgtEl>
                                          <p:spTgt spid="18"/>
                                        </p:tgtEl>
                                        <p:attrNameLst>
                                          <p:attrName>ppt_w</p:attrName>
                                        </p:attrNameLst>
                                      </p:cBhvr>
                                    </p:anim>
                                    <p:anim by="(#ppt_w*0.50)" calcmode="lin" valueType="num">
                                      <p:cBhvr>
                                        <p:cTn id="25" dur="500" decel="50000" autoRev="1" fill="hold">
                                          <p:stCondLst>
                                            <p:cond delay="0"/>
                                          </p:stCondLst>
                                        </p:cTn>
                                        <p:tgtEl>
                                          <p:spTgt spid="18"/>
                                        </p:tgtEl>
                                        <p:attrNameLst>
                                          <p:attrName>ppt_x</p:attrName>
                                        </p:attrNameLst>
                                      </p:cBhvr>
                                    </p:anim>
                                    <p:anim from="(-#ppt_h/2)" to="(#ppt_y)" calcmode="lin" valueType="num">
                                      <p:cBhvr>
                                        <p:cTn id="26" dur="1000" fill="hold">
                                          <p:stCondLst>
                                            <p:cond delay="0"/>
                                          </p:stCondLst>
                                        </p:cTn>
                                        <p:tgtEl>
                                          <p:spTgt spid="18"/>
                                        </p:tgtEl>
                                        <p:attrNameLst>
                                          <p:attrName>ppt_y</p:attrName>
                                        </p:attrNameLst>
                                      </p:cBhvr>
                                    </p:anim>
                                    <p:animRot by="21600000">
                                      <p:cBhvr>
                                        <p:cTn id="27" dur="1000" fill="hold">
                                          <p:stCondLst>
                                            <p:cond delay="0"/>
                                          </p:stCondLst>
                                        </p:cTn>
                                        <p:tgtEl>
                                          <p:spTgt spid="18"/>
                                        </p:tgtEl>
                                        <p:attrNameLst>
                                          <p:attrName>r</p:attrName>
                                        </p:attrNameLst>
                                      </p:cBhvr>
                                    </p:animRot>
                                  </p:childTnLst>
                                </p:cTn>
                              </p:par>
                              <p:par>
                                <p:cTn id="28" presetID="56" presetClass="entr" presetSubtype="0" fill="hold" grpId="0" nodeType="withEffect">
                                  <p:stCondLst>
                                    <p:cond delay="0"/>
                                  </p:stCondLst>
                                  <p:iterate type="lt">
                                    <p:tmPct val="10000"/>
                                  </p:iterate>
                                  <p:childTnLst>
                                    <p:set>
                                      <p:cBhvr>
                                        <p:cTn id="29" dur="1" fill="hold">
                                          <p:stCondLst>
                                            <p:cond delay="0"/>
                                          </p:stCondLst>
                                        </p:cTn>
                                        <p:tgtEl>
                                          <p:spTgt spid="19"/>
                                        </p:tgtEl>
                                        <p:attrNameLst>
                                          <p:attrName>style.visibility</p:attrName>
                                        </p:attrNameLst>
                                      </p:cBhvr>
                                      <p:to>
                                        <p:strVal val="visible"/>
                                      </p:to>
                                    </p:set>
                                    <p:anim by="(-#ppt_w*2)" calcmode="lin" valueType="num">
                                      <p:cBhvr rctx="PPT">
                                        <p:cTn id="30" dur="500" autoRev="1" fill="hold">
                                          <p:stCondLst>
                                            <p:cond delay="0"/>
                                          </p:stCondLst>
                                        </p:cTn>
                                        <p:tgtEl>
                                          <p:spTgt spid="19"/>
                                        </p:tgtEl>
                                        <p:attrNameLst>
                                          <p:attrName>ppt_w</p:attrName>
                                        </p:attrNameLst>
                                      </p:cBhvr>
                                    </p:anim>
                                    <p:anim by="(#ppt_w*0.50)" calcmode="lin" valueType="num">
                                      <p:cBhvr>
                                        <p:cTn id="31" dur="500" decel="50000" autoRev="1" fill="hold">
                                          <p:stCondLst>
                                            <p:cond delay="0"/>
                                          </p:stCondLst>
                                        </p:cTn>
                                        <p:tgtEl>
                                          <p:spTgt spid="19"/>
                                        </p:tgtEl>
                                        <p:attrNameLst>
                                          <p:attrName>ppt_x</p:attrName>
                                        </p:attrNameLst>
                                      </p:cBhvr>
                                    </p:anim>
                                    <p:anim from="(-#ppt_h/2)" to="(#ppt_y)" calcmode="lin" valueType="num">
                                      <p:cBhvr>
                                        <p:cTn id="32" dur="1000" fill="hold">
                                          <p:stCondLst>
                                            <p:cond delay="0"/>
                                          </p:stCondLst>
                                        </p:cTn>
                                        <p:tgtEl>
                                          <p:spTgt spid="19"/>
                                        </p:tgtEl>
                                        <p:attrNameLst>
                                          <p:attrName>ppt_y</p:attrName>
                                        </p:attrNameLst>
                                      </p:cBhvr>
                                    </p:anim>
                                    <p:animRot by="21600000">
                                      <p:cBhvr>
                                        <p:cTn id="33" dur="1000" fill="hold">
                                          <p:stCondLst>
                                            <p:cond delay="0"/>
                                          </p:stCondLst>
                                        </p:cTn>
                                        <p:tgtEl>
                                          <p:spTgt spid="19"/>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p:bldP spid="19"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p:nvPr/>
        </p:nvSpPr>
        <p:spPr>
          <a:xfrm>
            <a:off x="989907" y="2322677"/>
            <a:ext cx="4626951" cy="3345150"/>
          </a:xfrm>
          <a:prstGeom prst="hexagon">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2389418" y="370643"/>
            <a:ext cx="8079915" cy="492443"/>
          </a:xfrm>
          <a:prstGeom prst="rect">
            <a:avLst/>
          </a:prstGeom>
          <a:noFill/>
        </p:spPr>
        <p:txBody>
          <a:bodyPr wrap="square" lIns="0" tIns="0" rIns="0" bIns="0" rtlCol="0" anchor="ctr">
            <a:spAutoFit/>
          </a:bodyPr>
          <a:lstStyle/>
          <a:p>
            <a:pPr algn="ctr"/>
            <a:r>
              <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今后德育工作的努力方向</a:t>
            </a:r>
          </a:p>
        </p:txBody>
      </p:sp>
      <p:sp>
        <p:nvSpPr>
          <p:cNvPr id="23" name="TextBox 8"/>
          <p:cNvSpPr txBox="1"/>
          <p:nvPr/>
        </p:nvSpPr>
        <p:spPr>
          <a:xfrm>
            <a:off x="2480311" y="818273"/>
            <a:ext cx="8033224"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The direction of moral education work in the future</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572" y="2211963"/>
            <a:ext cx="4138357" cy="3103768"/>
          </a:xfrm>
          <a:prstGeom prst="hexagon">
            <a:avLst/>
          </a:prstGeom>
          <a:ln w="63500" cap="rnd">
            <a:noFill/>
          </a:ln>
          <a:effectLst/>
        </p:spPr>
      </p:pic>
      <p:sp>
        <p:nvSpPr>
          <p:cNvPr id="9" name="矩形 8"/>
          <p:cNvSpPr/>
          <p:nvPr/>
        </p:nvSpPr>
        <p:spPr>
          <a:xfrm>
            <a:off x="5956950" y="2822110"/>
            <a:ext cx="5801017" cy="2346283"/>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“一分耕耘，一分收获”，这几年所任班级多次荣获学校奖励。在</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学年、</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学年、</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学年、</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学年、</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学年都被评为“清洁班级”</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在</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学年和</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学年的学习、清洁、体育、班风四项总评中成绩优秀，被评为“先进集体”。</a:t>
            </a: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23"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p:nvPr/>
        </p:nvSpPr>
        <p:spPr>
          <a:xfrm>
            <a:off x="784477" y="1823753"/>
            <a:ext cx="4879056" cy="4097666"/>
          </a:xfrm>
          <a:prstGeom prst="hear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2389418" y="370643"/>
            <a:ext cx="8079915" cy="492443"/>
          </a:xfrm>
          <a:prstGeom prst="rect">
            <a:avLst/>
          </a:prstGeom>
          <a:noFill/>
        </p:spPr>
        <p:txBody>
          <a:bodyPr wrap="square" lIns="0" tIns="0" rIns="0" bIns="0" rtlCol="0" anchor="ctr">
            <a:spAutoFit/>
          </a:bodyPr>
          <a:lstStyle/>
          <a:p>
            <a:pPr algn="ctr"/>
            <a:r>
              <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今后德育工作的努力方向</a:t>
            </a:r>
          </a:p>
        </p:txBody>
      </p:sp>
      <p:sp>
        <p:nvSpPr>
          <p:cNvPr id="23" name="TextBox 8"/>
          <p:cNvSpPr txBox="1"/>
          <p:nvPr/>
        </p:nvSpPr>
        <p:spPr>
          <a:xfrm>
            <a:off x="2480311" y="818273"/>
            <a:ext cx="8033224"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The direction of moral education work in the future</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799" y="2104156"/>
            <a:ext cx="4104455" cy="3801983"/>
          </a:xfrm>
          <a:prstGeom prst="heart">
            <a:avLst/>
          </a:prstGeom>
          <a:ln w="63500" cap="rnd">
            <a:noFill/>
          </a:ln>
          <a:effectLst/>
        </p:spPr>
      </p:pic>
      <p:sp>
        <p:nvSpPr>
          <p:cNvPr id="9" name="矩形 8"/>
          <p:cNvSpPr/>
          <p:nvPr/>
        </p:nvSpPr>
        <p:spPr>
          <a:xfrm>
            <a:off x="5956950" y="2822110"/>
            <a:ext cx="5801017" cy="1422954"/>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“捧着一颗心来，不带半根草去”，我深感一位人民教师的责任，成绩属于过去，未来才属于自己，在以后的工作中我会更加努力</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争取再创佳绩</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23"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0" y="0"/>
            <a:ext cx="12858750" cy="7232650"/>
          </a:xfrm>
          <a:prstGeom prst="rect">
            <a:avLst/>
          </a:prstGeom>
          <a:blipFill dpi="0" rotWithShape="1">
            <a:blip r:embed="rId3"/>
            <a:srcRect/>
            <a:stretch>
              <a:fillRect/>
            </a:stretch>
          </a:blipFill>
          <a:ln w="0">
            <a:noFill/>
            <a:prstDash val="solid"/>
            <a:miter lim="800000"/>
          </a:ln>
        </p:spPr>
        <p:txBody>
          <a:bodyPr vert="horz" wrap="square" lIns="128580" tIns="64290" rIns="128580" bIns="6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0" y="3233931"/>
            <a:ext cx="12858750" cy="3112269"/>
          </a:xfrm>
          <a:prstGeom prst="rect">
            <a:avLst/>
          </a:prstGeom>
          <a:solidFill>
            <a:srgbClr val="418A9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259"/>
          <p:cNvSpPr>
            <a:spLocks noChangeArrowheads="1"/>
          </p:cNvSpPr>
          <p:nvPr/>
        </p:nvSpPr>
        <p:spPr bwMode="auto">
          <a:xfrm>
            <a:off x="2766483" y="3832349"/>
            <a:ext cx="732578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b="1" dirty="0" smtClean="0">
                <a:solidFill>
                  <a:schemeClr val="bg1"/>
                </a:solidFill>
                <a:latin typeface="Arial" panose="020B0604020202020204" pitchFamily="34" charset="0"/>
                <a:cs typeface="Arial" panose="020B0604020202020204" pitchFamily="34" charset="0"/>
                <a:sym typeface="Arial" panose="020B0604020202020204" pitchFamily="34" charset="0"/>
              </a:rPr>
              <a:t>THANK YOU</a:t>
            </a:r>
            <a:endParaRPr lang="zh-CN" altLang="en-US" sz="8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 name="矩形 259"/>
          <p:cNvSpPr>
            <a:spLocks noChangeArrowheads="1"/>
          </p:cNvSpPr>
          <p:nvPr/>
        </p:nvSpPr>
        <p:spPr bwMode="auto">
          <a:xfrm>
            <a:off x="4585609" y="5097545"/>
            <a:ext cx="36875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800" dirty="0">
                <a:solidFill>
                  <a:schemeClr val="bg1"/>
                </a:solidFill>
                <a:latin typeface="Arial" panose="020B0604020202020204" pitchFamily="34" charset="0"/>
                <a:cs typeface="Arial" panose="020B0604020202020204" pitchFamily="34" charset="0"/>
                <a:sym typeface="Arial" panose="020B0604020202020204" pitchFamily="34" charset="0"/>
              </a:rPr>
              <a:t>感谢聆听，批评指导</a:t>
            </a: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1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2"/>
                                            </p:tgtEl>
                                            <p:attrNameLst>
                                              <p:attrName>ppt_y</p:attrName>
                                            </p:attrNameLst>
                                          </p:cBhvr>
                                          <p:tavLst>
                                            <p:tav tm="0">
                                              <p:val>
                                                <p:strVal val="#ppt_y"/>
                                              </p:val>
                                            </p:tav>
                                            <p:tav tm="100000">
                                              <p:val>
                                                <p:strVal val="#ppt_y"/>
                                              </p:val>
                                            </p:tav>
                                          </p:tavLst>
                                        </p:anim>
                                        <p:anim calcmode="lin" valueType="num">
                                          <p:cBhvr>
                                            <p:cTn id="1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2"/>
                                            </p:tgtEl>
                                          </p:cBhvr>
                                        </p:animEffect>
                                      </p:childTnLst>
                                    </p:cTn>
                                  </p:par>
                                </p:childTnLst>
                              </p:cTn>
                            </p:par>
                            <p:par>
                              <p:cTn id="22" fill="hold">
                                <p:stCondLst>
                                  <p:cond delay="13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2"/>
                                            </p:tgtEl>
                                          </p:cBhvr>
                                        </p:animEffect>
                                        <p:animScale>
                                          <p:cBhvr>
                                            <p:cTn id="25" dur="250" autoRev="1" fill="hold"/>
                                            <p:tgtEl>
                                              <p:spTgt spid="12"/>
                                            </p:tgtEl>
                                          </p:cBhvr>
                                          <p:by x="105000" y="105000"/>
                                        </p:animScale>
                                      </p:childTnLst>
                                    </p:cTn>
                                  </p:par>
                                </p:childTnLst>
                              </p:cTn>
                            </p:par>
                            <p:par>
                              <p:cTn id="26" fill="hold">
                                <p:stCondLst>
                                  <p:cond delay="1899"/>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anim calcmode="lin" valueType="num">
                                          <p:cBhvr>
                                            <p:cTn id="3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3"/>
                                            </p:tgtEl>
                                          </p:cBhvr>
                                        </p:animEffect>
                                      </p:childTnLst>
                                    </p:cTn>
                                  </p:par>
                                </p:childTnLst>
                              </p:cTn>
                            </p:par>
                            <p:par>
                              <p:cTn id="34" fill="hold">
                                <p:stCondLst>
                                  <p:cond delay="2799"/>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13"/>
                                            </p:tgtEl>
                                          </p:cBhvr>
                                        </p:animEffect>
                                        <p:animScale>
                                          <p:cBhvr>
                                            <p:cTn id="3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12" grpId="0"/>
          <p:bldP spid="12" grpId="1"/>
          <p:bldP spid="13" grpId="0"/>
          <p:bldP spid="13" grpId="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2"/>
                                            </p:tgtEl>
                                            <p:attrNameLst>
                                              <p:attrName>ppt_y</p:attrName>
                                            </p:attrNameLst>
                                          </p:cBhvr>
                                          <p:tavLst>
                                            <p:tav tm="0">
                                              <p:val>
                                                <p:strVal val="#ppt_y"/>
                                              </p:val>
                                            </p:tav>
                                            <p:tav tm="100000">
                                              <p:val>
                                                <p:strVal val="#ppt_y"/>
                                              </p:val>
                                            </p:tav>
                                          </p:tavLst>
                                        </p:anim>
                                        <p:anim calcmode="lin" valueType="num">
                                          <p:cBhvr>
                                            <p:cTn id="1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2"/>
                                            </p:tgtEl>
                                          </p:cBhvr>
                                        </p:animEffect>
                                      </p:childTnLst>
                                    </p:cTn>
                                  </p:par>
                                </p:childTnLst>
                              </p:cTn>
                            </p:par>
                            <p:par>
                              <p:cTn id="22" fill="hold">
                                <p:stCondLst>
                                  <p:cond delay="13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2"/>
                                            </p:tgtEl>
                                          </p:cBhvr>
                                        </p:animEffect>
                                        <p:animScale>
                                          <p:cBhvr>
                                            <p:cTn id="25" dur="250" autoRev="1" fill="hold"/>
                                            <p:tgtEl>
                                              <p:spTgt spid="12"/>
                                            </p:tgtEl>
                                          </p:cBhvr>
                                          <p:by x="105000" y="105000"/>
                                        </p:animScale>
                                      </p:childTnLst>
                                    </p:cTn>
                                  </p:par>
                                </p:childTnLst>
                              </p:cTn>
                            </p:par>
                            <p:par>
                              <p:cTn id="26" fill="hold">
                                <p:stCondLst>
                                  <p:cond delay="1899"/>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anim calcmode="lin" valueType="num">
                                          <p:cBhvr>
                                            <p:cTn id="3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3"/>
                                            </p:tgtEl>
                                          </p:cBhvr>
                                        </p:animEffect>
                                      </p:childTnLst>
                                    </p:cTn>
                                  </p:par>
                                </p:childTnLst>
                              </p:cTn>
                            </p:par>
                            <p:par>
                              <p:cTn id="34" fill="hold">
                                <p:stCondLst>
                                  <p:cond delay="2799"/>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13"/>
                                            </p:tgtEl>
                                          </p:cBhvr>
                                        </p:animEffect>
                                        <p:animScale>
                                          <p:cBhvr>
                                            <p:cTn id="3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12" grpId="0"/>
          <p:bldP spid="12" grpId="1"/>
          <p:bldP spid="13" grpId="0"/>
          <p:bldP spid="13"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1960278"/>
            <a:ext cx="4197126" cy="331209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10749855" y="2452930"/>
            <a:ext cx="1999536" cy="1446550"/>
          </a:xfrm>
          <a:prstGeom prst="rect">
            <a:avLst/>
          </a:prstGeom>
          <a:noFill/>
        </p:spPr>
        <p:txBody>
          <a:bodyPr wrap="square" rtlCol="0">
            <a:spAutoFit/>
          </a:bodyPr>
          <a:lstStyle/>
          <a:p>
            <a:pPr algn="r"/>
            <a:r>
              <a:rPr lang="en-US" altLang="zh-CN" sz="8800" b="1" dirty="0">
                <a:solidFill>
                  <a:srgbClr val="418A99"/>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8800" b="1" dirty="0">
              <a:solidFill>
                <a:srgbClr val="418A9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4845199" y="2824261"/>
            <a:ext cx="7056784" cy="1231106"/>
          </a:xfrm>
          <a:prstGeom prst="rect">
            <a:avLst/>
          </a:prstGeom>
        </p:spPr>
        <p:txBody>
          <a:bodyPr wrap="square" lIns="0" tIns="0" rIns="0" bIns="0">
            <a:spAutoFit/>
          </a:bodyPr>
          <a:lstStyle/>
          <a:p>
            <a:r>
              <a:rPr lang="zh-CN" altLang="en-US" sz="40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本学习德育教育工作总结</a:t>
            </a:r>
            <a:br>
              <a:rPr lang="zh-CN" altLang="en-US" sz="40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br>
            <a:endParaRPr lang="zh-CN" altLang="en-US" sz="40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4845199" y="2392189"/>
            <a:ext cx="1005403" cy="338554"/>
          </a:xfrm>
          <a:prstGeom prst="rect">
            <a:avLst/>
          </a:prstGeom>
          <a:noFill/>
        </p:spPr>
        <p:txBody>
          <a:bodyPr wrap="none" rtlCol="0">
            <a:spAutoFit/>
          </a:bodyPr>
          <a:lstStyle/>
          <a:p>
            <a:pPr marL="0" lvl="1" indent="0"/>
            <a:r>
              <a:rPr lang="zh-CN" altLang="en-US" sz="1600" dirty="0" smtClean="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第一章节</a:t>
            </a:r>
            <a:endParaRPr lang="en-US" altLang="zh-CN"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0" y="1744117"/>
            <a:ext cx="41971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41144" y="5439817"/>
            <a:ext cx="851760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341144" y="4984477"/>
            <a:ext cx="8539013" cy="287896"/>
          </a:xfrm>
          <a:prstGeom prst="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1"/>
          <p:cNvSpPr txBox="1"/>
          <p:nvPr/>
        </p:nvSpPr>
        <p:spPr>
          <a:xfrm>
            <a:off x="4711775" y="3618889"/>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1"/>
          <p:cNvSpPr txBox="1"/>
          <p:nvPr/>
        </p:nvSpPr>
        <p:spPr>
          <a:xfrm>
            <a:off x="6424368" y="3618889"/>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1"/>
          <p:cNvSpPr txBox="1"/>
          <p:nvPr/>
        </p:nvSpPr>
        <p:spPr>
          <a:xfrm>
            <a:off x="4711775" y="3891720"/>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1"/>
          <p:cNvSpPr txBox="1"/>
          <p:nvPr/>
        </p:nvSpPr>
        <p:spPr>
          <a:xfrm>
            <a:off x="6424368" y="3891720"/>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500"/>
                                        <p:tgtEl>
                                          <p:spTgt spid="15"/>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4*#ppt_w"/>
                                          </p:val>
                                        </p:tav>
                                        <p:tav tm="100000">
                                          <p:val>
                                            <p:strVal val="#ppt_w"/>
                                          </p:val>
                                        </p:tav>
                                      </p:tavLst>
                                    </p:anim>
                                    <p:anim calcmode="lin" valueType="num">
                                      <p:cBhvr>
                                        <p:cTn id="30" dur="500" fill="hold"/>
                                        <p:tgtEl>
                                          <p:spTgt spid="21"/>
                                        </p:tgtEl>
                                        <p:attrNameLst>
                                          <p:attrName>ppt_h</p:attrName>
                                        </p:attrNameLst>
                                      </p:cBhvr>
                                      <p:tavLst>
                                        <p:tav tm="0">
                                          <p:val>
                                            <p:strVal val="4*#ppt_h"/>
                                          </p:val>
                                        </p:tav>
                                        <p:tav tm="100000">
                                          <p:val>
                                            <p:strVal val="#ppt_h"/>
                                          </p:val>
                                        </p:tav>
                                      </p:tavLst>
                                    </p:anim>
                                  </p:childTnLst>
                                </p:cTn>
                              </p:par>
                            </p:childTnLst>
                          </p:cTn>
                        </p:par>
                        <p:par>
                          <p:cTn id="31" fill="hold">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p:tgtEl>
                                          <p:spTgt spid="22"/>
                                        </p:tgtEl>
                                        <p:attrNameLst>
                                          <p:attrName>ppt_x</p:attrName>
                                        </p:attrNameLst>
                                      </p:cBhvr>
                                      <p:tavLst>
                                        <p:tav tm="0">
                                          <p:val>
                                            <p:strVal val="#ppt_x-#ppt_w*1.125000"/>
                                          </p:val>
                                        </p:tav>
                                        <p:tav tm="100000">
                                          <p:val>
                                            <p:strVal val="#ppt_x"/>
                                          </p:val>
                                        </p:tav>
                                      </p:tavLst>
                                    </p:anim>
                                    <p:animEffect transition="in" filter="wipe(righ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1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p:tgtEl>
                                          <p:spTgt spid="17"/>
                                        </p:tgtEl>
                                        <p:attrNameLst>
                                          <p:attrName>ppt_x</p:attrName>
                                        </p:attrNameLst>
                                      </p:cBhvr>
                                      <p:tavLst>
                                        <p:tav tm="0">
                                          <p:val>
                                            <p:strVal val="#ppt_x-#ppt_w*1.125000"/>
                                          </p:val>
                                        </p:tav>
                                        <p:tav tm="100000">
                                          <p:val>
                                            <p:strVal val="#ppt_x"/>
                                          </p:val>
                                        </p:tav>
                                      </p:tavLst>
                                    </p:anim>
                                    <p:animEffect transition="in" filter="wipe(right)">
                                      <p:cBhvr>
                                        <p:cTn id="46" dur="500"/>
                                        <p:tgtEl>
                                          <p:spTgt spid="17"/>
                                        </p:tgtEl>
                                      </p:cBhvr>
                                    </p:animEffect>
                                  </p:childTnLst>
                                </p:cTn>
                              </p:par>
                            </p:childTnLst>
                          </p:cTn>
                        </p:par>
                        <p:par>
                          <p:cTn id="47" fill="hold">
                            <p:stCondLst>
                              <p:cond delay="1000"/>
                            </p:stCondLst>
                            <p:childTnLst>
                              <p:par>
                                <p:cTn id="48" presetID="1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p:tgtEl>
                                          <p:spTgt spid="18"/>
                                        </p:tgtEl>
                                        <p:attrNameLst>
                                          <p:attrName>ppt_x</p:attrName>
                                        </p:attrNameLst>
                                      </p:cBhvr>
                                      <p:tavLst>
                                        <p:tav tm="0">
                                          <p:val>
                                            <p:strVal val="#ppt_x-#ppt_w*1.125000"/>
                                          </p:val>
                                        </p:tav>
                                        <p:tav tm="100000">
                                          <p:val>
                                            <p:strVal val="#ppt_x"/>
                                          </p:val>
                                        </p:tav>
                                      </p:tavLst>
                                    </p:anim>
                                    <p:animEffect transition="in" filter="wipe(right)">
                                      <p:cBhvr>
                                        <p:cTn id="51" dur="500"/>
                                        <p:tgtEl>
                                          <p:spTgt spid="18"/>
                                        </p:tgtEl>
                                      </p:cBhvr>
                                    </p:animEffect>
                                  </p:childTnLst>
                                </p:cTn>
                              </p:par>
                            </p:childTnLst>
                          </p:cTn>
                        </p:par>
                        <p:par>
                          <p:cTn id="52" fill="hold">
                            <p:stCondLst>
                              <p:cond delay="1500"/>
                            </p:stCondLst>
                            <p:childTnLst>
                              <p:par>
                                <p:cTn id="53" presetID="1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p:tgtEl>
                                          <p:spTgt spid="19"/>
                                        </p:tgtEl>
                                        <p:attrNameLst>
                                          <p:attrName>ppt_x</p:attrName>
                                        </p:attrNameLst>
                                      </p:cBhvr>
                                      <p:tavLst>
                                        <p:tav tm="0">
                                          <p:val>
                                            <p:strVal val="#ppt_x-#ppt_w*1.125000"/>
                                          </p:val>
                                        </p:tav>
                                        <p:tav tm="100000">
                                          <p:val>
                                            <p:strVal val="#ppt_x"/>
                                          </p:val>
                                        </p:tav>
                                      </p:tavLst>
                                    </p:anim>
                                    <p:animEffect transition="in" filter="wipe(right)">
                                      <p:cBhvr>
                                        <p:cTn id="56" dur="500"/>
                                        <p:tgtEl>
                                          <p:spTgt spid="19"/>
                                        </p:tgtEl>
                                      </p:cBhvr>
                                    </p:animEffect>
                                  </p:childTnLst>
                                </p:cTn>
                              </p:par>
                            </p:childTnLst>
                          </p:cTn>
                        </p:par>
                        <p:par>
                          <p:cTn id="57" fill="hold">
                            <p:stCondLst>
                              <p:cond delay="2000"/>
                            </p:stCondLst>
                            <p:childTnLst>
                              <p:par>
                                <p:cTn id="58" presetID="1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p:tgtEl>
                                          <p:spTgt spid="20"/>
                                        </p:tgtEl>
                                        <p:attrNameLst>
                                          <p:attrName>ppt_x</p:attrName>
                                        </p:attrNameLst>
                                      </p:cBhvr>
                                      <p:tavLst>
                                        <p:tav tm="0">
                                          <p:val>
                                            <p:strVal val="#ppt_x-#ppt_w*1.125000"/>
                                          </p:val>
                                        </p:tav>
                                        <p:tav tm="100000">
                                          <p:val>
                                            <p:strVal val="#ppt_x"/>
                                          </p:val>
                                        </p:tav>
                                      </p:tavLst>
                                    </p:anim>
                                    <p:animEffect transition="in" filter="wipe(right)">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1" grpId="0"/>
      <p:bldP spid="22" grpId="0"/>
      <p:bldP spid="16" grpId="0" animBg="1"/>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0423" y="1733985"/>
            <a:ext cx="4326362" cy="402299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2389418" y="370643"/>
            <a:ext cx="8079915" cy="492443"/>
          </a:xfrm>
          <a:prstGeom prst="rect">
            <a:avLst/>
          </a:prstGeom>
          <a:noFill/>
        </p:spPr>
        <p:txBody>
          <a:bodyPr wrap="square" lIns="0" tIns="0" rIns="0" bIns="0" rtlCol="0" anchor="ctr">
            <a:spAutoFit/>
          </a:bodyPr>
          <a:lstStyle/>
          <a:p>
            <a:pPr algn="ctr"/>
            <a:r>
              <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一、发挥德育阵地作用，规范日常德育教育</a:t>
            </a:r>
          </a:p>
        </p:txBody>
      </p:sp>
      <p:sp>
        <p:nvSpPr>
          <p:cNvPr id="23" name="TextBox 8"/>
          <p:cNvSpPr txBox="1"/>
          <p:nvPr/>
        </p:nvSpPr>
        <p:spPr>
          <a:xfrm>
            <a:off x="2860647" y="880601"/>
            <a:ext cx="7137456"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First, give play to the position of moral education, standardize the daily moral education</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5452894" y="2474119"/>
            <a:ext cx="6624736" cy="2807948"/>
          </a:xfrm>
          <a:prstGeom prst="rect">
            <a:avLst/>
          </a:prstGeom>
        </p:spPr>
        <p:txBody>
          <a:bodyPr wrap="square">
            <a:spAutoFit/>
          </a:bodyPr>
          <a:lstStyle/>
          <a:p>
            <a:pPr>
              <a:lnSpc>
                <a:spcPct val="150000"/>
              </a:lnSpc>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利用</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、开发好现有的学校文化资源营造良好的学校文化对学生的身心发展起着潜移默化、不可估量的作用</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学校</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充分利用校园文化建设的契机对学生进行思想教育。校园各班教室的墙壁上有寓意深刻的名言佳句，启迪和鼓舞着奋进的孩子们。</a:t>
            </a:r>
          </a:p>
        </p:txBody>
      </p:sp>
      <p:sp>
        <p:nvSpPr>
          <p:cNvPr id="24" name="Rounded Rectangle 57"/>
          <p:cNvSpPr/>
          <p:nvPr/>
        </p:nvSpPr>
        <p:spPr>
          <a:xfrm>
            <a:off x="5565279" y="1816125"/>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5"/>
          <p:cNvSpPr/>
          <p:nvPr/>
        </p:nvSpPr>
        <p:spPr>
          <a:xfrm>
            <a:off x="693798" y="5756983"/>
            <a:ext cx="4352987" cy="379622"/>
          </a:xfrm>
          <a:prstGeom prst="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P spid="23" grpId="0"/>
      <p:bldP spid="2" grpId="0"/>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2389418" y="370643"/>
            <a:ext cx="8079915" cy="492443"/>
          </a:xfrm>
          <a:prstGeom prst="rect">
            <a:avLst/>
          </a:prstGeom>
          <a:noFill/>
        </p:spPr>
        <p:txBody>
          <a:bodyPr wrap="square" lIns="0" tIns="0" rIns="0" bIns="0" rtlCol="0" anchor="ctr">
            <a:spAutoFit/>
          </a:bodyPr>
          <a:lstStyle/>
          <a:p>
            <a:pPr algn="ctr"/>
            <a:r>
              <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一、发挥德育阵地作用，规范日常德育教育</a:t>
            </a:r>
          </a:p>
        </p:txBody>
      </p:sp>
      <p:sp>
        <p:nvSpPr>
          <p:cNvPr id="23" name="TextBox 8"/>
          <p:cNvSpPr txBox="1"/>
          <p:nvPr/>
        </p:nvSpPr>
        <p:spPr>
          <a:xfrm>
            <a:off x="2860647" y="880601"/>
            <a:ext cx="7137456"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First, give play to the position of moral education, standardize the daily moral education</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5452894" y="2474119"/>
            <a:ext cx="6624736" cy="4247317"/>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深入开展好升旗仪式、学校手抄报评比展示等工作我校的宣传阵地工作开展正常规范，有序进行。学期初，少先队辅导员把一学期的国旗下讲话的内容的安排好，各班主任根据安排的主题来做好发言。学校的橱窗为手抄报展示台，我们定期开展手抄报评比活动活动，并及时将学生的优秀作品用来宣传展示，内容丰富，图文并茂，成为学生获取信息和知识的另一窗口。学校还会根据不同的活动主题要求各班充分利用好黑板报，定期更新内容，起到了很好的教育效果。</a:t>
            </a:r>
          </a:p>
        </p:txBody>
      </p:sp>
      <p:sp>
        <p:nvSpPr>
          <p:cNvPr id="24" name="Rounded Rectangle 57"/>
          <p:cNvSpPr/>
          <p:nvPr/>
        </p:nvSpPr>
        <p:spPr>
          <a:xfrm>
            <a:off x="5565279" y="1816125"/>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5"/>
          <p:cNvSpPr/>
          <p:nvPr/>
        </p:nvSpPr>
        <p:spPr>
          <a:xfrm>
            <a:off x="693798" y="6352629"/>
            <a:ext cx="4352987" cy="216024"/>
          </a:xfrm>
          <a:prstGeom prst="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4"/>
          <p:cNvSpPr/>
          <p:nvPr/>
        </p:nvSpPr>
        <p:spPr>
          <a:xfrm>
            <a:off x="720423" y="1960141"/>
            <a:ext cx="4326362" cy="223224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4"/>
          <p:cNvSpPr/>
          <p:nvPr/>
        </p:nvSpPr>
        <p:spPr>
          <a:xfrm>
            <a:off x="720423" y="4408413"/>
            <a:ext cx="4326362" cy="194421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par>
                          <p:cTn id="30" fill="hold">
                            <p:stCondLst>
                              <p:cond delay="2000"/>
                            </p:stCondLst>
                            <p:childTnLst>
                              <p:par>
                                <p:cTn id="31" presetID="16" presetClass="entr" presetSubtype="21"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 grpId="0"/>
      <p:bldP spid="24" grpId="0" animBg="1"/>
      <p:bldP spid="25"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2389418" y="370643"/>
            <a:ext cx="8079915" cy="492443"/>
          </a:xfrm>
          <a:prstGeom prst="rect">
            <a:avLst/>
          </a:prstGeom>
          <a:noFill/>
        </p:spPr>
        <p:txBody>
          <a:bodyPr wrap="square" lIns="0" tIns="0" rIns="0" bIns="0" rtlCol="0" anchor="ctr">
            <a:spAutoFit/>
          </a:bodyPr>
          <a:lstStyle/>
          <a:p>
            <a:pPr algn="ctr"/>
            <a:r>
              <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二、优化德育组织，打牢德育教育的</a:t>
            </a:r>
            <a:r>
              <a:rPr lang="zh-CN" altLang="en-US" sz="3200" b="1"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基石</a:t>
            </a:r>
            <a:endPar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2480311" y="818273"/>
            <a:ext cx="8033224"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Second, optimize the organization of moral education and lay a solid foundation for moral education</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693798" y="2474119"/>
            <a:ext cx="11383832" cy="3731278"/>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塑造一支凝聚力强、战斗力旺盛的班主任队伍</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虽然我校教师人数较少，但是我们仍坚持着人人都是德育教师的原则，学校非常重视教师素质的提高。首先我们在学期初召开全校教师会，做好宣传发动，增强老师们的职业感、道德感和使命感，努力塑造新时代教师形象</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另外，我们重视对教师的专业素养的提高</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坚持</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每年订阅有关杂志，让大家学习优秀的教育理论，汲取优秀的经验来指导自己的工作</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第三，期末进行德育工作总结交流，促进大家相互学习，共同提高。此外学校非常重视班主任的建设，挑选责任心强、工作能力高的老师作为中队班主任，以保证德育教育的时效性。</a:t>
            </a:r>
          </a:p>
        </p:txBody>
      </p:sp>
      <p:sp>
        <p:nvSpPr>
          <p:cNvPr id="24" name="Rounded Rectangle 57"/>
          <p:cNvSpPr/>
          <p:nvPr/>
        </p:nvSpPr>
        <p:spPr>
          <a:xfrm>
            <a:off x="6116205" y="1660280"/>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5"/>
          <p:cNvSpPr/>
          <p:nvPr/>
        </p:nvSpPr>
        <p:spPr>
          <a:xfrm flipV="1">
            <a:off x="693798" y="7072708"/>
            <a:ext cx="11383832" cy="159940"/>
          </a:xfrm>
          <a:prstGeom prst="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 grpId="0"/>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2389418" y="370643"/>
            <a:ext cx="8079915" cy="492443"/>
          </a:xfrm>
          <a:prstGeom prst="rect">
            <a:avLst/>
          </a:prstGeom>
          <a:noFill/>
        </p:spPr>
        <p:txBody>
          <a:bodyPr wrap="square" lIns="0" tIns="0" rIns="0" bIns="0" rtlCol="0" anchor="ctr">
            <a:spAutoFit/>
          </a:bodyPr>
          <a:lstStyle/>
          <a:p>
            <a:pPr algn="ctr"/>
            <a:r>
              <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三、开展多样的活动，丰富德育教育的</a:t>
            </a:r>
            <a:r>
              <a:rPr lang="zh-CN" altLang="en-US" sz="3200" b="1"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色彩</a:t>
            </a:r>
            <a:endPar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2480311" y="818273"/>
            <a:ext cx="8033224"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Third, carry out various activities to enrich the color of moral education</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693798" y="4706864"/>
            <a:ext cx="11383832" cy="1884618"/>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日常行为规范养成教育是少先队工作的基础工程，要坚持不懈地抓实抓好。养成教育要着重从生活自理、家务劳动、生活俭朴、吃苦磨练和孝敬父母、尊敬老师、友爱同学等最基础的规范做起，贯穿于队员日常生活、学习、游玩、待人接物等各个方面。本学期我们深入开展了“养成道德好习惯”活动。日常行为规范养成教育是少先队工作的基础工程，要坚持不懈地抓好抓实。</a:t>
            </a:r>
          </a:p>
        </p:txBody>
      </p:sp>
      <p:sp>
        <p:nvSpPr>
          <p:cNvPr id="24" name="Rounded Rectangle 57"/>
          <p:cNvSpPr/>
          <p:nvPr/>
        </p:nvSpPr>
        <p:spPr>
          <a:xfrm>
            <a:off x="6116205" y="1495412"/>
            <a:ext cx="626341" cy="626341"/>
          </a:xfrm>
          <a:prstGeom prst="round2Diag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AU"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5"/>
          <p:cNvSpPr/>
          <p:nvPr/>
        </p:nvSpPr>
        <p:spPr>
          <a:xfrm flipV="1">
            <a:off x="693798" y="7072708"/>
            <a:ext cx="11383832" cy="159940"/>
          </a:xfrm>
          <a:prstGeom prst="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4"/>
          <p:cNvSpPr/>
          <p:nvPr/>
        </p:nvSpPr>
        <p:spPr>
          <a:xfrm>
            <a:off x="721920" y="2395865"/>
            <a:ext cx="3516782" cy="214786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16"/>
          <p:cNvSpPr/>
          <p:nvPr/>
        </p:nvSpPr>
        <p:spPr>
          <a:xfrm>
            <a:off x="4622370" y="2395865"/>
            <a:ext cx="3516782" cy="214786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19"/>
          <p:cNvSpPr/>
          <p:nvPr/>
        </p:nvSpPr>
        <p:spPr>
          <a:xfrm>
            <a:off x="8522819" y="2395865"/>
            <a:ext cx="3516782" cy="214786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par>
                                <p:cTn id="26" presetID="2" presetClass="entr" presetSubtype="8" fill="hold" grpId="0" nodeType="withEffect">
                                  <p:stCondLst>
                                    <p:cond delay="5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5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 grpId="0"/>
      <p:bldP spid="24" grpId="0" animBg="1"/>
      <p:bldP spid="25"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2389418" y="370643"/>
            <a:ext cx="8079915" cy="492443"/>
          </a:xfrm>
          <a:prstGeom prst="rect">
            <a:avLst/>
          </a:prstGeom>
          <a:noFill/>
        </p:spPr>
        <p:txBody>
          <a:bodyPr wrap="square" lIns="0" tIns="0" rIns="0" bIns="0" rtlCol="0" anchor="ctr">
            <a:spAutoFit/>
          </a:bodyPr>
          <a:lstStyle/>
          <a:p>
            <a:pPr algn="ctr"/>
            <a:r>
              <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三、开展多样的活动，丰富德育教育的</a:t>
            </a:r>
            <a:r>
              <a:rPr lang="zh-CN" altLang="en-US" sz="3200" b="1"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色彩</a:t>
            </a:r>
            <a:endPar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2480311" y="818273"/>
            <a:ext cx="8033224"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Third, carry out various activities to enrich the color of moral education</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693798" y="1989755"/>
            <a:ext cx="4151401" cy="3785652"/>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本学期，我校继续在少年儿童中广泛宣传</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公民道德实施纲要</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和卫生保健、疾病防治知识。将常规的教育落实到具体的生活实践中，如：生活自理，家务劳动，生活俭朴，吃苦磨练和孝敬父母</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感恩教育</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，尊敬老师，友爱同学等基础的规范做起。</a:t>
            </a:r>
          </a:p>
        </p:txBody>
      </p:sp>
      <p:sp>
        <p:nvSpPr>
          <p:cNvPr id="25" name="Rectangle 5"/>
          <p:cNvSpPr/>
          <p:nvPr/>
        </p:nvSpPr>
        <p:spPr>
          <a:xfrm flipV="1">
            <a:off x="693798" y="7072708"/>
            <a:ext cx="11383832" cy="159940"/>
          </a:xfrm>
          <a:prstGeom prst="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flipH="1">
            <a:off x="5293398" y="1985685"/>
            <a:ext cx="3000215" cy="4188921"/>
          </a:xfrm>
          <a:prstGeom prst="rect">
            <a:avLst/>
          </a:prstGeom>
          <a:noFill/>
          <a:ln w="50800">
            <a:solidFill>
              <a:srgbClr val="418A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9069338" y="2088707"/>
            <a:ext cx="2771272" cy="3960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flipH="1">
            <a:off x="8941473" y="1985685"/>
            <a:ext cx="3000215" cy="4188921"/>
          </a:xfrm>
          <a:prstGeom prst="rect">
            <a:avLst/>
          </a:prstGeom>
          <a:noFill/>
          <a:ln w="50800">
            <a:solidFill>
              <a:srgbClr val="34707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1073" y="2088707"/>
            <a:ext cx="2746494" cy="396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 grpId="0"/>
      <p:bldP spid="25" grpId="0" animBg="1"/>
      <p:bldP spid="11"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2389418" y="370643"/>
            <a:ext cx="8079915" cy="492443"/>
          </a:xfrm>
          <a:prstGeom prst="rect">
            <a:avLst/>
          </a:prstGeom>
          <a:noFill/>
        </p:spPr>
        <p:txBody>
          <a:bodyPr wrap="square" lIns="0" tIns="0" rIns="0" bIns="0" rtlCol="0" anchor="ctr">
            <a:spAutoFit/>
          </a:bodyPr>
          <a:lstStyle/>
          <a:p>
            <a:pPr algn="ctr"/>
            <a:r>
              <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三、开展多样的活动，丰富德育教育的</a:t>
            </a:r>
            <a:r>
              <a:rPr lang="zh-CN" altLang="en-US" sz="3200" b="1"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色彩</a:t>
            </a:r>
            <a:endParaRPr lang="zh-CN" altLang="en-US" sz="32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2480311" y="818273"/>
            <a:ext cx="8033224"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Third, carry out various activities to enrich the color of moral education</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693798" y="3886018"/>
            <a:ext cx="11064169" cy="1477328"/>
          </a:xfrm>
          <a:prstGeom prst="rect">
            <a:avLst/>
          </a:prstGeom>
        </p:spPr>
        <p:txBody>
          <a:bodyPr wrap="square">
            <a:spAutoFit/>
          </a:bodyPr>
          <a:lstStyle/>
          <a:p>
            <a:pPr marL="342900" indent="-342900">
              <a:lnSpc>
                <a:spcPct val="150000"/>
              </a:lnSpc>
              <a:buClr>
                <a:srgbClr val="418A99"/>
              </a:buClr>
              <a:buFont typeface="Wingdings" panose="05000000000000000000" pitchFamily="2" charset="2"/>
              <a:buChar char="u"/>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   继续</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强化把基本道德规范化为“三别”：向粗鲁告别，向陋习告别，向坏事告别</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p>
          <a:p>
            <a:pPr marL="342900" indent="-342900">
              <a:lnSpc>
                <a:spcPct val="150000"/>
              </a:lnSpc>
              <a:buClr>
                <a:srgbClr val="418A99"/>
              </a:buClr>
              <a:buFont typeface="Wingdings" panose="05000000000000000000" pitchFamily="2" charset="2"/>
              <a:buChar char="u"/>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四带”：把礼仪带进校园，把微笑带给同学，把孝敬带给长辈，把谦让带向社会</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p>
          <a:p>
            <a:pPr marL="342900" indent="-342900">
              <a:lnSpc>
                <a:spcPct val="150000"/>
              </a:lnSpc>
              <a:buClr>
                <a:srgbClr val="418A99"/>
              </a:buClr>
              <a:buFont typeface="Wingdings" panose="05000000000000000000" pitchFamily="2" charset="2"/>
              <a:buChar char="u"/>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五无”：地面无痕迹，校园无纸屑，桌凳无刻划，墙壁无脚印，出言无</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脏话</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Rectangle 5"/>
          <p:cNvSpPr/>
          <p:nvPr/>
        </p:nvSpPr>
        <p:spPr>
          <a:xfrm flipV="1">
            <a:off x="11541942" y="4076780"/>
            <a:ext cx="621639" cy="1152128"/>
          </a:xfrm>
          <a:prstGeom prst="rect">
            <a:avLst/>
          </a:prstGeom>
          <a:solidFill>
            <a:srgbClr val="418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93798" y="5588948"/>
            <a:ext cx="11469783" cy="1015663"/>
          </a:xfrm>
          <a:prstGeom prst="rect">
            <a:avLst/>
          </a:prstGeom>
        </p:spPr>
        <p:txBody>
          <a:bodyPr wrap="square">
            <a:spAutoFit/>
          </a:bodyPr>
          <a:lstStyle/>
          <a:p>
            <a:pPr>
              <a:lnSpc>
                <a:spcPct val="150000"/>
              </a:lnSpc>
              <a:buClr>
                <a:srgbClr val="418A99"/>
              </a:buClr>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2</a:t>
            </a:r>
            <a:r>
              <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结合</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特色节日积极开展活动，如学雷锋树新风、妈妈辛苦了、六一我把安全送给你等活动，取得了良好的教育效果。</a:t>
            </a:r>
          </a:p>
        </p:txBody>
      </p:sp>
      <p:sp>
        <p:nvSpPr>
          <p:cNvPr id="12" name="Rectangle 4"/>
          <p:cNvSpPr/>
          <p:nvPr/>
        </p:nvSpPr>
        <p:spPr>
          <a:xfrm>
            <a:off x="721920" y="1481347"/>
            <a:ext cx="3516782" cy="2147869"/>
          </a:xfrm>
          <a:prstGeom prst="snip2Diag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6"/>
          <p:cNvSpPr/>
          <p:nvPr/>
        </p:nvSpPr>
        <p:spPr>
          <a:xfrm>
            <a:off x="4684360" y="1481347"/>
            <a:ext cx="3516782" cy="2147869"/>
          </a:xfrm>
          <a:prstGeom prst="snip2Diag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6"/>
          <p:cNvSpPr/>
          <p:nvPr/>
        </p:nvSpPr>
        <p:spPr>
          <a:xfrm>
            <a:off x="8646799" y="1481347"/>
            <a:ext cx="3516782" cy="2147869"/>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par>
                                <p:cTn id="12" presetID="2" presetClass="entr" presetSubtype="8"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5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par>
                          <p:cTn id="32" fill="hold">
                            <p:stCondLst>
                              <p:cond delay="2000"/>
                            </p:stCondLst>
                            <p:childTnLst>
                              <p:par>
                                <p:cTn id="33" presetID="16" presetClass="entr" presetSubtype="2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 grpId="0"/>
      <p:bldP spid="25" grpId="0" animBg="1"/>
      <p:bldP spid="10" grpId="0"/>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PASSING_SCORE" val="100.000000"/>
  <p:tag name="ISPRING_SCORM_ENDPOINT" val="&lt;endpoint&gt;&lt;enable&gt;0&lt;/enable&gt;&lt;lrs&gt;http://&lt;/lrs&gt;&lt;auth&gt;0&lt;/auth&gt;&lt;login&gt;&lt;/login&gt;&lt;password&gt;&lt;/password&gt;&lt;key&gt;&lt;/key&gt;&lt;name&gt;&lt;/name&gt;&lt;email&gt;&lt;/email&gt;&lt;/endpoint&gt;&#10;"/>
  <p:tag name="ISPRING_PRESENTATION_TITLE" val="bt088"/>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heme/theme1.xml><?xml version="1.0" encoding="utf-8"?>
<a:theme xmlns:a="http://schemas.openxmlformats.org/drawingml/2006/main" name="www.2ppt.com    ">
  <a:themeElements>
    <a:clrScheme name="自定义 4">
      <a:dk1>
        <a:sysClr val="windowText" lastClr="000000"/>
      </a:dk1>
      <a:lt1>
        <a:sysClr val="window" lastClr="FFFFFF"/>
      </a:lt1>
      <a:dk2>
        <a:srgbClr val="44546A"/>
      </a:dk2>
      <a:lt2>
        <a:srgbClr val="E7E6E6"/>
      </a:lt2>
      <a:accent1>
        <a:srgbClr val="0C2744"/>
      </a:accent1>
      <a:accent2>
        <a:srgbClr val="7F7F7F"/>
      </a:accent2>
      <a:accent3>
        <a:srgbClr val="0C2744"/>
      </a:accent3>
      <a:accent4>
        <a:srgbClr val="7F7F7F"/>
      </a:accent4>
      <a:accent5>
        <a:srgbClr val="0C2744"/>
      </a:accent5>
      <a:accent6>
        <a:srgbClr val="7F7F7F"/>
      </a:accent6>
      <a:hlink>
        <a:srgbClr val="0C2744"/>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1681</Words>
  <Application>Microsoft Office PowerPoint</Application>
  <PresentationFormat>自定义</PresentationFormat>
  <Paragraphs>145</Paragraphs>
  <Slides>22</Slides>
  <Notes>22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22</vt:i4>
      </vt:variant>
    </vt:vector>
  </HeadingPairs>
  <TitlesOfParts>
    <vt:vector size="30" baseType="lpstr">
      <vt:lpstr>宋体</vt:lpstr>
      <vt:lpstr>微软雅黑</vt:lpstr>
      <vt:lpstr>Arial</vt:lpstr>
      <vt:lpstr>Calibri</vt:lpstr>
      <vt:lpstr>Calibri Light</vt:lpstr>
      <vt:lpstr>Wingdings</vt:lpstr>
      <vt:lpstr>www.2ppt.com    </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2019-12-10T09:56:00Z</dcterms:created>
  <dcterms:modified xsi:type="dcterms:W3CDTF">2023-01-11T02:10:15Z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62CCACBD14364EE997D05FF7CC753F81</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