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3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FFFFFF"/>
    <a:srgbClr val="990033"/>
    <a:srgbClr val="A50021"/>
    <a:srgbClr val="FF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21" autoAdjust="0"/>
    <p:restoredTop sz="94720" autoAdjust="0"/>
  </p:normalViewPr>
  <p:slideViewPr>
    <p:cSldViewPr>
      <p:cViewPr>
        <p:scale>
          <a:sx n="100" d="100"/>
          <a:sy n="100" d="100"/>
        </p:scale>
        <p:origin x="-53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3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5" Type="http://schemas.openxmlformats.org/officeDocument/2006/relationships/image" Target="../media/image2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Relationship Id="rId14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1A499-A129-4E5C-BA58-AC3EEB98EA5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8F8CF-9864-43A7-87F4-231941FAAEA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DE211-E52F-46E6-B6D6-A4C9A8DE4E4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3C969-45C0-4D4D-9729-DA39A71AB1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3C969-45C0-4D4D-9729-DA39A71AB142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F89B29-1707-45F0-9FC2-835A381DDAF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035C2-880F-4B34-A429-0CB22158BB8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F4F731-E9FE-419D-9A9B-93D5C89FA18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83F43-DF28-4857-BF07-796AC8742B1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49A7A5-6C28-454D-802C-56527CE36F9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E0C7C-13F3-43F7-A200-84278B29758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E5AF3B-8C9B-48B5-AB21-78B0179BCB3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CFBAE-E6A0-4837-A7C3-590563548A5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8FACF3-ABB0-4084-ADA8-ACECFE916CA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EFCAD-AB86-46F9-91BA-03B84FE3F1B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79659-E647-4C43-897B-A03AB2C49B0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346D4-8231-4F41-A884-E9CF1054C75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848E9E-6197-4283-8B77-F2BD23021CBA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5C106-87A9-47A0-A8C1-6AFFE983F3D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BCBFBD-DCDE-4131-8DF1-1400C34157D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4AFBC-446F-49C3-8B7B-E55B1E902C0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F6D903-1CCE-454F-935D-523AD8384A6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2BD11-8FEE-42FB-AD9C-43DDC2B07A2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B2D607-8DD9-4FC0-96A2-46EC22FCFC3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814FB-A540-4358-BD2D-8E3E7E64ACC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929C8DF2-1921-4D72-9966-4E6EF9DBC32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6A31DBFE-7124-44F5-92F4-69C3D3D979A8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9.bin"/><Relationship Id="rId18" Type="http://schemas.openxmlformats.org/officeDocument/2006/relationships/oleObject" Target="../embeddings/oleObject12.bin"/><Relationship Id="rId26" Type="http://schemas.openxmlformats.org/officeDocument/2006/relationships/oleObject" Target="../embeddings/oleObject16.bin"/><Relationship Id="rId3" Type="http://schemas.openxmlformats.org/officeDocument/2006/relationships/oleObject" Target="../embeddings/oleObject4.bin"/><Relationship Id="rId21" Type="http://schemas.openxmlformats.org/officeDocument/2006/relationships/image" Target="../media/image19.wmf"/><Relationship Id="rId34" Type="http://schemas.openxmlformats.org/officeDocument/2006/relationships/oleObject" Target="../embeddings/oleObject21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1.bin"/><Relationship Id="rId25" Type="http://schemas.openxmlformats.org/officeDocument/2006/relationships/image" Target="../media/image21.wmf"/><Relationship Id="rId33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20" Type="http://schemas.openxmlformats.org/officeDocument/2006/relationships/oleObject" Target="../embeddings/oleObject13.bin"/><Relationship Id="rId29" Type="http://schemas.openxmlformats.org/officeDocument/2006/relationships/oleObject" Target="../embeddings/oleObject18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8.bin"/><Relationship Id="rId24" Type="http://schemas.openxmlformats.org/officeDocument/2006/relationships/oleObject" Target="../embeddings/oleObject15.bin"/><Relationship Id="rId32" Type="http://schemas.openxmlformats.org/officeDocument/2006/relationships/oleObject" Target="../embeddings/oleObject20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23" Type="http://schemas.openxmlformats.org/officeDocument/2006/relationships/image" Target="../media/image20.wmf"/><Relationship Id="rId28" Type="http://schemas.openxmlformats.org/officeDocument/2006/relationships/image" Target="../media/image22.wmf"/><Relationship Id="rId10" Type="http://schemas.openxmlformats.org/officeDocument/2006/relationships/image" Target="../media/image14.wmf"/><Relationship Id="rId19" Type="http://schemas.openxmlformats.org/officeDocument/2006/relationships/image" Target="../media/image18.wmf"/><Relationship Id="rId31" Type="http://schemas.openxmlformats.org/officeDocument/2006/relationships/image" Target="../media/image23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6.wmf"/><Relationship Id="rId22" Type="http://schemas.openxmlformats.org/officeDocument/2006/relationships/oleObject" Target="../embeddings/oleObject14.bin"/><Relationship Id="rId27" Type="http://schemas.openxmlformats.org/officeDocument/2006/relationships/oleObject" Target="../embeddings/oleObject17.bin"/><Relationship Id="rId30" Type="http://schemas.openxmlformats.org/officeDocument/2006/relationships/oleObject" Target="../embeddings/oleObject19.bin"/><Relationship Id="rId35" Type="http://schemas.openxmlformats.org/officeDocument/2006/relationships/image" Target="../media/image25.wmf"/><Relationship Id="rId8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.wmf"/><Relationship Id="rId4" Type="http://schemas.openxmlformats.org/officeDocument/2006/relationships/audio" Target="../media/audio2.wav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81200"/>
            <a:ext cx="9144000" cy="719137"/>
          </a:xfrm>
          <a:noFill/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CN" sz="5400" dirty="0">
                <a:latin typeface="华文新魏" panose="02010800040101010101" pitchFamily="2" charset="-122"/>
                <a:ea typeface="华文新魏" panose="02010800040101010101" pitchFamily="2" charset="-122"/>
              </a:rPr>
              <a:t>31.3   </a:t>
            </a:r>
            <a:r>
              <a:rPr lang="zh-CN" altLang="en-US" sz="5400" dirty="0">
                <a:latin typeface="华文新魏" panose="02010800040101010101" pitchFamily="2" charset="-122"/>
                <a:ea typeface="华文新魏" panose="02010800040101010101" pitchFamily="2" charset="-122"/>
              </a:rPr>
              <a:t>锐角三角函数的应用</a:t>
            </a:r>
          </a:p>
        </p:txBody>
      </p:sp>
      <p:sp>
        <p:nvSpPr>
          <p:cNvPr id="3" name="矩形 2"/>
          <p:cNvSpPr/>
          <p:nvPr/>
        </p:nvSpPr>
        <p:spPr>
          <a:xfrm>
            <a:off x="2703756" y="51054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chemeClr val="accent5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539750" y="260350"/>
            <a:ext cx="2628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一起探究： 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546100" y="2703513"/>
            <a:ext cx="71215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/>
            <a:r>
              <a:rPr lang="en-US" altLang="zh-CN" sz="2800" b="1" dirty="0"/>
              <a:t>3</a:t>
            </a:r>
            <a:r>
              <a:rPr lang="zh-CN" altLang="en-US" sz="2800" b="1" dirty="0"/>
              <a:t>．在什么条件下，渔船才会驶入危险区？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755650" y="1192213"/>
            <a:ext cx="5232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/>
              <a:t>1</a:t>
            </a:r>
            <a:r>
              <a:rPr lang="zh-CN" altLang="en-US" sz="2800" b="1" dirty="0"/>
              <a:t>．</a:t>
            </a:r>
            <a:r>
              <a:rPr lang="en-US" altLang="zh-CN" sz="2800" b="1" dirty="0"/>
              <a:t>A</a:t>
            </a:r>
            <a:r>
              <a:rPr lang="zh-CN" altLang="en-US" sz="2800" b="1" dirty="0"/>
              <a:t>，</a:t>
            </a:r>
            <a:r>
              <a:rPr lang="en-US" altLang="zh-CN" sz="2800" b="1" dirty="0"/>
              <a:t>B</a:t>
            </a:r>
            <a:r>
              <a:rPr lang="zh-CN" altLang="en-US" sz="2800" b="1" dirty="0"/>
              <a:t>两点间的距离是多少？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785813" y="1984375"/>
            <a:ext cx="6213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/>
              <a:t>2</a:t>
            </a:r>
            <a:r>
              <a:rPr lang="zh-CN" altLang="en-US" sz="2800" b="1" dirty="0"/>
              <a:t>．怎样计算小岛</a:t>
            </a:r>
            <a:r>
              <a:rPr lang="en-US" altLang="zh-CN" sz="2800" b="1" dirty="0"/>
              <a:t>C</a:t>
            </a:r>
            <a:r>
              <a:rPr lang="zh-CN" altLang="en-US" sz="2800" b="1" dirty="0"/>
              <a:t>到航线</a:t>
            </a:r>
            <a:r>
              <a:rPr lang="en-US" altLang="zh-CN" sz="2800" b="1" dirty="0"/>
              <a:t>AB</a:t>
            </a:r>
            <a:r>
              <a:rPr lang="zh-CN" altLang="en-US" sz="2800" b="1" dirty="0"/>
              <a:t>的距离？</a:t>
            </a:r>
          </a:p>
        </p:txBody>
      </p:sp>
      <p:pic>
        <p:nvPicPr>
          <p:cNvPr id="9222" name="Picture 6" descr="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EFFFA"/>
              </a:clrFrom>
              <a:clrTo>
                <a:srgbClr val="FEFFFA">
                  <a:alpha val="0"/>
                </a:srgbClr>
              </a:clrTo>
            </a:clrChange>
            <a:biLevel thresh="50000"/>
            <a:grayscl/>
            <a:lum bright="-12000" contrast="-12000"/>
          </a:blip>
          <a:srcRect/>
          <a:stretch>
            <a:fillRect/>
          </a:stretch>
        </p:blipFill>
        <p:spPr bwMode="auto">
          <a:xfrm>
            <a:off x="1692275" y="3224213"/>
            <a:ext cx="3024188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3708400" y="6016625"/>
            <a:ext cx="19431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4500563" y="4864100"/>
            <a:ext cx="0" cy="1152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5" name="Text Box 11"/>
          <p:cNvSpPr txBox="1">
            <a:spLocks noChangeArrowheads="1"/>
          </p:cNvSpPr>
          <p:nvPr/>
        </p:nvSpPr>
        <p:spPr bwMode="auto">
          <a:xfrm>
            <a:off x="4284663" y="6126163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/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  <p:bldP spid="39940" grpId="0"/>
      <p:bldP spid="39941" grpId="0"/>
      <p:bldP spid="9223" grpId="0" animBg="1"/>
      <p:bldP spid="9226" grpId="0" animBg="1"/>
      <p:bldP spid="399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4246562" cy="838200"/>
          </a:xfrm>
        </p:spPr>
        <p:txBody>
          <a:bodyPr/>
          <a:lstStyle/>
          <a:p>
            <a:r>
              <a:rPr lang="zh-CN" altLang="en-US" sz="36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船有无触礁的危险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/>
        </p:nvSpPr>
        <p:spPr bwMode="auto">
          <a:xfrm>
            <a:off x="107950" y="981075"/>
            <a:ext cx="6040438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如图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海中有一个小岛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A,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该岛四周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10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海里内暗礁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今有货轮四由西向东航行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开始在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A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岛南偏西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55</a:t>
            </a:r>
            <a:r>
              <a:rPr lang="en-US" altLang="zh-CN" sz="2800" b="1" baseline="30000" dirty="0">
                <a:latin typeface="隶书" panose="02010509060101010101" pitchFamily="49" charset="-122"/>
                <a:ea typeface="隶书" panose="02010509060101010101" pitchFamily="49" charset="-122"/>
              </a:rPr>
              <a:t>0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的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B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处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往东行驶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20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海里后到达该岛的南偏西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25</a:t>
            </a:r>
            <a:r>
              <a:rPr lang="en-US" altLang="zh-CN" sz="2800" b="1" baseline="30000" dirty="0">
                <a:latin typeface="隶书" panose="02010509060101010101" pitchFamily="49" charset="-122"/>
                <a:ea typeface="隶书" panose="02010509060101010101" pitchFamily="49" charset="-122"/>
              </a:rPr>
              <a:t>0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的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C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处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之后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货轮继续向东航行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40964" name="Rectangle 17"/>
          <p:cNvSpPr>
            <a:spLocks noGrp="1" noChangeArrowheads="1"/>
          </p:cNvSpPr>
          <p:nvPr/>
        </p:nvSpPr>
        <p:spPr bwMode="auto">
          <a:xfrm>
            <a:off x="0" y="4167188"/>
            <a:ext cx="5943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800" b="1">
                <a:latin typeface="隶书" panose="02010509060101010101" pitchFamily="49" charset="-122"/>
                <a:ea typeface="隶书" panose="02010509060101010101" pitchFamily="49" charset="-122"/>
              </a:rPr>
              <a:t>要解决这个问题</a:t>
            </a:r>
            <a:r>
              <a:rPr lang="en-US" altLang="zh-CN" sz="2800" b="1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800" b="1">
                <a:latin typeface="隶书" panose="02010509060101010101" pitchFamily="49" charset="-122"/>
                <a:ea typeface="隶书" panose="02010509060101010101" pitchFamily="49" charset="-122"/>
              </a:rPr>
              <a:t>我们可以将其数学化</a:t>
            </a:r>
            <a:r>
              <a:rPr lang="en-US" altLang="zh-CN" sz="2800" b="1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800" b="1">
                <a:latin typeface="隶书" panose="02010509060101010101" pitchFamily="49" charset="-122"/>
                <a:ea typeface="隶书" panose="02010509060101010101" pitchFamily="49" charset="-122"/>
              </a:rPr>
              <a:t>如图</a:t>
            </a:r>
            <a:r>
              <a:rPr lang="en-US" altLang="zh-CN" sz="2800" b="1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</a:p>
        </p:txBody>
      </p:sp>
      <p:sp>
        <p:nvSpPr>
          <p:cNvPr id="40965" name="Rectangle 18"/>
          <p:cNvSpPr>
            <a:spLocks noGrp="1" noChangeArrowheads="1"/>
          </p:cNvSpPr>
          <p:nvPr/>
        </p:nvSpPr>
        <p:spPr bwMode="auto">
          <a:xfrm>
            <a:off x="-36513" y="5300663"/>
            <a:ext cx="852805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800" b="1">
                <a:latin typeface="隶书" panose="02010509060101010101" pitchFamily="49" charset="-122"/>
                <a:ea typeface="隶书" panose="02010509060101010101" pitchFamily="49" charset="-122"/>
              </a:rPr>
              <a:t>请与同伴交流你是怎么想的</a:t>
            </a:r>
            <a:r>
              <a:rPr lang="en-US" altLang="zh-CN" sz="2800" b="1">
                <a:latin typeface="隶书" panose="02010509060101010101" pitchFamily="49" charset="-122"/>
                <a:ea typeface="隶书" panose="02010509060101010101" pitchFamily="49" charset="-122"/>
              </a:rPr>
              <a:t>? </a:t>
            </a:r>
            <a:r>
              <a:rPr lang="zh-CN" altLang="en-US" sz="2800" b="1">
                <a:latin typeface="隶书" panose="02010509060101010101" pitchFamily="49" charset="-122"/>
                <a:ea typeface="隶书" panose="02010509060101010101" pitchFamily="49" charset="-122"/>
              </a:rPr>
              <a:t>怎么去做</a:t>
            </a:r>
            <a:r>
              <a:rPr lang="en-US" altLang="zh-CN" sz="2800" b="1"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</a:p>
        </p:txBody>
      </p:sp>
      <p:sp>
        <p:nvSpPr>
          <p:cNvPr id="40966" name="Rectangle 20"/>
          <p:cNvSpPr>
            <a:spLocks noGrp="1" noChangeArrowheads="1"/>
          </p:cNvSpPr>
          <p:nvPr/>
        </p:nvSpPr>
        <p:spPr bwMode="auto">
          <a:xfrm>
            <a:off x="0" y="3235325"/>
            <a:ext cx="62515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800" b="1">
                <a:latin typeface="隶书" panose="02010509060101010101" pitchFamily="49" charset="-122"/>
                <a:ea typeface="隶书" panose="02010509060101010101" pitchFamily="49" charset="-122"/>
              </a:rPr>
              <a:t>你认为货轮继续向东航行途中会有触礁的危险吗</a:t>
            </a:r>
            <a:r>
              <a:rPr lang="en-US" altLang="zh-CN" sz="2800" b="1"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</a:p>
        </p:txBody>
      </p:sp>
      <p:grpSp>
        <p:nvGrpSpPr>
          <p:cNvPr id="2" name="Group 26"/>
          <p:cNvGrpSpPr/>
          <p:nvPr/>
        </p:nvGrpSpPr>
        <p:grpSpPr bwMode="auto">
          <a:xfrm>
            <a:off x="6053138" y="1484313"/>
            <a:ext cx="2911475" cy="3352800"/>
            <a:chOff x="4032" y="2688"/>
            <a:chExt cx="1680" cy="1225"/>
          </a:xfrm>
        </p:grpSpPr>
        <p:sp>
          <p:nvSpPr>
            <p:cNvPr id="40968" name="Line 27"/>
            <p:cNvSpPr>
              <a:spLocks noChangeShapeType="1"/>
            </p:cNvSpPr>
            <p:nvPr/>
          </p:nvSpPr>
          <p:spPr bwMode="auto">
            <a:xfrm>
              <a:off x="4080" y="3792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969" name="Line 28"/>
            <p:cNvSpPr>
              <a:spLocks noChangeShapeType="1"/>
            </p:cNvSpPr>
            <p:nvPr/>
          </p:nvSpPr>
          <p:spPr bwMode="auto">
            <a:xfrm flipV="1">
              <a:off x="4080" y="2928"/>
              <a:ext cx="1488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970" name="Line 29"/>
            <p:cNvSpPr>
              <a:spLocks noChangeShapeType="1"/>
            </p:cNvSpPr>
            <p:nvPr/>
          </p:nvSpPr>
          <p:spPr bwMode="auto">
            <a:xfrm flipV="1">
              <a:off x="5136" y="2928"/>
              <a:ext cx="432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971" name="Text Box 30"/>
            <p:cNvSpPr txBox="1">
              <a:spLocks noChangeArrowheads="1"/>
            </p:cNvSpPr>
            <p:nvPr/>
          </p:nvSpPr>
          <p:spPr bwMode="auto">
            <a:xfrm>
              <a:off x="5376" y="2688"/>
              <a:ext cx="28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>
                  <a:solidFill>
                    <a:srgbClr val="FF3300"/>
                  </a:solidFill>
                  <a:latin typeface="Tahoma" panose="020B0604030504040204" pitchFamily="34" charset="0"/>
                </a:rPr>
                <a:t>A</a:t>
              </a:r>
            </a:p>
          </p:txBody>
        </p:sp>
        <p:sp>
          <p:nvSpPr>
            <p:cNvPr id="40972" name="Text Box 31"/>
            <p:cNvSpPr txBox="1">
              <a:spLocks noChangeArrowheads="1"/>
            </p:cNvSpPr>
            <p:nvPr/>
          </p:nvSpPr>
          <p:spPr bwMode="auto">
            <a:xfrm>
              <a:off x="4032" y="3744"/>
              <a:ext cx="24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solidFill>
                    <a:srgbClr val="FF3300"/>
                  </a:solidFill>
                  <a:latin typeface="Tahoma" panose="020B0604030504040204" pitchFamily="34" charset="0"/>
                </a:rPr>
                <a:t>B</a:t>
              </a:r>
            </a:p>
          </p:txBody>
        </p:sp>
        <p:sp>
          <p:nvSpPr>
            <p:cNvPr id="40973" name="Text Box 32"/>
            <p:cNvSpPr txBox="1">
              <a:spLocks noChangeArrowheads="1"/>
            </p:cNvSpPr>
            <p:nvPr/>
          </p:nvSpPr>
          <p:spPr bwMode="auto">
            <a:xfrm>
              <a:off x="4992" y="3744"/>
              <a:ext cx="24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solidFill>
                    <a:srgbClr val="FF3300"/>
                  </a:solidFill>
                  <a:latin typeface="Tahoma" panose="020B0604030504040204" pitchFamily="34" charset="0"/>
                </a:rPr>
                <a:t>C</a:t>
              </a:r>
            </a:p>
          </p:txBody>
        </p:sp>
        <p:sp>
          <p:nvSpPr>
            <p:cNvPr id="40974" name="Text Box 33"/>
            <p:cNvSpPr txBox="1">
              <a:spLocks noChangeArrowheads="1"/>
            </p:cNvSpPr>
            <p:nvPr/>
          </p:nvSpPr>
          <p:spPr bwMode="auto">
            <a:xfrm>
              <a:off x="5472" y="3744"/>
              <a:ext cx="24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solidFill>
                    <a:srgbClr val="FF3300"/>
                  </a:solidFill>
                  <a:latin typeface="Tahoma" panose="020B0604030504040204" pitchFamily="34" charset="0"/>
                </a:rPr>
                <a:t>D</a:t>
              </a:r>
            </a:p>
          </p:txBody>
        </p:sp>
        <p:sp>
          <p:nvSpPr>
            <p:cNvPr id="40975" name="Line 34"/>
            <p:cNvSpPr>
              <a:spLocks noChangeShapeType="1"/>
            </p:cNvSpPr>
            <p:nvPr/>
          </p:nvSpPr>
          <p:spPr bwMode="auto">
            <a:xfrm>
              <a:off x="4128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976" name="Line 35"/>
            <p:cNvSpPr>
              <a:spLocks noChangeShapeType="1"/>
            </p:cNvSpPr>
            <p:nvPr/>
          </p:nvSpPr>
          <p:spPr bwMode="auto">
            <a:xfrm flipV="1">
              <a:off x="4368" y="288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977" name="Text Box 36"/>
            <p:cNvSpPr txBox="1">
              <a:spLocks noChangeArrowheads="1"/>
            </p:cNvSpPr>
            <p:nvPr/>
          </p:nvSpPr>
          <p:spPr bwMode="auto">
            <a:xfrm>
              <a:off x="4224" y="2688"/>
              <a:ext cx="24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800" b="1">
                  <a:solidFill>
                    <a:srgbClr val="FF3300"/>
                  </a:solidFill>
                  <a:latin typeface="Tahoma" panose="020B0604030504040204" pitchFamily="34" charset="0"/>
                </a:rPr>
                <a:t>北</a:t>
              </a:r>
            </a:p>
          </p:txBody>
        </p:sp>
        <p:sp>
          <p:nvSpPr>
            <p:cNvPr id="40978" name="Text Box 37"/>
            <p:cNvSpPr txBox="1">
              <a:spLocks noChangeArrowheads="1"/>
            </p:cNvSpPr>
            <p:nvPr/>
          </p:nvSpPr>
          <p:spPr bwMode="auto">
            <a:xfrm>
              <a:off x="4608" y="3024"/>
              <a:ext cx="24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800" b="1">
                  <a:solidFill>
                    <a:srgbClr val="FF3300"/>
                  </a:solidFill>
                  <a:latin typeface="Tahoma" panose="020B0604030504040204" pitchFamily="34" charset="0"/>
                </a:rPr>
                <a:t>东</a:t>
              </a:r>
            </a:p>
          </p:txBody>
        </p:sp>
      </p:grpSp>
      <p:sp>
        <p:nvSpPr>
          <p:cNvPr id="29737" name="Line 41"/>
          <p:cNvSpPr>
            <a:spLocks noChangeShapeType="1"/>
          </p:cNvSpPr>
          <p:nvPr/>
        </p:nvSpPr>
        <p:spPr bwMode="auto">
          <a:xfrm flipH="1">
            <a:off x="8643938" y="2133600"/>
            <a:ext cx="73025" cy="23764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utoUpdateAnimBg="0"/>
      <p:bldP spid="40964" grpId="0" autoUpdateAnimBg="0"/>
      <p:bldP spid="40965" grpId="0" autoUpdateAnimBg="0"/>
      <p:bldP spid="40966" grpId="0" autoUpdateAnimBg="0"/>
      <p:bldP spid="297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685800" y="2286000"/>
            <a:ext cx="72009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 dirty="0"/>
              <a:t>通过本节课的学习，你掌握了哪些知识？</a:t>
            </a:r>
          </a:p>
        </p:txBody>
      </p:sp>
      <p:sp>
        <p:nvSpPr>
          <p:cNvPr id="41987" name="WordArt 5"/>
          <p:cNvSpPr>
            <a:spLocks noChangeArrowheads="1" noChangeShapeType="1" noTextEdit="1"/>
          </p:cNvSpPr>
          <p:nvPr/>
        </p:nvSpPr>
        <p:spPr bwMode="auto">
          <a:xfrm>
            <a:off x="1547813" y="836613"/>
            <a:ext cx="45720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9525">
                  <a:solidFill>
                    <a:srgbClr val="CC99FF"/>
                  </a:solidFill>
                  <a:round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谈谈你本节课的收获：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ChangeArrowheads="1"/>
          </p:cNvSpPr>
          <p:nvPr/>
        </p:nvSpPr>
        <p:spPr bwMode="auto">
          <a:xfrm>
            <a:off x="985838" y="439738"/>
            <a:ext cx="66817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buFontTx/>
              <a:buChar char="•"/>
            </a:pP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由特殊锐角的三角函数值反求锐角</a:t>
            </a:r>
          </a:p>
        </p:txBody>
      </p:sp>
      <p:sp>
        <p:nvSpPr>
          <p:cNvPr id="43011" name="Rectangle 12"/>
          <p:cNvSpPr>
            <a:spLocks noChangeArrowheads="1"/>
          </p:cNvSpPr>
          <p:nvPr/>
        </p:nvSpPr>
        <p:spPr bwMode="auto">
          <a:xfrm>
            <a:off x="146050" y="1341438"/>
            <a:ext cx="8818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400" b="1">
                <a:latin typeface="隶书" panose="02010509060101010101" pitchFamily="49" charset="-122"/>
                <a:ea typeface="隶书" panose="02010509060101010101" pitchFamily="49" charset="-122"/>
              </a:rPr>
              <a:t>填表</a:t>
            </a:r>
            <a:r>
              <a:rPr lang="en-US" altLang="zh-CN" sz="2400" b="1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lang="zh-CN" altLang="en-US" sz="2400" b="1">
                <a:latin typeface="隶书" panose="02010509060101010101" pitchFamily="49" charset="-122"/>
                <a:ea typeface="隶书" panose="02010509060101010101" pitchFamily="49" charset="-122"/>
              </a:rPr>
              <a:t>已知一个角的三角函数值</a:t>
            </a:r>
            <a:r>
              <a:rPr lang="en-US" altLang="zh-CN" sz="2400" b="1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400" b="1">
                <a:latin typeface="隶书" panose="02010509060101010101" pitchFamily="49" charset="-122"/>
                <a:ea typeface="隶书" panose="02010509060101010101" pitchFamily="49" charset="-122"/>
              </a:rPr>
              <a:t>求这个角的度数</a:t>
            </a:r>
            <a:r>
              <a:rPr lang="en-US" altLang="zh-CN" sz="2400" b="1">
                <a:latin typeface="隶书" panose="02010509060101010101" pitchFamily="49" charset="-122"/>
                <a:ea typeface="隶书" panose="02010509060101010101" pitchFamily="49" charset="-122"/>
              </a:rPr>
              <a:t>(</a:t>
            </a:r>
            <a:r>
              <a:rPr lang="zh-CN" altLang="en-US" sz="2400" b="1">
                <a:latin typeface="隶书" panose="02010509060101010101" pitchFamily="49" charset="-122"/>
                <a:ea typeface="隶书" panose="02010509060101010101" pitchFamily="49" charset="-122"/>
              </a:rPr>
              <a:t>逆向思维</a:t>
            </a:r>
            <a:r>
              <a:rPr lang="en-US" altLang="zh-CN" sz="2400" b="1">
                <a:latin typeface="隶书" panose="02010509060101010101" pitchFamily="49" charset="-122"/>
                <a:ea typeface="隶书" panose="02010509060101010101" pitchFamily="49" charset="-122"/>
              </a:rPr>
              <a:t>)</a:t>
            </a:r>
          </a:p>
        </p:txBody>
      </p:sp>
      <p:graphicFrame>
        <p:nvGraphicFramePr>
          <p:cNvPr id="8258" name="Group 66"/>
          <p:cNvGraphicFramePr>
            <a:graphicFrameLocks noGrp="1"/>
          </p:cNvGraphicFramePr>
          <p:nvPr/>
        </p:nvGraphicFramePr>
        <p:xfrm>
          <a:off x="217488" y="2027238"/>
          <a:ext cx="8305800" cy="2547938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57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∠A=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∠A=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∠A=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∠A=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∠A=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∠A=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∠A=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∠A=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∠A=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35" name="Object 43"/>
          <p:cNvGraphicFramePr>
            <a:graphicFrameLocks noChangeAspect="1"/>
          </p:cNvGraphicFramePr>
          <p:nvPr/>
        </p:nvGraphicFramePr>
        <p:xfrm>
          <a:off x="273050" y="2008188"/>
          <a:ext cx="122555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52" name="Equation" r:id="rId3" imgW="609600" imgH="393700" progId="Equation.3">
                  <p:embed/>
                </p:oleObj>
              </mc:Choice>
              <mc:Fallback>
                <p:oleObj name="Equation" r:id="rId3" imgW="609600" imgH="39370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2008188"/>
                        <a:ext cx="1225550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6" name="Object 44"/>
          <p:cNvGraphicFramePr>
            <a:graphicFrameLocks noChangeAspect="1"/>
          </p:cNvGraphicFramePr>
          <p:nvPr/>
        </p:nvGraphicFramePr>
        <p:xfrm>
          <a:off x="296863" y="3017838"/>
          <a:ext cx="1216025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53" name="Equation" r:id="rId5" imgW="622300" imgH="393700" progId="Equation.3">
                  <p:embed/>
                </p:oleObj>
              </mc:Choice>
              <mc:Fallback>
                <p:oleObj name="Equation" r:id="rId5" imgW="622300" imgH="39370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3" y="3017838"/>
                        <a:ext cx="1216025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7" name="Object 45"/>
          <p:cNvGraphicFramePr>
            <a:graphicFrameLocks noChangeAspect="1"/>
          </p:cNvGraphicFramePr>
          <p:nvPr/>
        </p:nvGraphicFramePr>
        <p:xfrm>
          <a:off x="269875" y="3856038"/>
          <a:ext cx="124301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54" name="Equation" r:id="rId7" imgW="723900" imgH="431800" progId="Equation.3">
                  <p:embed/>
                </p:oleObj>
              </mc:Choice>
              <mc:Fallback>
                <p:oleObj name="Equation" r:id="rId7" imgW="723900" imgH="43180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" y="3856038"/>
                        <a:ext cx="1243013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8" name="Object 46"/>
          <p:cNvGraphicFramePr>
            <a:graphicFrameLocks noChangeAspect="1"/>
          </p:cNvGraphicFramePr>
          <p:nvPr/>
        </p:nvGraphicFramePr>
        <p:xfrm>
          <a:off x="2454275" y="2205038"/>
          <a:ext cx="461963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55" name="Equation" r:id="rId9" imgW="241300" imgH="203200" progId="Equation.3">
                  <p:embed/>
                </p:oleObj>
              </mc:Choice>
              <mc:Fallback>
                <p:oleObj name="Equation" r:id="rId9" imgW="241300" imgH="2032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4275" y="2205038"/>
                        <a:ext cx="461963" cy="388937"/>
                      </a:xfrm>
                      <a:prstGeom prst="rect">
                        <a:avLst/>
                      </a:prstGeom>
                      <a:solidFill>
                        <a:srgbClr val="99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9" name="Object 47"/>
          <p:cNvGraphicFramePr>
            <a:graphicFrameLocks noChangeAspect="1"/>
          </p:cNvGraphicFramePr>
          <p:nvPr/>
        </p:nvGraphicFramePr>
        <p:xfrm>
          <a:off x="3036888" y="2054225"/>
          <a:ext cx="1335087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56" name="Equation" r:id="rId11" imgW="711200" imgH="431800" progId="Equation.3">
                  <p:embed/>
                </p:oleObj>
              </mc:Choice>
              <mc:Fallback>
                <p:oleObj name="Equation" r:id="rId11" imgW="711200" imgH="43180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6888" y="2054225"/>
                        <a:ext cx="1335087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CCFF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40" name="Object 48"/>
          <p:cNvGraphicFramePr>
            <a:graphicFrameLocks noChangeAspect="1"/>
          </p:cNvGraphicFramePr>
          <p:nvPr/>
        </p:nvGraphicFramePr>
        <p:xfrm>
          <a:off x="2454275" y="3068638"/>
          <a:ext cx="46196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57" name="Equation" r:id="rId13" imgW="254000" imgH="203200" progId="Equation.3">
                  <p:embed/>
                </p:oleObj>
              </mc:Choice>
              <mc:Fallback>
                <p:oleObj name="Equation" r:id="rId13" imgW="254000" imgH="20320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4275" y="3068638"/>
                        <a:ext cx="461963" cy="368300"/>
                      </a:xfrm>
                      <a:prstGeom prst="rect">
                        <a:avLst/>
                      </a:prstGeom>
                      <a:solidFill>
                        <a:srgbClr val="99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41" name="Object 49"/>
          <p:cNvGraphicFramePr>
            <a:graphicFrameLocks noChangeAspect="1"/>
          </p:cNvGraphicFramePr>
          <p:nvPr/>
        </p:nvGraphicFramePr>
        <p:xfrm>
          <a:off x="3001963" y="2952750"/>
          <a:ext cx="140335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58" name="Equation" r:id="rId15" imgW="736600" imgH="431800" progId="Equation.3">
                  <p:embed/>
                </p:oleObj>
              </mc:Choice>
              <mc:Fallback>
                <p:oleObj name="Equation" r:id="rId15" imgW="736600" imgH="43180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1963" y="2952750"/>
                        <a:ext cx="140335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42" name="Object 50"/>
          <p:cNvGraphicFramePr>
            <a:graphicFrameLocks noChangeAspect="1"/>
          </p:cNvGraphicFramePr>
          <p:nvPr/>
        </p:nvGraphicFramePr>
        <p:xfrm>
          <a:off x="2411413" y="3933825"/>
          <a:ext cx="461962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59" name="Equation" r:id="rId17" imgW="241300" imgH="203200" progId="Equation.3">
                  <p:embed/>
                </p:oleObj>
              </mc:Choice>
              <mc:Fallback>
                <p:oleObj name="Equation" r:id="rId17" imgW="241300" imgH="20320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3933825"/>
                        <a:ext cx="461962" cy="387350"/>
                      </a:xfrm>
                      <a:prstGeom prst="rect">
                        <a:avLst/>
                      </a:prstGeom>
                      <a:solidFill>
                        <a:srgbClr val="99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43" name="Object 51"/>
          <p:cNvGraphicFramePr>
            <a:graphicFrameLocks noChangeAspect="1"/>
          </p:cNvGraphicFramePr>
          <p:nvPr/>
        </p:nvGraphicFramePr>
        <p:xfrm>
          <a:off x="3062288" y="4098925"/>
          <a:ext cx="12700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0" name="Equation" r:id="rId18" imgW="698500" imgH="228600" progId="Equation.3">
                  <p:embed/>
                </p:oleObj>
              </mc:Choice>
              <mc:Fallback>
                <p:oleObj name="Equation" r:id="rId18" imgW="698500" imgH="22860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2288" y="4098925"/>
                        <a:ext cx="127000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44" name="Object 52"/>
          <p:cNvGraphicFramePr>
            <a:graphicFrameLocks noChangeAspect="1"/>
          </p:cNvGraphicFramePr>
          <p:nvPr/>
        </p:nvGraphicFramePr>
        <p:xfrm>
          <a:off x="5856288" y="2065338"/>
          <a:ext cx="1271587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1" name="Equation" r:id="rId20" imgW="723900" imgH="431800" progId="Equation.3">
                  <p:embed/>
                </p:oleObj>
              </mc:Choice>
              <mc:Fallback>
                <p:oleObj name="Equation" r:id="rId20" imgW="723900" imgH="43180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6288" y="2065338"/>
                        <a:ext cx="1271587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CCFF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45" name="Object 53"/>
          <p:cNvGraphicFramePr>
            <a:graphicFrameLocks noChangeAspect="1"/>
          </p:cNvGraphicFramePr>
          <p:nvPr/>
        </p:nvGraphicFramePr>
        <p:xfrm>
          <a:off x="5792788" y="2951163"/>
          <a:ext cx="13589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2" name="Equation" r:id="rId22" imgW="736600" imgH="431800" progId="Equation.3">
                  <p:embed/>
                </p:oleObj>
              </mc:Choice>
              <mc:Fallback>
                <p:oleObj name="Equation" r:id="rId22" imgW="736600" imgH="43180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2788" y="2951163"/>
                        <a:ext cx="1358900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46" name="Object 54"/>
          <p:cNvGraphicFramePr>
            <a:graphicFrameLocks noChangeAspect="1"/>
          </p:cNvGraphicFramePr>
          <p:nvPr/>
        </p:nvGraphicFramePr>
        <p:xfrm>
          <a:off x="5891213" y="4068763"/>
          <a:ext cx="1227137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3" name="Equation" r:id="rId24" imgW="558800" imgH="177800" progId="Equation.3">
                  <p:embed/>
                </p:oleObj>
              </mc:Choice>
              <mc:Fallback>
                <p:oleObj name="Equation" r:id="rId24" imgW="558800" imgH="17780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1213" y="4068763"/>
                        <a:ext cx="1227137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47" name="Object 55"/>
          <p:cNvGraphicFramePr>
            <a:graphicFrameLocks noChangeAspect="1"/>
          </p:cNvGraphicFramePr>
          <p:nvPr/>
        </p:nvGraphicFramePr>
        <p:xfrm>
          <a:off x="5219700" y="2205038"/>
          <a:ext cx="4778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4" name="Equation" r:id="rId26" imgW="254000" imgH="203200" progId="Equation.3">
                  <p:embed/>
                </p:oleObj>
              </mc:Choice>
              <mc:Fallback>
                <p:oleObj name="Equation" r:id="rId26" imgW="254000" imgH="2032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205038"/>
                        <a:ext cx="477838" cy="381000"/>
                      </a:xfrm>
                      <a:prstGeom prst="rect">
                        <a:avLst/>
                      </a:prstGeom>
                      <a:solidFill>
                        <a:srgbClr val="99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CCFF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48" name="Object 56"/>
          <p:cNvGraphicFramePr>
            <a:graphicFrameLocks noChangeAspect="1"/>
          </p:cNvGraphicFramePr>
          <p:nvPr/>
        </p:nvGraphicFramePr>
        <p:xfrm>
          <a:off x="7989888" y="2205038"/>
          <a:ext cx="44608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5" name="Equation" r:id="rId27" imgW="254000" imgH="203200" progId="Equation.3">
                  <p:embed/>
                </p:oleObj>
              </mc:Choice>
              <mc:Fallback>
                <p:oleObj name="Equation" r:id="rId27" imgW="254000" imgH="20320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9888" y="2205038"/>
                        <a:ext cx="446087" cy="355600"/>
                      </a:xfrm>
                      <a:prstGeom prst="rect">
                        <a:avLst/>
                      </a:prstGeom>
                      <a:solidFill>
                        <a:srgbClr val="99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CCFF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49" name="Object 57"/>
          <p:cNvGraphicFramePr>
            <a:graphicFrameLocks noChangeAspect="1"/>
          </p:cNvGraphicFramePr>
          <p:nvPr/>
        </p:nvGraphicFramePr>
        <p:xfrm>
          <a:off x="5219700" y="3043238"/>
          <a:ext cx="484188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6" name="Equation" r:id="rId29" imgW="254000" imgH="203200" progId="Equation.3">
                  <p:embed/>
                </p:oleObj>
              </mc:Choice>
              <mc:Fallback>
                <p:oleObj name="Equation" r:id="rId29" imgW="254000" imgH="20320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3043238"/>
                        <a:ext cx="484188" cy="385762"/>
                      </a:xfrm>
                      <a:prstGeom prst="rect">
                        <a:avLst/>
                      </a:prstGeom>
                      <a:solidFill>
                        <a:srgbClr val="99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50" name="Object 58"/>
          <p:cNvGraphicFramePr>
            <a:graphicFrameLocks noChangeAspect="1"/>
          </p:cNvGraphicFramePr>
          <p:nvPr/>
        </p:nvGraphicFramePr>
        <p:xfrm>
          <a:off x="7989888" y="3055938"/>
          <a:ext cx="4445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7" name="Equation" r:id="rId30" imgW="241300" imgH="203200" progId="Equation.3">
                  <p:embed/>
                </p:oleObj>
              </mc:Choice>
              <mc:Fallback>
                <p:oleObj name="Equation" r:id="rId30" imgW="241300" imgH="20320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9888" y="3055938"/>
                        <a:ext cx="444500" cy="373062"/>
                      </a:xfrm>
                      <a:prstGeom prst="rect">
                        <a:avLst/>
                      </a:prstGeom>
                      <a:solidFill>
                        <a:srgbClr val="99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51" name="Object 59"/>
          <p:cNvGraphicFramePr>
            <a:graphicFrameLocks noChangeAspect="1"/>
          </p:cNvGraphicFramePr>
          <p:nvPr/>
        </p:nvGraphicFramePr>
        <p:xfrm>
          <a:off x="5264150" y="3997325"/>
          <a:ext cx="4603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8" name="Equation" r:id="rId32" imgW="254000" imgH="203200" progId="Equation.3">
                  <p:embed/>
                </p:oleObj>
              </mc:Choice>
              <mc:Fallback>
                <p:oleObj name="Equation" r:id="rId32" imgW="254000" imgH="20320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4150" y="3997325"/>
                        <a:ext cx="460375" cy="368300"/>
                      </a:xfrm>
                      <a:prstGeom prst="rect">
                        <a:avLst/>
                      </a:prstGeom>
                      <a:solidFill>
                        <a:srgbClr val="99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52" name="Object 60"/>
          <p:cNvGraphicFramePr>
            <a:graphicFrameLocks noChangeAspect="1"/>
          </p:cNvGraphicFramePr>
          <p:nvPr/>
        </p:nvGraphicFramePr>
        <p:xfrm>
          <a:off x="7996238" y="3933825"/>
          <a:ext cx="4508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9" name="Equation" r:id="rId34" imgW="254000" imgH="203200" progId="Equation.3">
                  <p:embed/>
                </p:oleObj>
              </mc:Choice>
              <mc:Fallback>
                <p:oleObj name="Equation" r:id="rId34" imgW="254000" imgH="2032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6238" y="3933825"/>
                        <a:ext cx="450850" cy="358775"/>
                      </a:xfrm>
                      <a:prstGeom prst="rect">
                        <a:avLst/>
                      </a:prstGeom>
                      <a:solidFill>
                        <a:srgbClr val="99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p" autoUpdateAnimBg="0"/>
      <p:bldP spid="430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333375"/>
            <a:ext cx="2027238" cy="1143000"/>
          </a:xfrm>
        </p:spPr>
        <p:txBody>
          <a:bodyPr/>
          <a:lstStyle/>
          <a:p>
            <a:pPr algn="l"/>
            <a:r>
              <a:rPr lang="zh-CN" altLang="en-US" b="1" dirty="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试一试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7338"/>
            <a:ext cx="8229600" cy="31670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b="1" dirty="0"/>
              <a:t>分组到网上去寻找锐角三角函数应用的相关习题，并把它记下来，课下组内完成它。看哪组找到的类型题多并且完成的也好，会有意外的收获啊，请拭目以待吧</a:t>
            </a:r>
            <a:r>
              <a:rPr lang="zh-CN" altLang="en-US" b="1" dirty="0" smtClean="0"/>
              <a:t>！ 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/>
        </p:nvSpPr>
        <p:spPr bwMode="auto">
          <a:xfrm>
            <a:off x="0" y="1844675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直角三角形两锐角的关系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两锐角互余 ∠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A+ ∠B=90</a:t>
            </a:r>
            <a:r>
              <a:rPr lang="en-US" altLang="zh-CN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549275"/>
            <a:ext cx="5794375" cy="609600"/>
          </a:xfrm>
        </p:spPr>
        <p:txBody>
          <a:bodyPr/>
          <a:lstStyle/>
          <a:p>
            <a:r>
              <a:rPr lang="zh-CN" altLang="en-US" sz="3200" b="1" dirty="0">
                <a:solidFill>
                  <a:schemeClr val="tx1"/>
                </a:solidFill>
                <a:ea typeface="隶书" panose="02010509060101010101" pitchFamily="49" charset="-122"/>
              </a:rPr>
              <a:t>直角三角</a:t>
            </a:r>
            <a:r>
              <a:rPr lang="zh-CN" altLang="en-US" sz="3200" b="1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形</a:t>
            </a:r>
            <a:r>
              <a:rPr lang="zh-CN" altLang="en-US" sz="3200" b="1" dirty="0">
                <a:solidFill>
                  <a:schemeClr val="tx1"/>
                </a:solidFill>
                <a:ea typeface="隶书" panose="02010509060101010101" pitchFamily="49" charset="-122"/>
              </a:rPr>
              <a:t>的边角关系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/>
        </p:nvSpPr>
        <p:spPr bwMode="auto">
          <a:xfrm>
            <a:off x="0" y="1268413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直角三角形三边的关系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勾股定理 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+b</a:t>
            </a:r>
            <a:r>
              <a:rPr lang="en-US" altLang="zh-CN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=c</a:t>
            </a:r>
            <a:r>
              <a:rPr lang="en-US" altLang="zh-CN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31749" name="Group 18"/>
          <p:cNvGrpSpPr/>
          <p:nvPr/>
        </p:nvGrpSpPr>
        <p:grpSpPr bwMode="auto">
          <a:xfrm>
            <a:off x="5940425" y="2781300"/>
            <a:ext cx="3124200" cy="2286000"/>
            <a:chOff x="3360" y="1824"/>
            <a:chExt cx="1968" cy="1440"/>
          </a:xfrm>
        </p:grpSpPr>
        <p:sp>
          <p:nvSpPr>
            <p:cNvPr id="28691" name="Text Box 19"/>
            <p:cNvSpPr txBox="1">
              <a:spLocks noChangeArrowheads="1"/>
            </p:cNvSpPr>
            <p:nvPr/>
          </p:nvSpPr>
          <p:spPr bwMode="auto">
            <a:xfrm>
              <a:off x="4272" y="297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grpSp>
          <p:nvGrpSpPr>
            <p:cNvPr id="31751" name="Group 20"/>
            <p:cNvGrpSpPr/>
            <p:nvPr/>
          </p:nvGrpSpPr>
          <p:grpSpPr bwMode="auto">
            <a:xfrm>
              <a:off x="3360" y="1824"/>
              <a:ext cx="1968" cy="1440"/>
              <a:chOff x="3072" y="1776"/>
              <a:chExt cx="1968" cy="1440"/>
            </a:xfrm>
          </p:grpSpPr>
          <p:sp>
            <p:nvSpPr>
              <p:cNvPr id="28693" name="AutoShape 21"/>
              <p:cNvSpPr>
                <a:spLocks noChangeArrowheads="1"/>
              </p:cNvSpPr>
              <p:nvPr/>
            </p:nvSpPr>
            <p:spPr bwMode="auto">
              <a:xfrm flipH="1">
                <a:off x="3216" y="2016"/>
                <a:ext cx="1536" cy="960"/>
              </a:xfrm>
              <a:prstGeom prst="rtTriangl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1800" b="1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694" name="Arc 22"/>
              <p:cNvSpPr/>
              <p:nvPr/>
            </p:nvSpPr>
            <p:spPr bwMode="auto">
              <a:xfrm>
                <a:off x="3456" y="2832"/>
                <a:ext cx="144" cy="14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1800" b="1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695" name="Text Box 23"/>
              <p:cNvSpPr txBox="1">
                <a:spLocks noChangeArrowheads="1"/>
              </p:cNvSpPr>
              <p:nvPr/>
            </p:nvSpPr>
            <p:spPr bwMode="auto">
              <a:xfrm>
                <a:off x="3072" y="2928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8696" name="Text Box 24"/>
              <p:cNvSpPr txBox="1">
                <a:spLocks noChangeArrowheads="1"/>
              </p:cNvSpPr>
              <p:nvPr/>
            </p:nvSpPr>
            <p:spPr bwMode="auto">
              <a:xfrm>
                <a:off x="4512" y="1776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8697" name="Text Box 25"/>
              <p:cNvSpPr txBox="1">
                <a:spLocks noChangeArrowheads="1"/>
              </p:cNvSpPr>
              <p:nvPr/>
            </p:nvSpPr>
            <p:spPr bwMode="auto">
              <a:xfrm>
                <a:off x="4608" y="2928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8698" name="Text Box 26"/>
              <p:cNvSpPr txBox="1">
                <a:spLocks noChangeArrowheads="1"/>
              </p:cNvSpPr>
              <p:nvPr/>
            </p:nvSpPr>
            <p:spPr bwMode="auto">
              <a:xfrm>
                <a:off x="4800" y="2496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8699" name="Text Box 27"/>
              <p:cNvSpPr txBox="1">
                <a:spLocks noChangeArrowheads="1"/>
              </p:cNvSpPr>
              <p:nvPr/>
            </p:nvSpPr>
            <p:spPr bwMode="auto">
              <a:xfrm>
                <a:off x="4567" y="2736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zh-CN" sz="2400" b="1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┌</a:t>
                </a:r>
              </a:p>
            </p:txBody>
          </p:sp>
          <p:sp>
            <p:nvSpPr>
              <p:cNvPr id="28700" name="Text Box 28"/>
              <p:cNvSpPr txBox="1">
                <a:spLocks noChangeArrowheads="1"/>
              </p:cNvSpPr>
              <p:nvPr/>
            </p:nvSpPr>
            <p:spPr bwMode="auto">
              <a:xfrm>
                <a:off x="3888" y="2160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</p:grpSp>
      </p:grpSp>
      <p:sp>
        <p:nvSpPr>
          <p:cNvPr id="31760" name="Rectangle 29"/>
          <p:cNvSpPr>
            <a:spLocks noGrp="1" noChangeArrowheads="1"/>
          </p:cNvSpPr>
          <p:nvPr/>
        </p:nvSpPr>
        <p:spPr bwMode="auto">
          <a:xfrm>
            <a:off x="34925" y="3644900"/>
            <a:ext cx="64087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互余两角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之间的三角函数关系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0" hangingPunct="0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sinA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cosB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1761" name="Rectangle 30"/>
          <p:cNvSpPr>
            <a:spLocks noGrp="1" noChangeArrowheads="1"/>
          </p:cNvSpPr>
          <p:nvPr/>
        </p:nvSpPr>
        <p:spPr bwMode="auto">
          <a:xfrm>
            <a:off x="107950" y="5915025"/>
            <a:ext cx="7391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特殊角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altLang="zh-CN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,45</a:t>
            </a:r>
            <a:r>
              <a:rPr lang="en-US" altLang="zh-CN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,60</a:t>
            </a:r>
            <a:r>
              <a:rPr lang="en-US" altLang="zh-CN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角的三角函数值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62" name="Rectangle 31"/>
          <p:cNvSpPr>
            <a:spLocks noGrp="1" noChangeArrowheads="1"/>
          </p:cNvSpPr>
          <p:nvPr/>
        </p:nvSpPr>
        <p:spPr bwMode="auto">
          <a:xfrm>
            <a:off x="0" y="24209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直角三角形</a:t>
            </a:r>
            <a:r>
              <a:rPr lang="zh-CN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边与角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之间的关系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锐角三角函数</a:t>
            </a:r>
          </a:p>
        </p:txBody>
      </p:sp>
      <p:sp>
        <p:nvSpPr>
          <p:cNvPr id="31763" name="Rectangle 32"/>
          <p:cNvSpPr>
            <a:spLocks noGrp="1" noChangeArrowheads="1"/>
          </p:cNvSpPr>
          <p:nvPr/>
        </p:nvSpPr>
        <p:spPr bwMode="auto">
          <a:xfrm>
            <a:off x="34925" y="4508500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同角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之间的三角函数关系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0" hangingPunct="0">
              <a:lnSpc>
                <a:spcPct val="150000"/>
              </a:lnSpc>
              <a:buClr>
                <a:schemeClr val="tx2"/>
              </a:buClr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sin</a:t>
            </a:r>
            <a:r>
              <a:rPr lang="en-US" altLang="zh-CN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A+cos</a:t>
            </a:r>
            <a:r>
              <a:rPr lang="en-US" altLang="zh-CN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A=1.</a:t>
            </a:r>
          </a:p>
        </p:txBody>
      </p:sp>
      <p:graphicFrame>
        <p:nvGraphicFramePr>
          <p:cNvPr id="28705" name="Object 33"/>
          <p:cNvGraphicFramePr>
            <a:graphicFrameLocks noChangeAspect="1"/>
          </p:cNvGraphicFramePr>
          <p:nvPr/>
        </p:nvGraphicFramePr>
        <p:xfrm>
          <a:off x="2843213" y="5089525"/>
          <a:ext cx="1976437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5" name="Equation" r:id="rId5" imgW="901065" imgH="393700" progId="Equation.3">
                  <p:embed/>
                </p:oleObj>
              </mc:Choice>
              <mc:Fallback>
                <p:oleObj name="Equation" r:id="rId5" imgW="901065" imgH="3937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5089525"/>
                        <a:ext cx="1976437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06" name="Object 34"/>
          <p:cNvGraphicFramePr>
            <a:graphicFrameLocks noChangeAspect="1"/>
          </p:cNvGraphicFramePr>
          <p:nvPr/>
        </p:nvGraphicFramePr>
        <p:xfrm>
          <a:off x="1403350" y="2924175"/>
          <a:ext cx="195262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6" name="Equation" r:id="rId7" imgW="1143000" imgH="393700" progId="Equation.3">
                  <p:embed/>
                </p:oleObj>
              </mc:Choice>
              <mc:Fallback>
                <p:oleObj name="Equation" r:id="rId7" imgW="1143000" imgH="3937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924175"/>
                        <a:ext cx="1952625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07" name="Object 35"/>
          <p:cNvGraphicFramePr>
            <a:graphicFrameLocks noChangeAspect="1"/>
          </p:cNvGraphicFramePr>
          <p:nvPr/>
        </p:nvGraphicFramePr>
        <p:xfrm>
          <a:off x="3563938" y="2924175"/>
          <a:ext cx="20574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7" name="Equation" r:id="rId9" imgW="1129665" imgH="393700" progId="Equation.3">
                  <p:embed/>
                </p:oleObj>
              </mc:Choice>
              <mc:Fallback>
                <p:oleObj name="Equation" r:id="rId9" imgW="1129665" imgH="3937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2924175"/>
                        <a:ext cx="2057400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7" name="矩形 34"/>
          <p:cNvSpPr>
            <a:spLocks noChangeArrowheads="1"/>
          </p:cNvSpPr>
          <p:nvPr/>
        </p:nvSpPr>
        <p:spPr bwMode="auto">
          <a:xfrm>
            <a:off x="395288" y="-26988"/>
            <a:ext cx="2501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回顾与思考</a:t>
            </a:r>
            <a:endParaRPr lang="zh-CN" altLang="en-US" sz="36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7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8" grpId="0" autoUpdateAnimBg="0"/>
      <p:bldP spid="31760" grpId="0" autoUpdateAnimBg="0"/>
      <p:bldP spid="31761" grpId="0" autoUpdateAnimBg="0"/>
      <p:bldP spid="31762" grpId="0" autoUpdateAnimBg="0"/>
      <p:bldP spid="3176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pic2"/>
          <p:cNvPicPr>
            <a:picLocks noChangeAspect="1" noChangeArrowheads="1"/>
          </p:cNvPicPr>
          <p:nvPr/>
        </p:nvPicPr>
        <p:blipFill>
          <a:blip r:embed="rId2" cstate="email"/>
          <a:srcRect b="18173"/>
          <a:stretch>
            <a:fillRect/>
          </a:stretch>
        </p:blipFill>
        <p:spPr bwMode="auto">
          <a:xfrm>
            <a:off x="536575" y="2671763"/>
            <a:ext cx="8074025" cy="270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" descr="pe03752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3750" y="1847850"/>
            <a:ext cx="6540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Line 4"/>
          <p:cNvSpPr>
            <a:spLocks noChangeShapeType="1"/>
          </p:cNvSpPr>
          <p:nvPr/>
        </p:nvSpPr>
        <p:spPr bwMode="auto">
          <a:xfrm rot="-927209">
            <a:off x="1317625" y="1449388"/>
            <a:ext cx="4754563" cy="365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rot="927209">
            <a:off x="1190625" y="2381250"/>
            <a:ext cx="2514600" cy="1217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pic>
        <p:nvPicPr>
          <p:cNvPr id="23558" name="Picture 6" descr="bd06356_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19800" y="476250"/>
            <a:ext cx="771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5" name="AutoShape 7"/>
          <p:cNvSpPr>
            <a:spLocks noChangeArrowheads="1"/>
          </p:cNvSpPr>
          <p:nvPr/>
        </p:nvSpPr>
        <p:spPr bwMode="auto">
          <a:xfrm flipV="1">
            <a:off x="2895600" y="1619250"/>
            <a:ext cx="228600" cy="457200"/>
          </a:xfrm>
          <a:prstGeom prst="curvedLeftArrow">
            <a:avLst>
              <a:gd name="adj1" fmla="val 40000"/>
              <a:gd name="adj2" fmla="val 80000"/>
              <a:gd name="adj3" fmla="val 3333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endParaRPr lang="zh-CN" altLang="en-US" sz="1800" b="1"/>
          </a:p>
        </p:txBody>
      </p:sp>
      <p:sp>
        <p:nvSpPr>
          <p:cNvPr id="32776" name="AutoShape 8"/>
          <p:cNvSpPr>
            <a:spLocks noChangeArrowheads="1"/>
          </p:cNvSpPr>
          <p:nvPr/>
        </p:nvSpPr>
        <p:spPr bwMode="auto">
          <a:xfrm>
            <a:off x="2286000" y="2152650"/>
            <a:ext cx="381000" cy="762000"/>
          </a:xfrm>
          <a:prstGeom prst="curvedLeftArrow">
            <a:avLst>
              <a:gd name="adj1" fmla="val 40000"/>
              <a:gd name="adj2" fmla="val 80000"/>
              <a:gd name="adj3" fmla="val 3333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 b="1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1371600" y="2076450"/>
            <a:ext cx="5334000" cy="0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895600" y="245745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TW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俯角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3352800" y="161925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TW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仰角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6629400" y="184785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TW" altLang="en-US" sz="2400" b="1">
                <a:latin typeface="Times New Roman" panose="02020603050405020304" pitchFamily="18" charset="0"/>
              </a:rPr>
              <a:t>水平</a:t>
            </a:r>
            <a:r>
              <a:rPr kumimoji="1" lang="zh-CN" altLang="en-US" sz="2400" b="1">
                <a:latin typeface="Times New Roman" panose="02020603050405020304" pitchFamily="18" charset="0"/>
              </a:rPr>
              <a:t>线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 rot="-983372">
            <a:off x="1828800" y="139065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视线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 rot="2490263">
            <a:off x="1752600" y="283845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视线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900"/>
                            </p:stCondLst>
                            <p:childTnLst>
                              <p:par>
                                <p:cTn id="3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4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"/>
                            </p:stCondLst>
                            <p:childTnLst>
                              <p:par>
                                <p:cTn id="52" presetID="9" presetClass="entr" presetSubtype="0" fill="hold" grpId="0" nodeType="afterEffect" nodePh="1">
                                  <p:stCondLst>
                                    <p:cond delay="200"/>
                                  </p:stCondLst>
                                  <p:endCondLst>
                                    <p:cond evt="begin" delay="0">
                                      <p:tn val="5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9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  <p:bldP spid="32775" grpId="0"/>
      <p:bldP spid="32776" grpId="0"/>
      <p:bldP spid="23561" grpId="0" animBg="1"/>
      <p:bldP spid="32778" grpId="0" autoUpdateAnimBg="0"/>
      <p:bldP spid="32779" grpId="0" autoUpdateAnimBg="0"/>
      <p:bldP spid="32780" grpId="0" autoUpdateAnimBg="0"/>
      <p:bldP spid="32781" grpId="0" autoUpdateAnimBg="0"/>
      <p:bldP spid="3278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>
            <a:off x="1371600" y="5029200"/>
            <a:ext cx="5486400" cy="0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2286000" y="2133600"/>
            <a:ext cx="5486400" cy="0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514600" y="22860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kumimoji="1" lang="zh-TW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由</a:t>
            </a:r>
            <a:r>
              <a:rPr kumimoji="1" lang="en-US" altLang="zh-TW" sz="2400" b="1">
                <a:solidFill>
                  <a:srgbClr val="FF3300"/>
                </a:solidFill>
                <a:latin typeface="宋体" panose="02010600030101010101" pitchFamily="2" charset="-122"/>
              </a:rPr>
              <a:t>A</a:t>
            </a:r>
            <a:r>
              <a:rPr kumimoji="1" lang="zh-CN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测</a:t>
            </a:r>
            <a:r>
              <a:rPr kumimoji="1" lang="zh-TW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得</a:t>
            </a:r>
            <a:r>
              <a:rPr kumimoji="1" lang="en-US" altLang="zh-TW" sz="2400" b="1">
                <a:solidFill>
                  <a:srgbClr val="FF3300"/>
                </a:solidFill>
                <a:latin typeface="宋体" panose="02010600030101010101" pitchFamily="2" charset="-122"/>
              </a:rPr>
              <a:t>B</a:t>
            </a:r>
            <a:r>
              <a:rPr kumimoji="1" lang="zh-TW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的俯角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2819400" y="44958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TW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由</a:t>
            </a:r>
            <a:r>
              <a:rPr kumimoji="1" lang="en-US" altLang="zh-TW" sz="2400" b="1">
                <a:solidFill>
                  <a:srgbClr val="FF3300"/>
                </a:solidFill>
                <a:latin typeface="宋体" panose="02010600030101010101" pitchFamily="2" charset="-122"/>
              </a:rPr>
              <a:t>B</a:t>
            </a:r>
            <a:r>
              <a:rPr kumimoji="1" lang="zh-CN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测</a:t>
            </a:r>
            <a:r>
              <a:rPr kumimoji="1" lang="zh-TW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得</a:t>
            </a:r>
            <a:r>
              <a:rPr kumimoji="1" lang="en-US" altLang="zh-TW" sz="2400" b="1">
                <a:solidFill>
                  <a:srgbClr val="FF3300"/>
                </a:solidFill>
                <a:latin typeface="宋体" panose="02010600030101010101" pitchFamily="2" charset="-122"/>
              </a:rPr>
              <a:t>A</a:t>
            </a:r>
            <a:r>
              <a:rPr kumimoji="1" lang="zh-TW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的仰角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143000" y="1828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kumimoji="1" lang="zh-TW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水平</a:t>
            </a:r>
            <a:r>
              <a:rPr kumimoji="1"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线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6781800" y="48006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kumimoji="1" lang="zh-TW" altLang="en-US" sz="2400" b="1">
                <a:solidFill>
                  <a:schemeClr val="accent2"/>
                </a:solidFill>
                <a:latin typeface="宋体" panose="02010600030101010101" pitchFamily="2" charset="-122"/>
              </a:rPr>
              <a:t>水平</a:t>
            </a:r>
            <a:r>
              <a:rPr kumimoji="1" lang="zh-CN" altLang="en-US" sz="2400" b="1">
                <a:solidFill>
                  <a:schemeClr val="accent2"/>
                </a:solidFill>
                <a:latin typeface="宋体" panose="02010600030101010101" pitchFamily="2" charset="-122"/>
              </a:rPr>
              <a:t>线</a:t>
            </a:r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 flipV="1">
            <a:off x="2438400" y="4572000"/>
            <a:ext cx="381000" cy="457200"/>
          </a:xfrm>
          <a:prstGeom prst="curvedLeftArrow">
            <a:avLst>
              <a:gd name="adj1" fmla="val 24000"/>
              <a:gd name="adj2" fmla="val 48000"/>
              <a:gd name="adj3" fmla="val 3333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endParaRPr lang="zh-CN" altLang="en-US" sz="1800" b="1"/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 flipH="1">
            <a:off x="6400800" y="2133600"/>
            <a:ext cx="381000" cy="457200"/>
          </a:xfrm>
          <a:prstGeom prst="curvedLeftArrow">
            <a:avLst>
              <a:gd name="adj1" fmla="val 24000"/>
              <a:gd name="adj2" fmla="val 48000"/>
              <a:gd name="adj3" fmla="val 3333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 b="1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V="1">
            <a:off x="1295400" y="2136775"/>
            <a:ext cx="6451600" cy="2968625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2" name="Group 11"/>
          <p:cNvGrpSpPr/>
          <p:nvPr/>
        </p:nvGrpSpPr>
        <p:grpSpPr bwMode="auto">
          <a:xfrm>
            <a:off x="838200" y="1676400"/>
            <a:ext cx="7467600" cy="3733800"/>
            <a:chOff x="528" y="1056"/>
            <a:chExt cx="4704" cy="2352"/>
          </a:xfrm>
        </p:grpSpPr>
        <p:sp>
          <p:nvSpPr>
            <p:cNvPr id="33804" name="Line 12"/>
            <p:cNvSpPr>
              <a:spLocks noChangeShapeType="1"/>
            </p:cNvSpPr>
            <p:nvPr/>
          </p:nvSpPr>
          <p:spPr bwMode="auto">
            <a:xfrm flipV="1">
              <a:off x="816" y="1329"/>
              <a:ext cx="4064" cy="18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3805" name="Text Box 13"/>
            <p:cNvSpPr txBox="1">
              <a:spLocks noChangeArrowheads="1"/>
            </p:cNvSpPr>
            <p:nvPr/>
          </p:nvSpPr>
          <p:spPr bwMode="auto">
            <a:xfrm>
              <a:off x="528" y="3043"/>
              <a:ext cx="2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TW" sz="3200" b="1">
                  <a:latin typeface="宋体" panose="02010600030101010101" pitchFamily="2" charset="-122"/>
                </a:rPr>
                <a:t>B</a:t>
              </a:r>
            </a:p>
          </p:txBody>
        </p:sp>
        <p:sp>
          <p:nvSpPr>
            <p:cNvPr id="33806" name="Text Box 14"/>
            <p:cNvSpPr txBox="1">
              <a:spLocks noChangeArrowheads="1"/>
            </p:cNvSpPr>
            <p:nvPr/>
          </p:nvSpPr>
          <p:spPr bwMode="auto">
            <a:xfrm>
              <a:off x="4944" y="1056"/>
              <a:ext cx="2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TW" sz="3200" b="1">
                  <a:latin typeface="宋体" panose="02010600030101010101" pitchFamily="2" charset="-122"/>
                </a:rPr>
                <a:t>A</a:t>
              </a:r>
            </a:p>
          </p:txBody>
        </p:sp>
        <p:sp>
          <p:nvSpPr>
            <p:cNvPr id="33807" name="Oval 15"/>
            <p:cNvSpPr>
              <a:spLocks noChangeArrowheads="1"/>
            </p:cNvSpPr>
            <p:nvPr/>
          </p:nvSpPr>
          <p:spPr bwMode="auto">
            <a:xfrm>
              <a:off x="816" y="3135"/>
              <a:ext cx="129" cy="12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1800" b="1"/>
            </a:p>
          </p:txBody>
        </p:sp>
        <p:sp>
          <p:nvSpPr>
            <p:cNvPr id="33808" name="Oval 16"/>
            <p:cNvSpPr>
              <a:spLocks noChangeArrowheads="1"/>
            </p:cNvSpPr>
            <p:nvPr/>
          </p:nvSpPr>
          <p:spPr bwMode="auto">
            <a:xfrm>
              <a:off x="4815" y="1264"/>
              <a:ext cx="129" cy="12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1800" b="1"/>
            </a:p>
          </p:txBody>
        </p:sp>
      </p:grp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539750" y="836613"/>
            <a:ext cx="3959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</a:rPr>
              <a:t>仰角与俯角的相互转化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800"/>
                            </p:stCondLst>
                            <p:childTnLst>
                              <p:par>
                                <p:cTn id="21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3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"/>
                            </p:stCondLst>
                            <p:childTnLst>
                              <p:par>
                                <p:cTn id="38" presetID="22" presetClass="entr" presetSubtype="4" fill="hold" grpId="0" nodeType="afterEffect" nodePh="1">
                                  <p:stCondLst>
                                    <p:cond delay="20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9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79" grpId="0" animBg="1"/>
      <p:bldP spid="33796" grpId="0" autoUpdateAnimBg="0"/>
      <p:bldP spid="33797" grpId="0" autoUpdateAnimBg="0"/>
      <p:bldP spid="33798" grpId="0" autoUpdateAnimBg="0"/>
      <p:bldP spid="33799" grpId="0" autoUpdateAnimBg="0"/>
      <p:bldP spid="33800" grpId="0"/>
      <p:bldP spid="33801" grpId="0"/>
      <p:bldP spid="245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447800" y="4046538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TW" sz="2400" b="1">
                <a:latin typeface="Times New Roman" panose="02020603050405020304" pitchFamily="18" charset="0"/>
                <a:ea typeface="PMingLiU" pitchFamily="18" charset="-120"/>
              </a:rPr>
              <a:t>58.6</a:t>
            </a:r>
            <a:r>
              <a:rPr kumimoji="1" lang="en-US" altLang="zh-TW" sz="2400" b="1">
                <a:latin typeface="Times New Roman" panose="02020603050405020304" pitchFamily="18" charset="0"/>
                <a:ea typeface="PMingLiU" pitchFamily="18" charset="-120"/>
                <a:cs typeface="Times New Roman" panose="02020603050405020304" pitchFamily="18" charset="0"/>
              </a:rPr>
              <a:t>°</a:t>
            </a:r>
            <a:endParaRPr kumimoji="1" lang="en-US" altLang="zh-TW" sz="2400" b="1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838200" y="46355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2400" b="1">
                <a:latin typeface="Times New Roman" panose="02020603050405020304" pitchFamily="18" charset="0"/>
                <a:ea typeface="PMingLiU" pitchFamily="18" charset="-120"/>
              </a:rPr>
              <a:t>200 m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971550" y="549275"/>
            <a:ext cx="786288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TW" altLang="en-US" sz="2800" b="1" dirty="0">
                <a:latin typeface="宋体" panose="02010600030101010101" pitchFamily="2" charset="-122"/>
              </a:rPr>
              <a:t>附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图</a:t>
            </a:r>
            <a:r>
              <a:rPr kumimoji="1" lang="zh-TW" altLang="en-US" sz="2800" b="1" dirty="0">
                <a:latin typeface="宋体" panose="02010600030101010101" pitchFamily="2" charset="-122"/>
              </a:rPr>
              <a:t>所示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为</a:t>
            </a:r>
            <a:r>
              <a:rPr kumimoji="1" lang="zh-TW" altLang="en-US" sz="2800" b="1" dirty="0">
                <a:latin typeface="宋体" panose="02010600030101010101" pitchFamily="2" charset="-122"/>
              </a:rPr>
              <a:t>一座教堂，由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距离</a:t>
            </a:r>
            <a:r>
              <a:rPr kumimoji="1" lang="zh-TW" altLang="en-US" sz="2800" b="1" dirty="0">
                <a:latin typeface="宋体" panose="02010600030101010101" pitchFamily="2" charset="-122"/>
              </a:rPr>
              <a:t>教堂底 </a:t>
            </a:r>
            <a:r>
              <a:rPr kumimoji="1" lang="en-US" altLang="zh-TW" sz="2800" b="1" dirty="0">
                <a:latin typeface="宋体" panose="02010600030101010101" pitchFamily="2" charset="-122"/>
              </a:rPr>
              <a:t>200m </a:t>
            </a:r>
            <a:r>
              <a:rPr kumimoji="1" lang="zh-TW" altLang="en-US" sz="2800" b="1" dirty="0">
                <a:latin typeface="宋体" panose="02010600030101010101" pitchFamily="2" charset="-122"/>
              </a:rPr>
              <a:t>地上的一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点测</a:t>
            </a:r>
            <a:r>
              <a:rPr kumimoji="1" lang="zh-TW" altLang="en-US" sz="2800" b="1" dirty="0">
                <a:latin typeface="宋体" panose="02010600030101010101" pitchFamily="2" charset="-122"/>
              </a:rPr>
              <a:t>得教堂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顶</a:t>
            </a:r>
            <a:r>
              <a:rPr kumimoji="1" lang="zh-TW" altLang="en-US" sz="2800" b="1" dirty="0">
                <a:latin typeface="宋体" panose="02010600030101010101" pitchFamily="2" charset="-122"/>
              </a:rPr>
              <a:t>的仰角是</a:t>
            </a:r>
            <a:r>
              <a:rPr kumimoji="1" lang="en-US" altLang="zh-TW" sz="2800" b="1" dirty="0">
                <a:latin typeface="宋体" panose="02010600030101010101" pitchFamily="2" charset="-122"/>
              </a:rPr>
              <a:t>58.6</a:t>
            </a:r>
            <a:r>
              <a:rPr kumimoji="1" lang="en-US" altLang="zh-TW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°</a:t>
            </a:r>
            <a:r>
              <a:rPr kumimoji="1" lang="zh-TW" altLang="en-US" sz="2800" b="1" dirty="0">
                <a:latin typeface="宋体" panose="02010600030101010101" pitchFamily="2" charset="-122"/>
              </a:rPr>
              <a:t>。求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该</a:t>
            </a:r>
            <a:r>
              <a:rPr kumimoji="1" lang="zh-TW" altLang="en-US" sz="2800" b="1" dirty="0">
                <a:latin typeface="宋体" panose="02010600030101010101" pitchFamily="2" charset="-122"/>
              </a:rPr>
              <a:t>教堂的高度。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TW" sz="2400" b="1" dirty="0">
                <a:latin typeface="宋体" panose="02010600030101010101" pitchFamily="2" charset="-122"/>
              </a:rPr>
              <a:t>(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只列式</a:t>
            </a:r>
            <a:r>
              <a:rPr kumimoji="1" lang="en-US" altLang="zh-TW" sz="2400" b="1" dirty="0">
                <a:latin typeface="宋体" panose="02010600030101010101" pitchFamily="2" charset="-122"/>
              </a:rPr>
              <a:t>)</a:t>
            </a:r>
          </a:p>
        </p:txBody>
      </p:sp>
      <p:pic>
        <p:nvPicPr>
          <p:cNvPr id="25605" name="Picture 5" descr="bd07421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46525" y="1989138"/>
            <a:ext cx="1135063" cy="249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Line 6"/>
          <p:cNvSpPr>
            <a:spLocks noChangeShapeType="1"/>
          </p:cNvSpPr>
          <p:nvPr/>
        </p:nvSpPr>
        <p:spPr bwMode="auto">
          <a:xfrm flipV="1">
            <a:off x="855663" y="1989138"/>
            <a:ext cx="3375025" cy="2492375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07" name="Arc 7"/>
          <p:cNvSpPr/>
          <p:nvPr/>
        </p:nvSpPr>
        <p:spPr bwMode="auto">
          <a:xfrm>
            <a:off x="1270000" y="4184650"/>
            <a:ext cx="177800" cy="296863"/>
          </a:xfrm>
          <a:custGeom>
            <a:avLst/>
            <a:gdLst>
              <a:gd name="T0" fmla="*/ 0 w 21600"/>
              <a:gd name="T1" fmla="*/ 0 h 21600"/>
              <a:gd name="T2" fmla="*/ 177800 w 21600"/>
              <a:gd name="T3" fmla="*/ 296862 h 21600"/>
              <a:gd name="T4" fmla="*/ 0 w 21600"/>
              <a:gd name="T5" fmla="*/ 2968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232275" y="1992313"/>
            <a:ext cx="0" cy="248920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4230688" y="4270375"/>
            <a:ext cx="2127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 b="1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855663" y="4579938"/>
            <a:ext cx="0" cy="414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4232275" y="4579938"/>
            <a:ext cx="0" cy="414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855663" y="4699000"/>
            <a:ext cx="33766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381000" y="4481513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14" name="AutoShape 14"/>
          <p:cNvSpPr>
            <a:spLocks noChangeArrowheads="1"/>
          </p:cNvSpPr>
          <p:nvPr/>
        </p:nvSpPr>
        <p:spPr bwMode="auto">
          <a:xfrm>
            <a:off x="5181600" y="3360738"/>
            <a:ext cx="609600" cy="304800"/>
          </a:xfrm>
          <a:custGeom>
            <a:avLst/>
            <a:gdLst>
              <a:gd name="T0" fmla="*/ 457200 w 21600"/>
              <a:gd name="T1" fmla="*/ 0 h 21600"/>
              <a:gd name="T2" fmla="*/ 0 w 21600"/>
              <a:gd name="T3" fmla="*/ 152400 h 21600"/>
              <a:gd name="T4" fmla="*/ 457200 w 21600"/>
              <a:gd name="T5" fmla="*/ 304800 h 21600"/>
              <a:gd name="T6" fmla="*/ 609600 w 21600"/>
              <a:gd name="T7" fmla="*/ 1524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5791200" y="4046538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TW" sz="2400" b="1">
                <a:latin typeface="Times New Roman" panose="02020603050405020304" pitchFamily="18" charset="0"/>
                <a:ea typeface="PMingLiU" pitchFamily="18" charset="-120"/>
              </a:rPr>
              <a:t>58.6</a:t>
            </a:r>
            <a:r>
              <a:rPr kumimoji="1" lang="en-US" altLang="zh-TW" sz="2400" b="1">
                <a:latin typeface="Times New Roman" panose="02020603050405020304" pitchFamily="18" charset="0"/>
                <a:ea typeface="PMingLiU" pitchFamily="18" charset="-120"/>
                <a:cs typeface="Times New Roman" panose="02020603050405020304" pitchFamily="18" charset="0"/>
              </a:rPr>
              <a:t>°</a:t>
            </a:r>
            <a:endParaRPr kumimoji="1" lang="en-US" altLang="zh-TW" sz="2400" b="1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5410200" y="4656138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2400" b="1">
                <a:latin typeface="Times New Roman" panose="02020603050405020304" pitchFamily="18" charset="0"/>
                <a:ea typeface="PMingLiU" pitchFamily="18" charset="-120"/>
              </a:rPr>
              <a:t>200 m</a:t>
            </a:r>
          </a:p>
        </p:txBody>
      </p:sp>
      <p:grpSp>
        <p:nvGrpSpPr>
          <p:cNvPr id="2" name="Group 17"/>
          <p:cNvGrpSpPr/>
          <p:nvPr/>
        </p:nvGrpSpPr>
        <p:grpSpPr bwMode="auto">
          <a:xfrm>
            <a:off x="5334000" y="4546600"/>
            <a:ext cx="2667000" cy="414338"/>
            <a:chOff x="3360" y="3483"/>
            <a:chExt cx="1680" cy="261"/>
          </a:xfrm>
        </p:grpSpPr>
        <p:sp>
          <p:nvSpPr>
            <p:cNvPr id="34834" name="Line 18"/>
            <p:cNvSpPr>
              <a:spLocks noChangeShapeType="1"/>
            </p:cNvSpPr>
            <p:nvPr/>
          </p:nvSpPr>
          <p:spPr bwMode="auto">
            <a:xfrm>
              <a:off x="3360" y="3483"/>
              <a:ext cx="0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835" name="Line 19"/>
            <p:cNvSpPr>
              <a:spLocks noChangeShapeType="1"/>
            </p:cNvSpPr>
            <p:nvPr/>
          </p:nvSpPr>
          <p:spPr bwMode="auto">
            <a:xfrm>
              <a:off x="5040" y="3483"/>
              <a:ext cx="0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836" name="Line 20"/>
            <p:cNvSpPr>
              <a:spLocks noChangeShapeType="1"/>
            </p:cNvSpPr>
            <p:nvPr/>
          </p:nvSpPr>
          <p:spPr bwMode="auto">
            <a:xfrm>
              <a:off x="3360" y="3552"/>
              <a:ext cx="16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3" name="Group 21"/>
          <p:cNvGrpSpPr/>
          <p:nvPr/>
        </p:nvGrpSpPr>
        <p:grpSpPr bwMode="auto">
          <a:xfrm>
            <a:off x="5349875" y="2516188"/>
            <a:ext cx="2651125" cy="1936750"/>
            <a:chOff x="3035" y="2173"/>
            <a:chExt cx="2149" cy="1571"/>
          </a:xfrm>
        </p:grpSpPr>
        <p:sp>
          <p:nvSpPr>
            <p:cNvPr id="34838" name="Line 22"/>
            <p:cNvSpPr>
              <a:spLocks noChangeShapeType="1"/>
            </p:cNvSpPr>
            <p:nvPr/>
          </p:nvSpPr>
          <p:spPr bwMode="auto">
            <a:xfrm flipV="1">
              <a:off x="3035" y="2173"/>
              <a:ext cx="2126" cy="15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839" name="Arc 23"/>
            <p:cNvSpPr/>
            <p:nvPr/>
          </p:nvSpPr>
          <p:spPr bwMode="auto">
            <a:xfrm>
              <a:off x="3296" y="3556"/>
              <a:ext cx="112" cy="187"/>
            </a:xfrm>
            <a:custGeom>
              <a:avLst/>
              <a:gdLst>
                <a:gd name="T0" fmla="*/ 0 w 21600"/>
                <a:gd name="T1" fmla="*/ 0 h 21600"/>
                <a:gd name="T2" fmla="*/ 112 w 21600"/>
                <a:gd name="T3" fmla="*/ 187 h 21600"/>
                <a:gd name="T4" fmla="*/ 0 w 21600"/>
                <a:gd name="T5" fmla="*/ 18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40" name="Line 24"/>
            <p:cNvSpPr>
              <a:spLocks noChangeShapeType="1"/>
            </p:cNvSpPr>
            <p:nvPr/>
          </p:nvSpPr>
          <p:spPr bwMode="auto">
            <a:xfrm>
              <a:off x="5162" y="2175"/>
              <a:ext cx="0" cy="15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841" name="Rectangle 25"/>
            <p:cNvSpPr>
              <a:spLocks noChangeArrowheads="1"/>
            </p:cNvSpPr>
            <p:nvPr/>
          </p:nvSpPr>
          <p:spPr bwMode="auto">
            <a:xfrm>
              <a:off x="5040" y="3610"/>
              <a:ext cx="134" cy="13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1800" b="1"/>
            </a:p>
          </p:txBody>
        </p:sp>
        <p:sp>
          <p:nvSpPr>
            <p:cNvPr id="34842" name="Line 26"/>
            <p:cNvSpPr>
              <a:spLocks noChangeShapeType="1"/>
            </p:cNvSpPr>
            <p:nvPr/>
          </p:nvSpPr>
          <p:spPr bwMode="auto">
            <a:xfrm>
              <a:off x="3072" y="3744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4" name="Group 27"/>
          <p:cNvGrpSpPr/>
          <p:nvPr/>
        </p:nvGrpSpPr>
        <p:grpSpPr bwMode="auto">
          <a:xfrm>
            <a:off x="8077200" y="2522538"/>
            <a:ext cx="609600" cy="1905000"/>
            <a:chOff x="5088" y="2208"/>
            <a:chExt cx="384" cy="1200"/>
          </a:xfrm>
        </p:grpSpPr>
        <p:sp>
          <p:nvSpPr>
            <p:cNvPr id="34844" name="Line 28"/>
            <p:cNvSpPr>
              <a:spLocks noChangeShapeType="1"/>
            </p:cNvSpPr>
            <p:nvPr/>
          </p:nvSpPr>
          <p:spPr bwMode="auto">
            <a:xfrm>
              <a:off x="5088" y="220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845" name="Line 29"/>
            <p:cNvSpPr>
              <a:spLocks noChangeShapeType="1"/>
            </p:cNvSpPr>
            <p:nvPr/>
          </p:nvSpPr>
          <p:spPr bwMode="auto">
            <a:xfrm>
              <a:off x="5088" y="340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846" name="Line 30"/>
            <p:cNvSpPr>
              <a:spLocks noChangeShapeType="1"/>
            </p:cNvSpPr>
            <p:nvPr/>
          </p:nvSpPr>
          <p:spPr bwMode="auto">
            <a:xfrm rot="-5400000">
              <a:off x="4584" y="2808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847" name="Text Box 31"/>
            <p:cNvSpPr txBox="1">
              <a:spLocks noChangeArrowheads="1"/>
            </p:cNvSpPr>
            <p:nvPr/>
          </p:nvSpPr>
          <p:spPr bwMode="auto">
            <a:xfrm>
              <a:off x="5232" y="2659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TW" sz="3200" b="1">
                  <a:latin typeface="Times New Roman" panose="02020603050405020304" pitchFamily="18" charset="0"/>
                  <a:ea typeface="PMingLiU" pitchFamily="18" charset="-120"/>
                </a:rPr>
                <a:t>?</a:t>
              </a:r>
            </a:p>
          </p:txBody>
        </p:sp>
      </p:grp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171450" y="404813"/>
            <a:ext cx="80010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题型一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9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grpId="0" nodeType="afterEffect" nodePh="1">
                                  <p:stCondLst>
                                    <p:cond delay="20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00"/>
                            </p:stCondLst>
                            <p:childTnLst>
                              <p:par>
                                <p:cTn id="6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200"/>
                            </p:stCondLst>
                            <p:childTnLst>
                              <p:par>
                                <p:cTn id="6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19" grpId="0" autoUpdateAnimBg="0"/>
      <p:bldP spid="25606" grpId="0" animBg="1"/>
      <p:bldP spid="25607" grpId="0" animBg="1"/>
      <p:bldP spid="25608" grpId="0" animBg="1"/>
      <p:bldP spid="34825" grpId="0"/>
      <p:bldP spid="25610" grpId="0" animBg="1"/>
      <p:bldP spid="25611" grpId="0" animBg="1"/>
      <p:bldP spid="25612" grpId="0" animBg="1"/>
      <p:bldP spid="25614" grpId="0" animBg="1"/>
      <p:bldP spid="34831" grpId="0" autoUpdateAnimBg="0"/>
      <p:bldP spid="3483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341438"/>
            <a:ext cx="7772400" cy="2519362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zh-TW" altLang="en-US" b="1" dirty="0">
                <a:latin typeface="宋体" panose="02010600030101010101" pitchFamily="2" charset="-122"/>
              </a:rPr>
              <a:t>如右</a:t>
            </a:r>
            <a:r>
              <a:rPr lang="zh-CN" altLang="en-US" b="1" dirty="0">
                <a:latin typeface="宋体" panose="02010600030101010101" pitchFamily="2" charset="-122"/>
              </a:rPr>
              <a:t>图标</a:t>
            </a:r>
            <a:r>
              <a:rPr lang="zh-TW" altLang="en-US" b="1" dirty="0">
                <a:latin typeface="宋体" panose="02010600030101010101" pitchFamily="2" charset="-122"/>
              </a:rPr>
              <a:t>明，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TW" altLang="en-US" b="1" dirty="0">
                <a:latin typeface="宋体" panose="02010600030101010101" pitchFamily="2" charset="-122"/>
              </a:rPr>
              <a:t>		   </a:t>
            </a:r>
            <a:r>
              <a:rPr lang="en-US" altLang="zh-TW" b="1" dirty="0">
                <a:latin typeface="宋体" panose="02010600030101010101" pitchFamily="2" charset="-122"/>
              </a:rPr>
              <a:t>= tan 58.6</a:t>
            </a:r>
            <a:r>
              <a:rPr lang="en-US" altLang="zh-TW" b="1" dirty="0">
                <a:latin typeface="宋体" panose="02010600030101010101" pitchFamily="2" charset="-122"/>
                <a:cs typeface="Times New Roman" panose="02020603050405020304" pitchFamily="18" charset="0"/>
              </a:rPr>
              <a:t>°</a:t>
            </a:r>
          </a:p>
          <a:p>
            <a:pPr>
              <a:lnSpc>
                <a:spcPct val="150000"/>
              </a:lnSpc>
              <a:buClr>
                <a:schemeClr val="hlink"/>
              </a:buClr>
              <a:buFontTx/>
              <a:buNone/>
            </a:pPr>
            <a:r>
              <a:rPr lang="en-US" altLang="zh-TW" b="1" dirty="0">
                <a:latin typeface="宋体" panose="02010600030101010101" pitchFamily="2" charset="-122"/>
              </a:rPr>
              <a:t> 	h = 200</a:t>
            </a:r>
            <a:r>
              <a:rPr lang="en-US" altLang="zh-CN" b="1" dirty="0">
                <a:latin typeface="宋体" panose="02010600030101010101" pitchFamily="2" charset="-122"/>
              </a:rPr>
              <a:t>×</a:t>
            </a:r>
            <a:r>
              <a:rPr lang="en-US" altLang="zh-TW" b="1" dirty="0">
                <a:latin typeface="宋体" panose="02010600030101010101" pitchFamily="2" charset="-122"/>
              </a:rPr>
              <a:t>tan 58.6</a:t>
            </a:r>
            <a:r>
              <a:rPr lang="en-US" altLang="zh-TW" b="1" dirty="0">
                <a:latin typeface="宋体" panose="02010600030101010101" pitchFamily="2" charset="-122"/>
                <a:cs typeface="Times New Roman" panose="02020603050405020304" pitchFamily="18" charset="0"/>
              </a:rPr>
              <a:t>°</a:t>
            </a:r>
          </a:p>
          <a:p>
            <a:pPr>
              <a:lnSpc>
                <a:spcPct val="150000"/>
              </a:lnSpc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TW" b="1" dirty="0">
                <a:latin typeface="宋体" panose="02010600030101010101" pitchFamily="2" charset="-122"/>
              </a:rPr>
              <a:t>	</a:t>
            </a:r>
            <a:endParaRPr lang="zh-TW" altLang="en-US" b="1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buFontTx/>
              <a:buNone/>
            </a:pPr>
            <a:endParaRPr lang="zh-TW" altLang="en-US" b="1" dirty="0">
              <a:latin typeface="宋体" panose="02010600030101010101" pitchFamily="2" charset="-122"/>
            </a:endParaRPr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5924550" y="2217738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TW" sz="2400" b="1">
                <a:latin typeface="Times New Roman" panose="02020603050405020304" pitchFamily="18" charset="0"/>
                <a:ea typeface="PMingLiU" pitchFamily="18" charset="-120"/>
              </a:rPr>
              <a:t>58.6</a:t>
            </a:r>
            <a:r>
              <a:rPr kumimoji="1" lang="en-US" altLang="zh-TW" sz="2400" b="1">
                <a:latin typeface="Times New Roman" panose="02020603050405020304" pitchFamily="18" charset="0"/>
                <a:ea typeface="PMingLiU" pitchFamily="18" charset="-120"/>
                <a:cs typeface="Times New Roman" panose="02020603050405020304" pitchFamily="18" charset="0"/>
              </a:rPr>
              <a:t>°</a:t>
            </a:r>
            <a:endParaRPr kumimoji="1" lang="en-US" altLang="zh-TW" sz="2400" b="1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5543550" y="2827338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2400" b="1">
                <a:latin typeface="Times New Roman" panose="02020603050405020304" pitchFamily="18" charset="0"/>
                <a:ea typeface="PMingLiU" pitchFamily="18" charset="-120"/>
              </a:rPr>
              <a:t>200 m</a:t>
            </a:r>
          </a:p>
        </p:txBody>
      </p:sp>
      <p:grpSp>
        <p:nvGrpSpPr>
          <p:cNvPr id="2" name="Group 6"/>
          <p:cNvGrpSpPr/>
          <p:nvPr/>
        </p:nvGrpSpPr>
        <p:grpSpPr bwMode="auto">
          <a:xfrm>
            <a:off x="5467350" y="2717800"/>
            <a:ext cx="2667000" cy="414338"/>
            <a:chOff x="3360" y="3483"/>
            <a:chExt cx="1680" cy="261"/>
          </a:xfrm>
        </p:grpSpPr>
        <p:sp>
          <p:nvSpPr>
            <p:cNvPr id="35846" name="Line 7"/>
            <p:cNvSpPr>
              <a:spLocks noChangeShapeType="1"/>
            </p:cNvSpPr>
            <p:nvPr/>
          </p:nvSpPr>
          <p:spPr bwMode="auto">
            <a:xfrm>
              <a:off x="3360" y="3483"/>
              <a:ext cx="0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5847" name="Line 8"/>
            <p:cNvSpPr>
              <a:spLocks noChangeShapeType="1"/>
            </p:cNvSpPr>
            <p:nvPr/>
          </p:nvSpPr>
          <p:spPr bwMode="auto">
            <a:xfrm>
              <a:off x="5040" y="3483"/>
              <a:ext cx="0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5848" name="Line 9"/>
            <p:cNvSpPr>
              <a:spLocks noChangeShapeType="1"/>
            </p:cNvSpPr>
            <p:nvPr/>
          </p:nvSpPr>
          <p:spPr bwMode="auto">
            <a:xfrm>
              <a:off x="3360" y="3552"/>
              <a:ext cx="16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3" name="Group 10"/>
          <p:cNvGrpSpPr/>
          <p:nvPr/>
        </p:nvGrpSpPr>
        <p:grpSpPr bwMode="auto">
          <a:xfrm>
            <a:off x="5483225" y="687388"/>
            <a:ext cx="2651125" cy="1936750"/>
            <a:chOff x="3035" y="2173"/>
            <a:chExt cx="2149" cy="1571"/>
          </a:xfrm>
        </p:grpSpPr>
        <p:sp>
          <p:nvSpPr>
            <p:cNvPr id="35850" name="Line 11"/>
            <p:cNvSpPr>
              <a:spLocks noChangeShapeType="1"/>
            </p:cNvSpPr>
            <p:nvPr/>
          </p:nvSpPr>
          <p:spPr bwMode="auto">
            <a:xfrm flipV="1">
              <a:off x="3035" y="2173"/>
              <a:ext cx="2126" cy="15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5851" name="Arc 12"/>
            <p:cNvSpPr/>
            <p:nvPr/>
          </p:nvSpPr>
          <p:spPr bwMode="auto">
            <a:xfrm>
              <a:off x="3296" y="3556"/>
              <a:ext cx="112" cy="187"/>
            </a:xfrm>
            <a:custGeom>
              <a:avLst/>
              <a:gdLst>
                <a:gd name="T0" fmla="*/ 0 w 21600"/>
                <a:gd name="T1" fmla="*/ 0 h 21600"/>
                <a:gd name="T2" fmla="*/ 112 w 21600"/>
                <a:gd name="T3" fmla="*/ 187 h 21600"/>
                <a:gd name="T4" fmla="*/ 0 w 21600"/>
                <a:gd name="T5" fmla="*/ 18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852" name="Line 13"/>
            <p:cNvSpPr>
              <a:spLocks noChangeShapeType="1"/>
            </p:cNvSpPr>
            <p:nvPr/>
          </p:nvSpPr>
          <p:spPr bwMode="auto">
            <a:xfrm>
              <a:off x="5162" y="2175"/>
              <a:ext cx="0" cy="15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5853" name="Rectangle 14"/>
            <p:cNvSpPr>
              <a:spLocks noChangeArrowheads="1"/>
            </p:cNvSpPr>
            <p:nvPr/>
          </p:nvSpPr>
          <p:spPr bwMode="auto">
            <a:xfrm>
              <a:off x="5040" y="3610"/>
              <a:ext cx="134" cy="13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1800" b="1"/>
            </a:p>
          </p:txBody>
        </p:sp>
        <p:sp>
          <p:nvSpPr>
            <p:cNvPr id="35854" name="Line 15"/>
            <p:cNvSpPr>
              <a:spLocks noChangeShapeType="1"/>
            </p:cNvSpPr>
            <p:nvPr/>
          </p:nvSpPr>
          <p:spPr bwMode="auto">
            <a:xfrm>
              <a:off x="3072" y="3744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4" name="Group 16"/>
          <p:cNvGrpSpPr/>
          <p:nvPr/>
        </p:nvGrpSpPr>
        <p:grpSpPr bwMode="auto">
          <a:xfrm>
            <a:off x="8210550" y="693738"/>
            <a:ext cx="609600" cy="1905000"/>
            <a:chOff x="5088" y="2208"/>
            <a:chExt cx="384" cy="1200"/>
          </a:xfrm>
        </p:grpSpPr>
        <p:sp>
          <p:nvSpPr>
            <p:cNvPr id="35856" name="Line 17"/>
            <p:cNvSpPr>
              <a:spLocks noChangeShapeType="1"/>
            </p:cNvSpPr>
            <p:nvPr/>
          </p:nvSpPr>
          <p:spPr bwMode="auto">
            <a:xfrm>
              <a:off x="5088" y="220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5857" name="Line 18"/>
            <p:cNvSpPr>
              <a:spLocks noChangeShapeType="1"/>
            </p:cNvSpPr>
            <p:nvPr/>
          </p:nvSpPr>
          <p:spPr bwMode="auto">
            <a:xfrm>
              <a:off x="5088" y="340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5858" name="Line 19"/>
            <p:cNvSpPr>
              <a:spLocks noChangeShapeType="1"/>
            </p:cNvSpPr>
            <p:nvPr/>
          </p:nvSpPr>
          <p:spPr bwMode="auto">
            <a:xfrm rot="-5400000">
              <a:off x="4584" y="2808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5859" name="Text Box 20"/>
            <p:cNvSpPr txBox="1">
              <a:spLocks noChangeArrowheads="1"/>
            </p:cNvSpPr>
            <p:nvPr/>
          </p:nvSpPr>
          <p:spPr bwMode="auto">
            <a:xfrm>
              <a:off x="5232" y="2659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TW" sz="3200" b="1">
                  <a:latin typeface="Times New Roman" panose="02020603050405020304" pitchFamily="18" charset="0"/>
                  <a:ea typeface="PMingLiU" pitchFamily="18" charset="-120"/>
                </a:rPr>
                <a:t>?</a:t>
              </a:r>
            </a:p>
          </p:txBody>
        </p:sp>
      </p:grpSp>
      <p:grpSp>
        <p:nvGrpSpPr>
          <p:cNvPr id="5" name="Group 21"/>
          <p:cNvGrpSpPr/>
          <p:nvPr/>
        </p:nvGrpSpPr>
        <p:grpSpPr bwMode="auto">
          <a:xfrm>
            <a:off x="1476375" y="2235200"/>
            <a:ext cx="609600" cy="762000"/>
            <a:chOff x="768" y="1632"/>
            <a:chExt cx="384" cy="480"/>
          </a:xfrm>
        </p:grpSpPr>
        <p:sp>
          <p:nvSpPr>
            <p:cNvPr id="35861" name="Line 22"/>
            <p:cNvSpPr>
              <a:spLocks noChangeShapeType="1"/>
            </p:cNvSpPr>
            <p:nvPr/>
          </p:nvSpPr>
          <p:spPr bwMode="auto">
            <a:xfrm>
              <a:off x="768" y="1872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62" name="Rectangle 23"/>
            <p:cNvSpPr>
              <a:spLocks noChangeArrowheads="1"/>
            </p:cNvSpPr>
            <p:nvPr/>
          </p:nvSpPr>
          <p:spPr bwMode="auto">
            <a:xfrm>
              <a:off x="768" y="1843"/>
              <a:ext cx="375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1" lang="en-US" altLang="zh-TW" sz="2800" b="1">
                  <a:solidFill>
                    <a:srgbClr val="000000"/>
                  </a:solidFill>
                  <a:latin typeface="Arial Unicode MS" pitchFamily="50" charset="-120"/>
                  <a:ea typeface="Arial Unicode MS" pitchFamily="50" charset="-120"/>
                </a:rPr>
                <a:t>100</a:t>
              </a:r>
              <a:endParaRPr kumimoji="1" lang="en-US" altLang="zh-TW" sz="2800" b="1">
                <a:latin typeface="Times New Roman" panose="02020603050405020304" pitchFamily="18" charset="0"/>
                <a:ea typeface="PMingLiU" pitchFamily="18" charset="-120"/>
              </a:endParaRPr>
            </a:p>
          </p:txBody>
        </p:sp>
        <p:sp>
          <p:nvSpPr>
            <p:cNvPr id="35863" name="Rectangle 24"/>
            <p:cNvSpPr>
              <a:spLocks noChangeArrowheads="1"/>
            </p:cNvSpPr>
            <p:nvPr/>
          </p:nvSpPr>
          <p:spPr bwMode="auto">
            <a:xfrm>
              <a:off x="912" y="1632"/>
              <a:ext cx="125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1" lang="en-US" altLang="zh-TW" sz="2800" b="1" dirty="0">
                  <a:solidFill>
                    <a:srgbClr val="000000"/>
                  </a:solidFill>
                  <a:latin typeface="Arial Unicode MS" pitchFamily="50" charset="-120"/>
                  <a:ea typeface="Arial Unicode MS" pitchFamily="50" charset="-120"/>
                </a:rPr>
                <a:t>h</a:t>
              </a:r>
              <a:endParaRPr kumimoji="1" lang="en-US" altLang="zh-TW" sz="2800" b="1" dirty="0">
                <a:latin typeface="Times New Roman" panose="02020603050405020304" pitchFamily="18" charset="0"/>
                <a:ea typeface="PMingLiU" pitchFamily="18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9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6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3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7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4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1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uild="p" autoUpdateAnimBg="0" advAuto="0"/>
      <p:bldP spid="35843" grpId="0" autoUpdateAnimBg="0"/>
      <p:bldP spid="3584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350044" y="618332"/>
            <a:ext cx="8135938" cy="259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如图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,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当奇奇乘坐登山缆车的吊箱沿某条直线经过点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到达点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时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,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它走过了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200m. 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在这段路程中由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点看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点的仰角为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30</a:t>
            </a:r>
            <a:r>
              <a:rPr lang="en-US" altLang="zh-CN" sz="2800" b="1" baseline="30000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°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,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你知道缆车垂直上升的距离是多少吗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?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4249738" y="5470525"/>
            <a:ext cx="72548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V="1">
            <a:off x="4251325" y="4365625"/>
            <a:ext cx="2074863" cy="1119188"/>
          </a:xfrm>
          <a:prstGeom prst="line">
            <a:avLst/>
          </a:prstGeom>
          <a:noFill/>
          <a:ln w="38100">
            <a:solidFill>
              <a:srgbClr val="CC66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6326188" y="4352925"/>
            <a:ext cx="0" cy="465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70" name="Freeform 7"/>
          <p:cNvSpPr/>
          <p:nvPr/>
        </p:nvSpPr>
        <p:spPr bwMode="auto">
          <a:xfrm>
            <a:off x="3871913" y="4572000"/>
            <a:ext cx="2830512" cy="1069975"/>
          </a:xfrm>
          <a:custGeom>
            <a:avLst/>
            <a:gdLst>
              <a:gd name="T0" fmla="*/ 0 w 1783"/>
              <a:gd name="T1" fmla="*/ 667 h 674"/>
              <a:gd name="T2" fmla="*/ 73 w 1783"/>
              <a:gd name="T3" fmla="*/ 613 h 674"/>
              <a:gd name="T4" fmla="*/ 92 w 1783"/>
              <a:gd name="T5" fmla="*/ 594 h 674"/>
              <a:gd name="T6" fmla="*/ 192 w 1783"/>
              <a:gd name="T7" fmla="*/ 585 h 674"/>
              <a:gd name="T8" fmla="*/ 229 w 1783"/>
              <a:gd name="T9" fmla="*/ 576 h 674"/>
              <a:gd name="T10" fmla="*/ 284 w 1783"/>
              <a:gd name="T11" fmla="*/ 558 h 674"/>
              <a:gd name="T12" fmla="*/ 521 w 1783"/>
              <a:gd name="T13" fmla="*/ 567 h 674"/>
              <a:gd name="T14" fmla="*/ 576 w 1783"/>
              <a:gd name="T15" fmla="*/ 585 h 674"/>
              <a:gd name="T16" fmla="*/ 960 w 1783"/>
              <a:gd name="T17" fmla="*/ 603 h 674"/>
              <a:gd name="T18" fmla="*/ 1070 w 1783"/>
              <a:gd name="T19" fmla="*/ 457 h 674"/>
              <a:gd name="T20" fmla="*/ 1079 w 1783"/>
              <a:gd name="T21" fmla="*/ 430 h 674"/>
              <a:gd name="T22" fmla="*/ 1216 w 1783"/>
              <a:gd name="T23" fmla="*/ 375 h 674"/>
              <a:gd name="T24" fmla="*/ 1253 w 1783"/>
              <a:gd name="T25" fmla="*/ 366 h 674"/>
              <a:gd name="T26" fmla="*/ 1308 w 1783"/>
              <a:gd name="T27" fmla="*/ 347 h 674"/>
              <a:gd name="T28" fmla="*/ 1326 w 1783"/>
              <a:gd name="T29" fmla="*/ 320 h 674"/>
              <a:gd name="T30" fmla="*/ 1344 w 1783"/>
              <a:gd name="T31" fmla="*/ 265 h 674"/>
              <a:gd name="T32" fmla="*/ 1353 w 1783"/>
              <a:gd name="T33" fmla="*/ 192 h 674"/>
              <a:gd name="T34" fmla="*/ 1399 w 1783"/>
              <a:gd name="T35" fmla="*/ 165 h 674"/>
              <a:gd name="T36" fmla="*/ 1628 w 1783"/>
              <a:gd name="T37" fmla="*/ 155 h 674"/>
              <a:gd name="T38" fmla="*/ 1747 w 1783"/>
              <a:gd name="T39" fmla="*/ 64 h 674"/>
              <a:gd name="T40" fmla="*/ 1783 w 1783"/>
              <a:gd name="T41" fmla="*/ 0 h 67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83"/>
              <a:gd name="T64" fmla="*/ 0 h 674"/>
              <a:gd name="T65" fmla="*/ 1783 w 1783"/>
              <a:gd name="T66" fmla="*/ 674 h 67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83" h="674">
                <a:moveTo>
                  <a:pt x="0" y="667"/>
                </a:moveTo>
                <a:cubicBezTo>
                  <a:pt x="22" y="646"/>
                  <a:pt x="52" y="634"/>
                  <a:pt x="73" y="613"/>
                </a:cubicBezTo>
                <a:cubicBezTo>
                  <a:pt x="79" y="607"/>
                  <a:pt x="83" y="596"/>
                  <a:pt x="92" y="594"/>
                </a:cubicBezTo>
                <a:cubicBezTo>
                  <a:pt x="125" y="586"/>
                  <a:pt x="159" y="588"/>
                  <a:pt x="192" y="585"/>
                </a:cubicBezTo>
                <a:cubicBezTo>
                  <a:pt x="204" y="582"/>
                  <a:pt x="217" y="580"/>
                  <a:pt x="229" y="576"/>
                </a:cubicBezTo>
                <a:cubicBezTo>
                  <a:pt x="248" y="571"/>
                  <a:pt x="284" y="558"/>
                  <a:pt x="284" y="558"/>
                </a:cubicBezTo>
                <a:cubicBezTo>
                  <a:pt x="363" y="561"/>
                  <a:pt x="442" y="560"/>
                  <a:pt x="521" y="567"/>
                </a:cubicBezTo>
                <a:cubicBezTo>
                  <a:pt x="540" y="569"/>
                  <a:pt x="576" y="585"/>
                  <a:pt x="576" y="585"/>
                </a:cubicBezTo>
                <a:cubicBezTo>
                  <a:pt x="670" y="674"/>
                  <a:pt x="881" y="605"/>
                  <a:pt x="960" y="603"/>
                </a:cubicBezTo>
                <a:cubicBezTo>
                  <a:pt x="1026" y="582"/>
                  <a:pt x="1042" y="513"/>
                  <a:pt x="1070" y="457"/>
                </a:cubicBezTo>
                <a:cubicBezTo>
                  <a:pt x="1074" y="448"/>
                  <a:pt x="1073" y="437"/>
                  <a:pt x="1079" y="430"/>
                </a:cubicBezTo>
                <a:cubicBezTo>
                  <a:pt x="1105" y="397"/>
                  <a:pt x="1176" y="385"/>
                  <a:pt x="1216" y="375"/>
                </a:cubicBezTo>
                <a:cubicBezTo>
                  <a:pt x="1228" y="372"/>
                  <a:pt x="1241" y="370"/>
                  <a:pt x="1253" y="366"/>
                </a:cubicBezTo>
                <a:cubicBezTo>
                  <a:pt x="1272" y="360"/>
                  <a:pt x="1308" y="347"/>
                  <a:pt x="1308" y="347"/>
                </a:cubicBezTo>
                <a:cubicBezTo>
                  <a:pt x="1314" y="338"/>
                  <a:pt x="1322" y="330"/>
                  <a:pt x="1326" y="320"/>
                </a:cubicBezTo>
                <a:cubicBezTo>
                  <a:pt x="1334" y="302"/>
                  <a:pt x="1344" y="265"/>
                  <a:pt x="1344" y="265"/>
                </a:cubicBezTo>
                <a:cubicBezTo>
                  <a:pt x="1347" y="241"/>
                  <a:pt x="1346" y="215"/>
                  <a:pt x="1353" y="192"/>
                </a:cubicBezTo>
                <a:cubicBezTo>
                  <a:pt x="1357" y="177"/>
                  <a:pt x="1387" y="166"/>
                  <a:pt x="1399" y="165"/>
                </a:cubicBezTo>
                <a:cubicBezTo>
                  <a:pt x="1475" y="159"/>
                  <a:pt x="1552" y="158"/>
                  <a:pt x="1628" y="155"/>
                </a:cubicBezTo>
                <a:cubicBezTo>
                  <a:pt x="1655" y="114"/>
                  <a:pt x="1700" y="79"/>
                  <a:pt x="1747" y="64"/>
                </a:cubicBezTo>
                <a:cubicBezTo>
                  <a:pt x="1776" y="44"/>
                  <a:pt x="1783" y="35"/>
                  <a:pt x="1783" y="0"/>
                </a:cubicBezTo>
              </a:path>
            </a:pathLst>
          </a:custGeom>
          <a:noFill/>
          <a:ln w="28575" cap="rnd" cmpd="sng">
            <a:solidFill>
              <a:srgbClr val="0066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10"/>
          <p:cNvGrpSpPr/>
          <p:nvPr/>
        </p:nvGrpSpPr>
        <p:grpSpPr bwMode="auto">
          <a:xfrm>
            <a:off x="5324475" y="4578350"/>
            <a:ext cx="719138" cy="530225"/>
            <a:chOff x="2917" y="2692"/>
            <a:chExt cx="453" cy="334"/>
          </a:xfrm>
        </p:grpSpPr>
        <p:sp>
          <p:nvSpPr>
            <p:cNvPr id="36872" name="Rectangle 11"/>
            <p:cNvSpPr>
              <a:spLocks noChangeArrowheads="1"/>
            </p:cNvSpPr>
            <p:nvPr/>
          </p:nvSpPr>
          <p:spPr bwMode="auto">
            <a:xfrm>
              <a:off x="2917" y="2916"/>
              <a:ext cx="146" cy="11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1800" b="1"/>
            </a:p>
          </p:txBody>
        </p:sp>
        <p:sp>
          <p:nvSpPr>
            <p:cNvPr id="36873" name="Line 12"/>
            <p:cNvSpPr>
              <a:spLocks noChangeShapeType="1"/>
            </p:cNvSpPr>
            <p:nvPr/>
          </p:nvSpPr>
          <p:spPr bwMode="auto">
            <a:xfrm flipH="1" flipV="1">
              <a:off x="2981" y="2853"/>
              <a:ext cx="9" cy="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74" name="Rectangle 13"/>
            <p:cNvSpPr>
              <a:spLocks noChangeArrowheads="1"/>
            </p:cNvSpPr>
            <p:nvPr/>
          </p:nvSpPr>
          <p:spPr bwMode="auto">
            <a:xfrm>
              <a:off x="3224" y="2755"/>
              <a:ext cx="146" cy="110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1800" b="1"/>
            </a:p>
          </p:txBody>
        </p:sp>
        <p:sp>
          <p:nvSpPr>
            <p:cNvPr id="36875" name="Line 14"/>
            <p:cNvSpPr>
              <a:spLocks noChangeShapeType="1"/>
            </p:cNvSpPr>
            <p:nvPr/>
          </p:nvSpPr>
          <p:spPr bwMode="auto">
            <a:xfrm flipH="1" flipV="1">
              <a:off x="3288" y="2692"/>
              <a:ext cx="9" cy="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6876" name="Freeform 15"/>
          <p:cNvSpPr/>
          <p:nvPr/>
        </p:nvSpPr>
        <p:spPr bwMode="auto">
          <a:xfrm>
            <a:off x="6702425" y="1916113"/>
            <a:ext cx="1625600" cy="2743200"/>
          </a:xfrm>
          <a:custGeom>
            <a:avLst/>
            <a:gdLst>
              <a:gd name="T0" fmla="*/ 0 w 1024"/>
              <a:gd name="T1" fmla="*/ 1728 h 1728"/>
              <a:gd name="T2" fmla="*/ 55 w 1024"/>
              <a:gd name="T3" fmla="*/ 1582 h 1728"/>
              <a:gd name="T4" fmla="*/ 119 w 1024"/>
              <a:gd name="T5" fmla="*/ 1499 h 1728"/>
              <a:gd name="T6" fmla="*/ 220 w 1024"/>
              <a:gd name="T7" fmla="*/ 1426 h 1728"/>
              <a:gd name="T8" fmla="*/ 256 w 1024"/>
              <a:gd name="T9" fmla="*/ 1344 h 1728"/>
              <a:gd name="T10" fmla="*/ 311 w 1024"/>
              <a:gd name="T11" fmla="*/ 1207 h 1728"/>
              <a:gd name="T12" fmla="*/ 348 w 1024"/>
              <a:gd name="T13" fmla="*/ 1124 h 1728"/>
              <a:gd name="T14" fmla="*/ 384 w 1024"/>
              <a:gd name="T15" fmla="*/ 1015 h 1728"/>
              <a:gd name="T16" fmla="*/ 448 w 1024"/>
              <a:gd name="T17" fmla="*/ 969 h 1728"/>
              <a:gd name="T18" fmla="*/ 476 w 1024"/>
              <a:gd name="T19" fmla="*/ 960 h 1728"/>
              <a:gd name="T20" fmla="*/ 540 w 1024"/>
              <a:gd name="T21" fmla="*/ 896 h 1728"/>
              <a:gd name="T22" fmla="*/ 594 w 1024"/>
              <a:gd name="T23" fmla="*/ 814 h 1728"/>
              <a:gd name="T24" fmla="*/ 613 w 1024"/>
              <a:gd name="T25" fmla="*/ 786 h 1728"/>
              <a:gd name="T26" fmla="*/ 640 w 1024"/>
              <a:gd name="T27" fmla="*/ 548 h 1728"/>
              <a:gd name="T28" fmla="*/ 658 w 1024"/>
              <a:gd name="T29" fmla="*/ 457 h 1728"/>
              <a:gd name="T30" fmla="*/ 759 w 1024"/>
              <a:gd name="T31" fmla="*/ 411 h 1728"/>
              <a:gd name="T32" fmla="*/ 814 w 1024"/>
              <a:gd name="T33" fmla="*/ 393 h 1728"/>
              <a:gd name="T34" fmla="*/ 1006 w 1024"/>
              <a:gd name="T35" fmla="*/ 36 h 1728"/>
              <a:gd name="T36" fmla="*/ 1024 w 1024"/>
              <a:gd name="T37" fmla="*/ 0 h 172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024"/>
              <a:gd name="T58" fmla="*/ 0 h 1728"/>
              <a:gd name="T59" fmla="*/ 1024 w 1024"/>
              <a:gd name="T60" fmla="*/ 1728 h 172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024" h="1728">
                <a:moveTo>
                  <a:pt x="0" y="1728"/>
                </a:moveTo>
                <a:cubicBezTo>
                  <a:pt x="9" y="1657"/>
                  <a:pt x="18" y="1638"/>
                  <a:pt x="55" y="1582"/>
                </a:cubicBezTo>
                <a:cubicBezTo>
                  <a:pt x="72" y="1530"/>
                  <a:pt x="68" y="1516"/>
                  <a:pt x="119" y="1499"/>
                </a:cubicBezTo>
                <a:cubicBezTo>
                  <a:pt x="146" y="1458"/>
                  <a:pt x="181" y="1451"/>
                  <a:pt x="220" y="1426"/>
                </a:cubicBezTo>
                <a:cubicBezTo>
                  <a:pt x="241" y="1361"/>
                  <a:pt x="227" y="1387"/>
                  <a:pt x="256" y="1344"/>
                </a:cubicBezTo>
                <a:cubicBezTo>
                  <a:pt x="271" y="1297"/>
                  <a:pt x="284" y="1248"/>
                  <a:pt x="311" y="1207"/>
                </a:cubicBezTo>
                <a:cubicBezTo>
                  <a:pt x="321" y="1177"/>
                  <a:pt x="337" y="1154"/>
                  <a:pt x="348" y="1124"/>
                </a:cubicBezTo>
                <a:cubicBezTo>
                  <a:pt x="356" y="1078"/>
                  <a:pt x="359" y="1053"/>
                  <a:pt x="384" y="1015"/>
                </a:cubicBezTo>
                <a:cubicBezTo>
                  <a:pt x="399" y="969"/>
                  <a:pt x="384" y="990"/>
                  <a:pt x="448" y="969"/>
                </a:cubicBezTo>
                <a:cubicBezTo>
                  <a:pt x="457" y="966"/>
                  <a:pt x="476" y="960"/>
                  <a:pt x="476" y="960"/>
                </a:cubicBezTo>
                <a:cubicBezTo>
                  <a:pt x="515" y="934"/>
                  <a:pt x="500" y="921"/>
                  <a:pt x="540" y="896"/>
                </a:cubicBezTo>
                <a:cubicBezTo>
                  <a:pt x="562" y="862"/>
                  <a:pt x="574" y="844"/>
                  <a:pt x="594" y="814"/>
                </a:cubicBezTo>
                <a:cubicBezTo>
                  <a:pt x="600" y="805"/>
                  <a:pt x="613" y="786"/>
                  <a:pt x="613" y="786"/>
                </a:cubicBezTo>
                <a:cubicBezTo>
                  <a:pt x="652" y="667"/>
                  <a:pt x="624" y="769"/>
                  <a:pt x="640" y="548"/>
                </a:cubicBezTo>
                <a:cubicBezTo>
                  <a:pt x="641" y="540"/>
                  <a:pt x="646" y="476"/>
                  <a:pt x="658" y="457"/>
                </a:cubicBezTo>
                <a:cubicBezTo>
                  <a:pt x="678" y="425"/>
                  <a:pt x="726" y="422"/>
                  <a:pt x="759" y="411"/>
                </a:cubicBezTo>
                <a:cubicBezTo>
                  <a:pt x="777" y="405"/>
                  <a:pt x="814" y="393"/>
                  <a:pt x="814" y="393"/>
                </a:cubicBezTo>
                <a:cubicBezTo>
                  <a:pt x="926" y="318"/>
                  <a:pt x="911" y="136"/>
                  <a:pt x="1006" y="36"/>
                </a:cubicBezTo>
                <a:cubicBezTo>
                  <a:pt x="1016" y="5"/>
                  <a:pt x="1008" y="16"/>
                  <a:pt x="1024" y="0"/>
                </a:cubicBezTo>
              </a:path>
            </a:pathLst>
          </a:custGeom>
          <a:noFill/>
          <a:ln w="28575" cap="rnd" cmpd="sng">
            <a:solidFill>
              <a:srgbClr val="0066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6" name="Arc 16"/>
          <p:cNvSpPr/>
          <p:nvPr/>
        </p:nvSpPr>
        <p:spPr bwMode="auto">
          <a:xfrm rot="2692906">
            <a:off x="4554538" y="5292725"/>
            <a:ext cx="184150" cy="203200"/>
          </a:xfrm>
          <a:custGeom>
            <a:avLst/>
            <a:gdLst>
              <a:gd name="T0" fmla="*/ 0 w 19528"/>
              <a:gd name="T1" fmla="*/ 0 h 21600"/>
              <a:gd name="T2" fmla="*/ 184150 w 19528"/>
              <a:gd name="T3" fmla="*/ 116351 h 21600"/>
              <a:gd name="T4" fmla="*/ 0 w 19528"/>
              <a:gd name="T5" fmla="*/ 203200 h 21600"/>
              <a:gd name="T6" fmla="*/ 0 60000 65536"/>
              <a:gd name="T7" fmla="*/ 0 60000 65536"/>
              <a:gd name="T8" fmla="*/ 0 60000 65536"/>
              <a:gd name="T9" fmla="*/ 0 w 19528"/>
              <a:gd name="T10" fmla="*/ 0 h 21600"/>
              <a:gd name="T11" fmla="*/ 19528 w 1952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528" h="21600" fill="none" extrusionOk="0">
                <a:moveTo>
                  <a:pt x="-1" y="0"/>
                </a:moveTo>
                <a:cubicBezTo>
                  <a:pt x="8353" y="0"/>
                  <a:pt x="15957" y="4816"/>
                  <a:pt x="19527" y="12368"/>
                </a:cubicBezTo>
              </a:path>
              <a:path w="19528" h="21600" stroke="0" extrusionOk="0">
                <a:moveTo>
                  <a:pt x="-1" y="0"/>
                </a:moveTo>
                <a:cubicBezTo>
                  <a:pt x="8353" y="0"/>
                  <a:pt x="15957" y="4816"/>
                  <a:pt x="19527" y="12368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CC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78" name="Text Box 17"/>
          <p:cNvSpPr txBox="1">
            <a:spLocks noChangeArrowheads="1"/>
          </p:cNvSpPr>
          <p:nvPr/>
        </p:nvSpPr>
        <p:spPr bwMode="auto">
          <a:xfrm>
            <a:off x="3924300" y="5094288"/>
            <a:ext cx="493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 i="1">
                <a:latin typeface="Times New Roman" panose="02020603050405020304" pitchFamily="18" charset="0"/>
                <a:ea typeface="华文行楷" panose="02010800040101010101" pitchFamily="2" charset="-122"/>
              </a:rPr>
              <a:t>A</a:t>
            </a:r>
          </a:p>
        </p:txBody>
      </p:sp>
      <p:sp>
        <p:nvSpPr>
          <p:cNvPr id="36879" name="Text Box 18"/>
          <p:cNvSpPr txBox="1">
            <a:spLocks noChangeArrowheads="1"/>
          </p:cNvSpPr>
          <p:nvPr/>
        </p:nvSpPr>
        <p:spPr bwMode="auto">
          <a:xfrm>
            <a:off x="6070600" y="3846513"/>
            <a:ext cx="493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 i="1">
                <a:latin typeface="Times New Roman" panose="02020603050405020304" pitchFamily="18" charset="0"/>
                <a:ea typeface="华文行楷" panose="02010800040101010101" pitchFamily="2" charset="-122"/>
              </a:rPr>
              <a:t>B</a:t>
            </a:r>
          </a:p>
        </p:txBody>
      </p:sp>
      <p:sp>
        <p:nvSpPr>
          <p:cNvPr id="36880" name="Text Box 19"/>
          <p:cNvSpPr txBox="1">
            <a:spLocks noChangeArrowheads="1"/>
          </p:cNvSpPr>
          <p:nvPr/>
        </p:nvSpPr>
        <p:spPr bwMode="auto">
          <a:xfrm>
            <a:off x="5954713" y="5489575"/>
            <a:ext cx="493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 i="1">
                <a:latin typeface="Times New Roman" panose="02020603050405020304" pitchFamily="18" charset="0"/>
                <a:ea typeface="华文行楷" panose="02010800040101010101" pitchFamily="2" charset="-122"/>
              </a:rPr>
              <a:t>D</a:t>
            </a:r>
          </a:p>
        </p:txBody>
      </p:sp>
      <p:sp>
        <p:nvSpPr>
          <p:cNvPr id="15380" name="Arc 20"/>
          <p:cNvSpPr/>
          <p:nvPr/>
        </p:nvSpPr>
        <p:spPr bwMode="auto">
          <a:xfrm rot="2692906">
            <a:off x="4576763" y="5280025"/>
            <a:ext cx="184150" cy="203200"/>
          </a:xfrm>
          <a:custGeom>
            <a:avLst/>
            <a:gdLst>
              <a:gd name="T0" fmla="*/ 0 w 19528"/>
              <a:gd name="T1" fmla="*/ 0 h 21600"/>
              <a:gd name="T2" fmla="*/ 184150 w 19528"/>
              <a:gd name="T3" fmla="*/ 116351 h 21600"/>
              <a:gd name="T4" fmla="*/ 0 w 19528"/>
              <a:gd name="T5" fmla="*/ 203200 h 21600"/>
              <a:gd name="T6" fmla="*/ 0 60000 65536"/>
              <a:gd name="T7" fmla="*/ 0 60000 65536"/>
              <a:gd name="T8" fmla="*/ 0 60000 65536"/>
              <a:gd name="T9" fmla="*/ 0 w 19528"/>
              <a:gd name="T10" fmla="*/ 0 h 21600"/>
              <a:gd name="T11" fmla="*/ 19528 w 1952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528" h="21600" fill="none" extrusionOk="0">
                <a:moveTo>
                  <a:pt x="-1" y="0"/>
                </a:moveTo>
                <a:cubicBezTo>
                  <a:pt x="8353" y="0"/>
                  <a:pt x="15957" y="4816"/>
                  <a:pt x="19527" y="12368"/>
                </a:cubicBezTo>
              </a:path>
              <a:path w="19528" h="21600" stroke="0" extrusionOk="0">
                <a:moveTo>
                  <a:pt x="-1" y="0"/>
                </a:moveTo>
                <a:cubicBezTo>
                  <a:pt x="8353" y="0"/>
                  <a:pt x="15957" y="4816"/>
                  <a:pt x="19527" y="12368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CC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82" name="AutoShape 21"/>
          <p:cNvSpPr>
            <a:spLocks noChangeArrowheads="1"/>
          </p:cNvSpPr>
          <p:nvPr/>
        </p:nvSpPr>
        <p:spPr bwMode="auto">
          <a:xfrm flipH="1">
            <a:off x="4260850" y="4348163"/>
            <a:ext cx="2071688" cy="1128712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 b="1"/>
          </a:p>
        </p:txBody>
      </p:sp>
      <p:sp>
        <p:nvSpPr>
          <p:cNvPr id="36883" name="Text Box 23"/>
          <p:cNvSpPr txBox="1">
            <a:spLocks noChangeArrowheads="1"/>
          </p:cNvSpPr>
          <p:nvPr/>
        </p:nvSpPr>
        <p:spPr bwMode="auto">
          <a:xfrm>
            <a:off x="4689475" y="5119688"/>
            <a:ext cx="814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b="1">
                <a:latin typeface="Times New Roman" panose="02020603050405020304" pitchFamily="18" charset="0"/>
                <a:ea typeface="华文行楷" panose="02010800040101010101" pitchFamily="2" charset="-122"/>
              </a:rPr>
              <a:t>30</a:t>
            </a:r>
            <a:r>
              <a:rPr kumimoji="1" lang="en-US" altLang="zh-CN" b="1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°</a:t>
            </a:r>
          </a:p>
        </p:txBody>
      </p:sp>
      <p:sp>
        <p:nvSpPr>
          <p:cNvPr id="36884" name="Text Box 24"/>
          <p:cNvSpPr txBox="1">
            <a:spLocks noChangeArrowheads="1"/>
          </p:cNvSpPr>
          <p:nvPr/>
        </p:nvSpPr>
        <p:spPr bwMode="auto">
          <a:xfrm>
            <a:off x="4703763" y="4484688"/>
            <a:ext cx="814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b="1">
                <a:latin typeface="Times New Roman" panose="02020603050405020304" pitchFamily="18" charset="0"/>
                <a:ea typeface="华文行楷" panose="02010800040101010101" pitchFamily="2" charset="-122"/>
              </a:rPr>
              <a:t>200</a:t>
            </a:r>
            <a:endParaRPr kumimoji="1" lang="en-US" altLang="zh-CN" b="1">
              <a:latin typeface="Times New Roman" panose="02020603050405020304" pitchFamily="18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0" presetClass="path" presetSubtype="0" accel="50000" decel="50000" fill="hold" grpId="1" nodeType="after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animMotion origin="layout" path="M -1.11111E-6 -2.65896E-6 L -0.34444 -2.65896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  <p:bldP spid="15366" grpId="0" animBg="1"/>
      <p:bldP spid="15376" grpId="0" animBg="1"/>
      <p:bldP spid="36878" grpId="0"/>
      <p:bldP spid="36879" grpId="0"/>
      <p:bldP spid="36880" grpId="0"/>
      <p:bldP spid="15380" grpId="0" animBg="1"/>
      <p:bldP spid="36882" grpId="0"/>
      <p:bldP spid="36882" grpId="1"/>
      <p:bldP spid="36883" grpId="0"/>
      <p:bldP spid="368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Line 3"/>
          <p:cNvSpPr>
            <a:spLocks noChangeShapeType="1"/>
          </p:cNvSpPr>
          <p:nvPr/>
        </p:nvSpPr>
        <p:spPr bwMode="auto">
          <a:xfrm>
            <a:off x="4376738" y="5483225"/>
            <a:ext cx="72548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1" name="Line 4"/>
          <p:cNvSpPr>
            <a:spLocks noChangeShapeType="1"/>
          </p:cNvSpPr>
          <p:nvPr/>
        </p:nvSpPr>
        <p:spPr bwMode="auto">
          <a:xfrm flipV="1">
            <a:off x="4378325" y="4378325"/>
            <a:ext cx="2074863" cy="1119188"/>
          </a:xfrm>
          <a:prstGeom prst="line">
            <a:avLst/>
          </a:prstGeom>
          <a:noFill/>
          <a:ln w="38100">
            <a:solidFill>
              <a:srgbClr val="CC66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2" name="Line 5"/>
          <p:cNvSpPr>
            <a:spLocks noChangeShapeType="1"/>
          </p:cNvSpPr>
          <p:nvPr/>
        </p:nvSpPr>
        <p:spPr bwMode="auto">
          <a:xfrm>
            <a:off x="6453188" y="4365625"/>
            <a:ext cx="0" cy="465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6453188" y="2305050"/>
            <a:ext cx="1508125" cy="2046288"/>
          </a:xfrm>
          <a:prstGeom prst="line">
            <a:avLst/>
          </a:prstGeom>
          <a:noFill/>
          <a:ln w="38100">
            <a:solidFill>
              <a:srgbClr val="CC66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4" name="Freeform 7"/>
          <p:cNvSpPr/>
          <p:nvPr/>
        </p:nvSpPr>
        <p:spPr bwMode="auto">
          <a:xfrm>
            <a:off x="3998913" y="4584700"/>
            <a:ext cx="2830512" cy="1069975"/>
          </a:xfrm>
          <a:custGeom>
            <a:avLst/>
            <a:gdLst>
              <a:gd name="T0" fmla="*/ 0 w 1783"/>
              <a:gd name="T1" fmla="*/ 667 h 674"/>
              <a:gd name="T2" fmla="*/ 73 w 1783"/>
              <a:gd name="T3" fmla="*/ 613 h 674"/>
              <a:gd name="T4" fmla="*/ 92 w 1783"/>
              <a:gd name="T5" fmla="*/ 594 h 674"/>
              <a:gd name="T6" fmla="*/ 192 w 1783"/>
              <a:gd name="T7" fmla="*/ 585 h 674"/>
              <a:gd name="T8" fmla="*/ 229 w 1783"/>
              <a:gd name="T9" fmla="*/ 576 h 674"/>
              <a:gd name="T10" fmla="*/ 284 w 1783"/>
              <a:gd name="T11" fmla="*/ 558 h 674"/>
              <a:gd name="T12" fmla="*/ 521 w 1783"/>
              <a:gd name="T13" fmla="*/ 567 h 674"/>
              <a:gd name="T14" fmla="*/ 576 w 1783"/>
              <a:gd name="T15" fmla="*/ 585 h 674"/>
              <a:gd name="T16" fmla="*/ 960 w 1783"/>
              <a:gd name="T17" fmla="*/ 603 h 674"/>
              <a:gd name="T18" fmla="*/ 1070 w 1783"/>
              <a:gd name="T19" fmla="*/ 457 h 674"/>
              <a:gd name="T20" fmla="*/ 1079 w 1783"/>
              <a:gd name="T21" fmla="*/ 430 h 674"/>
              <a:gd name="T22" fmla="*/ 1216 w 1783"/>
              <a:gd name="T23" fmla="*/ 375 h 674"/>
              <a:gd name="T24" fmla="*/ 1253 w 1783"/>
              <a:gd name="T25" fmla="*/ 366 h 674"/>
              <a:gd name="T26" fmla="*/ 1308 w 1783"/>
              <a:gd name="T27" fmla="*/ 347 h 674"/>
              <a:gd name="T28" fmla="*/ 1326 w 1783"/>
              <a:gd name="T29" fmla="*/ 320 h 674"/>
              <a:gd name="T30" fmla="*/ 1344 w 1783"/>
              <a:gd name="T31" fmla="*/ 265 h 674"/>
              <a:gd name="T32" fmla="*/ 1353 w 1783"/>
              <a:gd name="T33" fmla="*/ 192 h 674"/>
              <a:gd name="T34" fmla="*/ 1399 w 1783"/>
              <a:gd name="T35" fmla="*/ 165 h 674"/>
              <a:gd name="T36" fmla="*/ 1628 w 1783"/>
              <a:gd name="T37" fmla="*/ 155 h 674"/>
              <a:gd name="T38" fmla="*/ 1747 w 1783"/>
              <a:gd name="T39" fmla="*/ 64 h 674"/>
              <a:gd name="T40" fmla="*/ 1783 w 1783"/>
              <a:gd name="T41" fmla="*/ 0 h 67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83"/>
              <a:gd name="T64" fmla="*/ 0 h 674"/>
              <a:gd name="T65" fmla="*/ 1783 w 1783"/>
              <a:gd name="T66" fmla="*/ 674 h 67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83" h="674">
                <a:moveTo>
                  <a:pt x="0" y="667"/>
                </a:moveTo>
                <a:cubicBezTo>
                  <a:pt x="22" y="646"/>
                  <a:pt x="52" y="634"/>
                  <a:pt x="73" y="613"/>
                </a:cubicBezTo>
                <a:cubicBezTo>
                  <a:pt x="79" y="607"/>
                  <a:pt x="83" y="596"/>
                  <a:pt x="92" y="594"/>
                </a:cubicBezTo>
                <a:cubicBezTo>
                  <a:pt x="125" y="586"/>
                  <a:pt x="159" y="588"/>
                  <a:pt x="192" y="585"/>
                </a:cubicBezTo>
                <a:cubicBezTo>
                  <a:pt x="204" y="582"/>
                  <a:pt x="217" y="580"/>
                  <a:pt x="229" y="576"/>
                </a:cubicBezTo>
                <a:cubicBezTo>
                  <a:pt x="248" y="571"/>
                  <a:pt x="284" y="558"/>
                  <a:pt x="284" y="558"/>
                </a:cubicBezTo>
                <a:cubicBezTo>
                  <a:pt x="363" y="561"/>
                  <a:pt x="442" y="560"/>
                  <a:pt x="521" y="567"/>
                </a:cubicBezTo>
                <a:cubicBezTo>
                  <a:pt x="540" y="569"/>
                  <a:pt x="576" y="585"/>
                  <a:pt x="576" y="585"/>
                </a:cubicBezTo>
                <a:cubicBezTo>
                  <a:pt x="670" y="674"/>
                  <a:pt x="881" y="605"/>
                  <a:pt x="960" y="603"/>
                </a:cubicBezTo>
                <a:cubicBezTo>
                  <a:pt x="1026" y="582"/>
                  <a:pt x="1042" y="513"/>
                  <a:pt x="1070" y="457"/>
                </a:cubicBezTo>
                <a:cubicBezTo>
                  <a:pt x="1074" y="448"/>
                  <a:pt x="1073" y="437"/>
                  <a:pt x="1079" y="430"/>
                </a:cubicBezTo>
                <a:cubicBezTo>
                  <a:pt x="1105" y="397"/>
                  <a:pt x="1176" y="385"/>
                  <a:pt x="1216" y="375"/>
                </a:cubicBezTo>
                <a:cubicBezTo>
                  <a:pt x="1228" y="372"/>
                  <a:pt x="1241" y="370"/>
                  <a:pt x="1253" y="366"/>
                </a:cubicBezTo>
                <a:cubicBezTo>
                  <a:pt x="1272" y="360"/>
                  <a:pt x="1308" y="347"/>
                  <a:pt x="1308" y="347"/>
                </a:cubicBezTo>
                <a:cubicBezTo>
                  <a:pt x="1314" y="338"/>
                  <a:pt x="1322" y="330"/>
                  <a:pt x="1326" y="320"/>
                </a:cubicBezTo>
                <a:cubicBezTo>
                  <a:pt x="1334" y="302"/>
                  <a:pt x="1344" y="265"/>
                  <a:pt x="1344" y="265"/>
                </a:cubicBezTo>
                <a:cubicBezTo>
                  <a:pt x="1347" y="241"/>
                  <a:pt x="1346" y="215"/>
                  <a:pt x="1353" y="192"/>
                </a:cubicBezTo>
                <a:cubicBezTo>
                  <a:pt x="1357" y="177"/>
                  <a:pt x="1387" y="166"/>
                  <a:pt x="1399" y="165"/>
                </a:cubicBezTo>
                <a:cubicBezTo>
                  <a:pt x="1475" y="159"/>
                  <a:pt x="1552" y="158"/>
                  <a:pt x="1628" y="155"/>
                </a:cubicBezTo>
                <a:cubicBezTo>
                  <a:pt x="1655" y="114"/>
                  <a:pt x="1700" y="79"/>
                  <a:pt x="1747" y="64"/>
                </a:cubicBezTo>
                <a:cubicBezTo>
                  <a:pt x="1776" y="44"/>
                  <a:pt x="1783" y="35"/>
                  <a:pt x="1783" y="0"/>
                </a:cubicBezTo>
              </a:path>
            </a:pathLst>
          </a:custGeom>
          <a:noFill/>
          <a:ln w="28575" cap="rnd" cmpd="sng">
            <a:solidFill>
              <a:srgbClr val="0066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437313" y="4367213"/>
            <a:ext cx="42068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6" name="Text Box 9"/>
          <p:cNvSpPr txBox="1">
            <a:spLocks noChangeArrowheads="1"/>
          </p:cNvSpPr>
          <p:nvPr/>
        </p:nvSpPr>
        <p:spPr bwMode="auto">
          <a:xfrm>
            <a:off x="4102100" y="5076825"/>
            <a:ext cx="493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 i="1">
                <a:latin typeface="Times New Roman" panose="02020603050405020304" pitchFamily="18" charset="0"/>
                <a:ea typeface="华文行楷" panose="02010800040101010101" pitchFamily="2" charset="-122"/>
              </a:rPr>
              <a:t>A</a:t>
            </a:r>
          </a:p>
        </p:txBody>
      </p:sp>
      <p:sp>
        <p:nvSpPr>
          <p:cNvPr id="37897" name="Text Box 10"/>
          <p:cNvSpPr txBox="1">
            <a:spLocks noChangeArrowheads="1"/>
          </p:cNvSpPr>
          <p:nvPr/>
        </p:nvSpPr>
        <p:spPr bwMode="auto">
          <a:xfrm>
            <a:off x="6032500" y="3916363"/>
            <a:ext cx="493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 i="1">
                <a:latin typeface="Times New Roman" panose="02020603050405020304" pitchFamily="18" charset="0"/>
                <a:ea typeface="华文行楷" panose="02010800040101010101" pitchFamily="2" charset="-122"/>
              </a:rPr>
              <a:t>B</a:t>
            </a:r>
          </a:p>
        </p:txBody>
      </p:sp>
      <p:grpSp>
        <p:nvGrpSpPr>
          <p:cNvPr id="37898" name="Group 12"/>
          <p:cNvGrpSpPr/>
          <p:nvPr/>
        </p:nvGrpSpPr>
        <p:grpSpPr bwMode="auto">
          <a:xfrm>
            <a:off x="5451475" y="4591050"/>
            <a:ext cx="719138" cy="530225"/>
            <a:chOff x="2917" y="2692"/>
            <a:chExt cx="453" cy="334"/>
          </a:xfrm>
        </p:grpSpPr>
        <p:sp>
          <p:nvSpPr>
            <p:cNvPr id="37899" name="Rectangle 13"/>
            <p:cNvSpPr>
              <a:spLocks noChangeArrowheads="1"/>
            </p:cNvSpPr>
            <p:nvPr/>
          </p:nvSpPr>
          <p:spPr bwMode="auto">
            <a:xfrm>
              <a:off x="2917" y="2916"/>
              <a:ext cx="146" cy="11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1800" b="1"/>
            </a:p>
          </p:txBody>
        </p:sp>
        <p:sp>
          <p:nvSpPr>
            <p:cNvPr id="37900" name="Line 14"/>
            <p:cNvSpPr>
              <a:spLocks noChangeShapeType="1"/>
            </p:cNvSpPr>
            <p:nvPr/>
          </p:nvSpPr>
          <p:spPr bwMode="auto">
            <a:xfrm flipH="1" flipV="1">
              <a:off x="2981" y="2853"/>
              <a:ext cx="9" cy="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01" name="Rectangle 15"/>
            <p:cNvSpPr>
              <a:spLocks noChangeArrowheads="1"/>
            </p:cNvSpPr>
            <p:nvPr/>
          </p:nvSpPr>
          <p:spPr bwMode="auto">
            <a:xfrm>
              <a:off x="3224" y="2755"/>
              <a:ext cx="146" cy="110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1800" b="1"/>
            </a:p>
          </p:txBody>
        </p:sp>
        <p:sp>
          <p:nvSpPr>
            <p:cNvPr id="37902" name="Line 16"/>
            <p:cNvSpPr>
              <a:spLocks noChangeShapeType="1"/>
            </p:cNvSpPr>
            <p:nvPr/>
          </p:nvSpPr>
          <p:spPr bwMode="auto">
            <a:xfrm flipH="1" flipV="1">
              <a:off x="3288" y="2692"/>
              <a:ext cx="9" cy="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17"/>
          <p:cNvGrpSpPr/>
          <p:nvPr/>
        </p:nvGrpSpPr>
        <p:grpSpPr bwMode="auto">
          <a:xfrm>
            <a:off x="6969125" y="2894013"/>
            <a:ext cx="708025" cy="915987"/>
            <a:chOff x="3873" y="1623"/>
            <a:chExt cx="446" cy="577"/>
          </a:xfrm>
        </p:grpSpPr>
        <p:sp>
          <p:nvSpPr>
            <p:cNvPr id="37904" name="Rectangle 18"/>
            <p:cNvSpPr>
              <a:spLocks noChangeArrowheads="1"/>
            </p:cNvSpPr>
            <p:nvPr/>
          </p:nvSpPr>
          <p:spPr bwMode="auto">
            <a:xfrm>
              <a:off x="3873" y="2090"/>
              <a:ext cx="146" cy="11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1800" b="1"/>
            </a:p>
          </p:txBody>
        </p:sp>
        <p:sp>
          <p:nvSpPr>
            <p:cNvPr id="37905" name="Line 19"/>
            <p:cNvSpPr>
              <a:spLocks noChangeShapeType="1"/>
            </p:cNvSpPr>
            <p:nvPr/>
          </p:nvSpPr>
          <p:spPr bwMode="auto">
            <a:xfrm flipH="1" flipV="1">
              <a:off x="3937" y="2027"/>
              <a:ext cx="9" cy="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06" name="Rectangle 20"/>
            <p:cNvSpPr>
              <a:spLocks noChangeArrowheads="1"/>
            </p:cNvSpPr>
            <p:nvPr/>
          </p:nvSpPr>
          <p:spPr bwMode="auto">
            <a:xfrm>
              <a:off x="4173" y="1686"/>
              <a:ext cx="146" cy="11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1800" b="1"/>
            </a:p>
          </p:txBody>
        </p:sp>
        <p:sp>
          <p:nvSpPr>
            <p:cNvPr id="37907" name="Line 21"/>
            <p:cNvSpPr>
              <a:spLocks noChangeShapeType="1"/>
            </p:cNvSpPr>
            <p:nvPr/>
          </p:nvSpPr>
          <p:spPr bwMode="auto">
            <a:xfrm flipH="1" flipV="1">
              <a:off x="4237" y="1623"/>
              <a:ext cx="9" cy="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7908" name="Freeform 22"/>
          <p:cNvSpPr/>
          <p:nvPr/>
        </p:nvSpPr>
        <p:spPr bwMode="auto">
          <a:xfrm>
            <a:off x="6829425" y="1928813"/>
            <a:ext cx="1625600" cy="2743200"/>
          </a:xfrm>
          <a:custGeom>
            <a:avLst/>
            <a:gdLst>
              <a:gd name="T0" fmla="*/ 0 w 1024"/>
              <a:gd name="T1" fmla="*/ 1728 h 1728"/>
              <a:gd name="T2" fmla="*/ 55 w 1024"/>
              <a:gd name="T3" fmla="*/ 1582 h 1728"/>
              <a:gd name="T4" fmla="*/ 119 w 1024"/>
              <a:gd name="T5" fmla="*/ 1499 h 1728"/>
              <a:gd name="T6" fmla="*/ 220 w 1024"/>
              <a:gd name="T7" fmla="*/ 1426 h 1728"/>
              <a:gd name="T8" fmla="*/ 256 w 1024"/>
              <a:gd name="T9" fmla="*/ 1344 h 1728"/>
              <a:gd name="T10" fmla="*/ 311 w 1024"/>
              <a:gd name="T11" fmla="*/ 1207 h 1728"/>
              <a:gd name="T12" fmla="*/ 348 w 1024"/>
              <a:gd name="T13" fmla="*/ 1124 h 1728"/>
              <a:gd name="T14" fmla="*/ 384 w 1024"/>
              <a:gd name="T15" fmla="*/ 1015 h 1728"/>
              <a:gd name="T16" fmla="*/ 448 w 1024"/>
              <a:gd name="T17" fmla="*/ 969 h 1728"/>
              <a:gd name="T18" fmla="*/ 476 w 1024"/>
              <a:gd name="T19" fmla="*/ 960 h 1728"/>
              <a:gd name="T20" fmla="*/ 540 w 1024"/>
              <a:gd name="T21" fmla="*/ 896 h 1728"/>
              <a:gd name="T22" fmla="*/ 594 w 1024"/>
              <a:gd name="T23" fmla="*/ 814 h 1728"/>
              <a:gd name="T24" fmla="*/ 613 w 1024"/>
              <a:gd name="T25" fmla="*/ 786 h 1728"/>
              <a:gd name="T26" fmla="*/ 640 w 1024"/>
              <a:gd name="T27" fmla="*/ 548 h 1728"/>
              <a:gd name="T28" fmla="*/ 658 w 1024"/>
              <a:gd name="T29" fmla="*/ 457 h 1728"/>
              <a:gd name="T30" fmla="*/ 759 w 1024"/>
              <a:gd name="T31" fmla="*/ 411 h 1728"/>
              <a:gd name="T32" fmla="*/ 814 w 1024"/>
              <a:gd name="T33" fmla="*/ 393 h 1728"/>
              <a:gd name="T34" fmla="*/ 1006 w 1024"/>
              <a:gd name="T35" fmla="*/ 36 h 1728"/>
              <a:gd name="T36" fmla="*/ 1024 w 1024"/>
              <a:gd name="T37" fmla="*/ 0 h 172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024"/>
              <a:gd name="T58" fmla="*/ 0 h 1728"/>
              <a:gd name="T59" fmla="*/ 1024 w 1024"/>
              <a:gd name="T60" fmla="*/ 1728 h 172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024" h="1728">
                <a:moveTo>
                  <a:pt x="0" y="1728"/>
                </a:moveTo>
                <a:cubicBezTo>
                  <a:pt x="9" y="1657"/>
                  <a:pt x="18" y="1638"/>
                  <a:pt x="55" y="1582"/>
                </a:cubicBezTo>
                <a:cubicBezTo>
                  <a:pt x="72" y="1530"/>
                  <a:pt x="68" y="1516"/>
                  <a:pt x="119" y="1499"/>
                </a:cubicBezTo>
                <a:cubicBezTo>
                  <a:pt x="146" y="1458"/>
                  <a:pt x="181" y="1451"/>
                  <a:pt x="220" y="1426"/>
                </a:cubicBezTo>
                <a:cubicBezTo>
                  <a:pt x="241" y="1361"/>
                  <a:pt x="227" y="1387"/>
                  <a:pt x="256" y="1344"/>
                </a:cubicBezTo>
                <a:cubicBezTo>
                  <a:pt x="271" y="1297"/>
                  <a:pt x="284" y="1248"/>
                  <a:pt x="311" y="1207"/>
                </a:cubicBezTo>
                <a:cubicBezTo>
                  <a:pt x="321" y="1177"/>
                  <a:pt x="337" y="1154"/>
                  <a:pt x="348" y="1124"/>
                </a:cubicBezTo>
                <a:cubicBezTo>
                  <a:pt x="356" y="1078"/>
                  <a:pt x="359" y="1053"/>
                  <a:pt x="384" y="1015"/>
                </a:cubicBezTo>
                <a:cubicBezTo>
                  <a:pt x="399" y="969"/>
                  <a:pt x="384" y="990"/>
                  <a:pt x="448" y="969"/>
                </a:cubicBezTo>
                <a:cubicBezTo>
                  <a:pt x="457" y="966"/>
                  <a:pt x="476" y="960"/>
                  <a:pt x="476" y="960"/>
                </a:cubicBezTo>
                <a:cubicBezTo>
                  <a:pt x="515" y="934"/>
                  <a:pt x="500" y="921"/>
                  <a:pt x="540" y="896"/>
                </a:cubicBezTo>
                <a:cubicBezTo>
                  <a:pt x="562" y="862"/>
                  <a:pt x="574" y="844"/>
                  <a:pt x="594" y="814"/>
                </a:cubicBezTo>
                <a:cubicBezTo>
                  <a:pt x="600" y="805"/>
                  <a:pt x="613" y="786"/>
                  <a:pt x="613" y="786"/>
                </a:cubicBezTo>
                <a:cubicBezTo>
                  <a:pt x="652" y="667"/>
                  <a:pt x="624" y="769"/>
                  <a:pt x="640" y="548"/>
                </a:cubicBezTo>
                <a:cubicBezTo>
                  <a:pt x="641" y="540"/>
                  <a:pt x="646" y="476"/>
                  <a:pt x="658" y="457"/>
                </a:cubicBezTo>
                <a:cubicBezTo>
                  <a:pt x="678" y="425"/>
                  <a:pt x="726" y="422"/>
                  <a:pt x="759" y="411"/>
                </a:cubicBezTo>
                <a:cubicBezTo>
                  <a:pt x="777" y="405"/>
                  <a:pt x="814" y="393"/>
                  <a:pt x="814" y="393"/>
                </a:cubicBezTo>
                <a:cubicBezTo>
                  <a:pt x="926" y="318"/>
                  <a:pt x="911" y="136"/>
                  <a:pt x="1006" y="36"/>
                </a:cubicBezTo>
                <a:cubicBezTo>
                  <a:pt x="1016" y="5"/>
                  <a:pt x="1008" y="16"/>
                  <a:pt x="1024" y="0"/>
                </a:cubicBezTo>
              </a:path>
            </a:pathLst>
          </a:custGeom>
          <a:noFill/>
          <a:ln w="28575" cap="rnd" cmpd="sng">
            <a:solidFill>
              <a:srgbClr val="0066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7961313" y="2308225"/>
            <a:ext cx="0" cy="317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10" name="Rectangle 24"/>
          <p:cNvSpPr>
            <a:spLocks noChangeArrowheads="1"/>
          </p:cNvSpPr>
          <p:nvPr/>
        </p:nvSpPr>
        <p:spPr bwMode="auto">
          <a:xfrm>
            <a:off x="296863" y="692150"/>
            <a:ext cx="7227887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               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当奇奇要乘缆车继续从点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到达比点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高 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200m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的点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C, 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如果这段路程由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点看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C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点的仰角为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60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°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,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缆车行进速度为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1m/s,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奇奇需要多长时间能到达目的地？</a:t>
            </a:r>
          </a:p>
        </p:txBody>
      </p:sp>
      <p:sp>
        <p:nvSpPr>
          <p:cNvPr id="37911" name="Arc 25"/>
          <p:cNvSpPr/>
          <p:nvPr/>
        </p:nvSpPr>
        <p:spPr bwMode="auto">
          <a:xfrm rot="2692906">
            <a:off x="4681538" y="5305425"/>
            <a:ext cx="184150" cy="203200"/>
          </a:xfrm>
          <a:custGeom>
            <a:avLst/>
            <a:gdLst>
              <a:gd name="T0" fmla="*/ 0 w 19528"/>
              <a:gd name="T1" fmla="*/ 0 h 21600"/>
              <a:gd name="T2" fmla="*/ 184150 w 19528"/>
              <a:gd name="T3" fmla="*/ 116351 h 21600"/>
              <a:gd name="T4" fmla="*/ 0 w 19528"/>
              <a:gd name="T5" fmla="*/ 203200 h 21600"/>
              <a:gd name="T6" fmla="*/ 0 60000 65536"/>
              <a:gd name="T7" fmla="*/ 0 60000 65536"/>
              <a:gd name="T8" fmla="*/ 0 60000 65536"/>
              <a:gd name="T9" fmla="*/ 0 w 19528"/>
              <a:gd name="T10" fmla="*/ 0 h 21600"/>
              <a:gd name="T11" fmla="*/ 19528 w 1952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528" h="21600" fill="none" extrusionOk="0">
                <a:moveTo>
                  <a:pt x="-1" y="0"/>
                </a:moveTo>
                <a:cubicBezTo>
                  <a:pt x="8353" y="0"/>
                  <a:pt x="15957" y="4816"/>
                  <a:pt x="19527" y="12368"/>
                </a:cubicBezTo>
              </a:path>
              <a:path w="19528" h="21600" stroke="0" extrusionOk="0">
                <a:moveTo>
                  <a:pt x="-1" y="0"/>
                </a:moveTo>
                <a:cubicBezTo>
                  <a:pt x="8353" y="0"/>
                  <a:pt x="15957" y="4816"/>
                  <a:pt x="19527" y="12368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CC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10" name="Arc 26"/>
          <p:cNvSpPr/>
          <p:nvPr/>
        </p:nvSpPr>
        <p:spPr bwMode="auto">
          <a:xfrm rot="2692906">
            <a:off x="6492875" y="4192588"/>
            <a:ext cx="195263" cy="223837"/>
          </a:xfrm>
          <a:custGeom>
            <a:avLst/>
            <a:gdLst>
              <a:gd name="T0" fmla="*/ 0 w 22980"/>
              <a:gd name="T1" fmla="*/ 2881 h 21600"/>
              <a:gd name="T2" fmla="*/ 195263 w 22980"/>
              <a:gd name="T3" fmla="*/ 128167 h 21600"/>
              <a:gd name="T4" fmla="*/ 29332 w 22980"/>
              <a:gd name="T5" fmla="*/ 223837 h 21600"/>
              <a:gd name="T6" fmla="*/ 0 60000 65536"/>
              <a:gd name="T7" fmla="*/ 0 60000 65536"/>
              <a:gd name="T8" fmla="*/ 0 60000 65536"/>
              <a:gd name="T9" fmla="*/ 0 w 22980"/>
              <a:gd name="T10" fmla="*/ 0 h 21600"/>
              <a:gd name="T11" fmla="*/ 22980 w 2298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980" h="21600" fill="none" extrusionOk="0">
                <a:moveTo>
                  <a:pt x="-1" y="277"/>
                </a:moveTo>
                <a:cubicBezTo>
                  <a:pt x="1141" y="92"/>
                  <a:pt x="2295" y="-1"/>
                  <a:pt x="3452" y="0"/>
                </a:cubicBezTo>
                <a:cubicBezTo>
                  <a:pt x="11805" y="0"/>
                  <a:pt x="19409" y="4816"/>
                  <a:pt x="22979" y="12368"/>
                </a:cubicBezTo>
              </a:path>
              <a:path w="22980" h="21600" stroke="0" extrusionOk="0">
                <a:moveTo>
                  <a:pt x="-1" y="277"/>
                </a:moveTo>
                <a:cubicBezTo>
                  <a:pt x="1141" y="92"/>
                  <a:pt x="2295" y="-1"/>
                  <a:pt x="3452" y="0"/>
                </a:cubicBezTo>
                <a:cubicBezTo>
                  <a:pt x="11805" y="0"/>
                  <a:pt x="19409" y="4816"/>
                  <a:pt x="22979" y="12368"/>
                </a:cubicBezTo>
                <a:lnTo>
                  <a:pt x="3452" y="21600"/>
                </a:lnTo>
                <a:close/>
              </a:path>
            </a:pathLst>
          </a:custGeom>
          <a:noFill/>
          <a:ln w="38100">
            <a:solidFill>
              <a:srgbClr val="CC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913" name="Text Box 27"/>
          <p:cNvSpPr txBox="1">
            <a:spLocks noChangeArrowheads="1"/>
          </p:cNvSpPr>
          <p:nvPr/>
        </p:nvSpPr>
        <p:spPr bwMode="auto">
          <a:xfrm>
            <a:off x="889000" y="5106988"/>
            <a:ext cx="493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 i="1">
                <a:latin typeface="Times New Roman" panose="02020603050405020304" pitchFamily="18" charset="0"/>
                <a:ea typeface="华文行楷" panose="02010800040101010101" pitchFamily="2" charset="-122"/>
              </a:rPr>
              <a:t>A</a:t>
            </a:r>
          </a:p>
        </p:txBody>
      </p:sp>
      <p:sp>
        <p:nvSpPr>
          <p:cNvPr id="37914" name="Text Box 28"/>
          <p:cNvSpPr txBox="1">
            <a:spLocks noChangeArrowheads="1"/>
          </p:cNvSpPr>
          <p:nvPr/>
        </p:nvSpPr>
        <p:spPr bwMode="auto">
          <a:xfrm>
            <a:off x="3035300" y="3859213"/>
            <a:ext cx="493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 i="1">
                <a:latin typeface="Times New Roman" panose="02020603050405020304" pitchFamily="18" charset="0"/>
                <a:ea typeface="华文行楷" panose="02010800040101010101" pitchFamily="2" charset="-122"/>
              </a:rPr>
              <a:t>B</a:t>
            </a:r>
          </a:p>
        </p:txBody>
      </p:sp>
      <p:sp>
        <p:nvSpPr>
          <p:cNvPr id="37915" name="Text Box 29"/>
          <p:cNvSpPr txBox="1">
            <a:spLocks noChangeArrowheads="1"/>
          </p:cNvSpPr>
          <p:nvPr/>
        </p:nvSpPr>
        <p:spPr bwMode="auto">
          <a:xfrm>
            <a:off x="2919413" y="5502275"/>
            <a:ext cx="493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 i="1">
                <a:latin typeface="Times New Roman" panose="02020603050405020304" pitchFamily="18" charset="0"/>
                <a:ea typeface="华文行楷" panose="02010800040101010101" pitchFamily="2" charset="-122"/>
              </a:rPr>
              <a:t>D</a:t>
            </a:r>
          </a:p>
        </p:txBody>
      </p:sp>
      <p:sp>
        <p:nvSpPr>
          <p:cNvPr id="37916" name="Arc 30"/>
          <p:cNvSpPr/>
          <p:nvPr/>
        </p:nvSpPr>
        <p:spPr bwMode="auto">
          <a:xfrm rot="2692906">
            <a:off x="1541463" y="5292725"/>
            <a:ext cx="184150" cy="203200"/>
          </a:xfrm>
          <a:custGeom>
            <a:avLst/>
            <a:gdLst>
              <a:gd name="T0" fmla="*/ 0 w 19528"/>
              <a:gd name="T1" fmla="*/ 0 h 21600"/>
              <a:gd name="T2" fmla="*/ 184150 w 19528"/>
              <a:gd name="T3" fmla="*/ 116351 h 21600"/>
              <a:gd name="T4" fmla="*/ 0 w 19528"/>
              <a:gd name="T5" fmla="*/ 203200 h 21600"/>
              <a:gd name="T6" fmla="*/ 0 60000 65536"/>
              <a:gd name="T7" fmla="*/ 0 60000 65536"/>
              <a:gd name="T8" fmla="*/ 0 60000 65536"/>
              <a:gd name="T9" fmla="*/ 0 w 19528"/>
              <a:gd name="T10" fmla="*/ 0 h 21600"/>
              <a:gd name="T11" fmla="*/ 19528 w 1952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528" h="21600" fill="none" extrusionOk="0">
                <a:moveTo>
                  <a:pt x="-1" y="0"/>
                </a:moveTo>
                <a:cubicBezTo>
                  <a:pt x="8353" y="0"/>
                  <a:pt x="15957" y="4816"/>
                  <a:pt x="19527" y="12368"/>
                </a:cubicBezTo>
              </a:path>
              <a:path w="19528" h="21600" stroke="0" extrusionOk="0">
                <a:moveTo>
                  <a:pt x="-1" y="0"/>
                </a:moveTo>
                <a:cubicBezTo>
                  <a:pt x="8353" y="0"/>
                  <a:pt x="15957" y="4816"/>
                  <a:pt x="19527" y="12368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CC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917" name="AutoShape 31"/>
          <p:cNvSpPr>
            <a:spLocks noChangeArrowheads="1"/>
          </p:cNvSpPr>
          <p:nvPr/>
        </p:nvSpPr>
        <p:spPr bwMode="auto">
          <a:xfrm flipH="1">
            <a:off x="6465888" y="2290763"/>
            <a:ext cx="1511300" cy="2062162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 b="1"/>
          </a:p>
        </p:txBody>
      </p:sp>
      <p:sp>
        <p:nvSpPr>
          <p:cNvPr id="37918" name="Text Box 32"/>
          <p:cNvSpPr txBox="1">
            <a:spLocks noChangeArrowheads="1"/>
          </p:cNvSpPr>
          <p:nvPr/>
        </p:nvSpPr>
        <p:spPr bwMode="auto">
          <a:xfrm>
            <a:off x="7820025" y="1852613"/>
            <a:ext cx="493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 i="1">
                <a:latin typeface="Times New Roman" panose="02020603050405020304" pitchFamily="18" charset="0"/>
                <a:ea typeface="华文行楷" panose="02010800040101010101" pitchFamily="2" charset="-122"/>
              </a:rPr>
              <a:t>C</a:t>
            </a:r>
          </a:p>
        </p:txBody>
      </p:sp>
      <p:sp>
        <p:nvSpPr>
          <p:cNvPr id="37919" name="Text Box 33"/>
          <p:cNvSpPr txBox="1">
            <a:spLocks noChangeArrowheads="1"/>
          </p:cNvSpPr>
          <p:nvPr/>
        </p:nvSpPr>
        <p:spPr bwMode="auto">
          <a:xfrm>
            <a:off x="7993063" y="3973513"/>
            <a:ext cx="493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 i="1">
                <a:latin typeface="Times New Roman" panose="02020603050405020304" pitchFamily="18" charset="0"/>
                <a:ea typeface="华文行楷" panose="02010800040101010101" pitchFamily="2" charset="-122"/>
              </a:rPr>
              <a:t>E</a:t>
            </a:r>
          </a:p>
        </p:txBody>
      </p:sp>
      <p:sp>
        <p:nvSpPr>
          <p:cNvPr id="16418" name="Arc 34"/>
          <p:cNvSpPr/>
          <p:nvPr/>
        </p:nvSpPr>
        <p:spPr bwMode="auto">
          <a:xfrm rot="2692906">
            <a:off x="6494463" y="4167188"/>
            <a:ext cx="195262" cy="223837"/>
          </a:xfrm>
          <a:custGeom>
            <a:avLst/>
            <a:gdLst>
              <a:gd name="T0" fmla="*/ 0 w 22980"/>
              <a:gd name="T1" fmla="*/ 2881 h 21600"/>
              <a:gd name="T2" fmla="*/ 195263 w 22980"/>
              <a:gd name="T3" fmla="*/ 128167 h 21600"/>
              <a:gd name="T4" fmla="*/ 29332 w 22980"/>
              <a:gd name="T5" fmla="*/ 223837 h 21600"/>
              <a:gd name="T6" fmla="*/ 0 60000 65536"/>
              <a:gd name="T7" fmla="*/ 0 60000 65536"/>
              <a:gd name="T8" fmla="*/ 0 60000 65536"/>
              <a:gd name="T9" fmla="*/ 0 w 22980"/>
              <a:gd name="T10" fmla="*/ 0 h 21600"/>
              <a:gd name="T11" fmla="*/ 22980 w 2298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980" h="21600" fill="none" extrusionOk="0">
                <a:moveTo>
                  <a:pt x="-1" y="277"/>
                </a:moveTo>
                <a:cubicBezTo>
                  <a:pt x="1141" y="92"/>
                  <a:pt x="2295" y="-1"/>
                  <a:pt x="3452" y="0"/>
                </a:cubicBezTo>
                <a:cubicBezTo>
                  <a:pt x="11805" y="0"/>
                  <a:pt x="19409" y="4816"/>
                  <a:pt x="22979" y="12368"/>
                </a:cubicBezTo>
              </a:path>
              <a:path w="22980" h="21600" stroke="0" extrusionOk="0">
                <a:moveTo>
                  <a:pt x="-1" y="277"/>
                </a:moveTo>
                <a:cubicBezTo>
                  <a:pt x="1141" y="92"/>
                  <a:pt x="2295" y="-1"/>
                  <a:pt x="3452" y="0"/>
                </a:cubicBezTo>
                <a:cubicBezTo>
                  <a:pt x="11805" y="0"/>
                  <a:pt x="19409" y="4816"/>
                  <a:pt x="22979" y="12368"/>
                </a:cubicBezTo>
                <a:lnTo>
                  <a:pt x="3452" y="21600"/>
                </a:lnTo>
                <a:close/>
              </a:path>
            </a:pathLst>
          </a:custGeom>
          <a:noFill/>
          <a:ln w="38100">
            <a:solidFill>
              <a:srgbClr val="CC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921" name="AutoShape 35"/>
          <p:cNvSpPr>
            <a:spLocks noChangeArrowheads="1"/>
          </p:cNvSpPr>
          <p:nvPr/>
        </p:nvSpPr>
        <p:spPr bwMode="auto">
          <a:xfrm flipH="1">
            <a:off x="1246188" y="4348163"/>
            <a:ext cx="2071687" cy="1128712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 b="1"/>
          </a:p>
        </p:txBody>
      </p:sp>
      <p:sp>
        <p:nvSpPr>
          <p:cNvPr id="37922" name="WordArt 36"/>
          <p:cNvSpPr>
            <a:spLocks noChangeArrowheads="1" noChangeShapeType="1" noTextEdit="1"/>
          </p:cNvSpPr>
          <p:nvPr/>
        </p:nvSpPr>
        <p:spPr bwMode="auto">
          <a:xfrm>
            <a:off x="363538" y="168275"/>
            <a:ext cx="1400175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4620"/>
              </a:avLst>
            </a:prstTxWarp>
          </a:bodyPr>
          <a:lstStyle/>
          <a:p>
            <a:pPr algn="ctr"/>
            <a:r>
              <a:rPr lang="zh-CN" altLang="en-US" sz="3600" b="1" i="1" kern="10" dirty="0">
                <a:ln w="9525">
                  <a:solidFill>
                    <a:srgbClr val="CC99FF"/>
                  </a:solidFill>
                  <a:round/>
                </a:ln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拓展一</a:t>
            </a:r>
          </a:p>
        </p:txBody>
      </p:sp>
      <p:sp>
        <p:nvSpPr>
          <p:cNvPr id="37923" name="Text Box 37"/>
          <p:cNvSpPr txBox="1">
            <a:spLocks noChangeArrowheads="1"/>
          </p:cNvSpPr>
          <p:nvPr/>
        </p:nvSpPr>
        <p:spPr bwMode="auto">
          <a:xfrm>
            <a:off x="6632575" y="3984625"/>
            <a:ext cx="755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b="1">
                <a:latin typeface="Times New Roman" panose="02020603050405020304" pitchFamily="18" charset="0"/>
                <a:ea typeface="华文行楷" panose="02010800040101010101" pitchFamily="2" charset="-122"/>
              </a:rPr>
              <a:t>60</a:t>
            </a:r>
            <a:r>
              <a:rPr kumimoji="1" lang="en-US" altLang="zh-CN" b="1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°</a:t>
            </a:r>
          </a:p>
        </p:txBody>
      </p:sp>
      <p:sp>
        <p:nvSpPr>
          <p:cNvPr id="37924" name="Text Box 38"/>
          <p:cNvSpPr txBox="1">
            <a:spLocks noChangeArrowheads="1"/>
          </p:cNvSpPr>
          <p:nvPr/>
        </p:nvSpPr>
        <p:spPr bwMode="auto">
          <a:xfrm>
            <a:off x="7956550" y="2998788"/>
            <a:ext cx="596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b="1">
                <a:latin typeface="Times New Roman" panose="02020603050405020304" pitchFamily="18" charset="0"/>
                <a:ea typeface="华文行楷" panose="02010800040101010101" pitchFamily="2" charset="-122"/>
              </a:rPr>
              <a:t>200</a:t>
            </a:r>
            <a:endParaRPr kumimoji="1" lang="en-US" altLang="zh-CN" b="1">
              <a:latin typeface="Times New Roman" panose="02020603050405020304" pitchFamily="18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after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animMotion origin="layout" path="M -2.5E-6 4.27746E-6 L -0.34271 4.27746E-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7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  <p:bldP spid="16392" grpId="0" animBg="1"/>
      <p:bldP spid="16407" grpId="0" animBg="1"/>
      <p:bldP spid="37910" grpId="0"/>
      <p:bldP spid="16410" grpId="0" animBg="1"/>
      <p:bldP spid="37917" grpId="0"/>
      <p:bldP spid="37917" grpId="1"/>
      <p:bldP spid="37918" grpId="0"/>
      <p:bldP spid="37919" grpId="0"/>
      <p:bldP spid="16418" grpId="0" animBg="1"/>
      <p:bldP spid="37923" grpId="0"/>
      <p:bldP spid="379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827088" y="981075"/>
            <a:ext cx="5400675" cy="534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ts val="4065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如图，一艘渔船正以</a:t>
            </a:r>
            <a:r>
              <a:rPr lang="en-US" altLang="zh-CN" sz="2800" b="1" dirty="0">
                <a:latin typeface="宋体" panose="02010600030101010101" pitchFamily="2" charset="-122"/>
              </a:rPr>
              <a:t>30</a:t>
            </a:r>
            <a:r>
              <a:rPr lang="zh-CN" altLang="en-US" sz="2800" b="1" dirty="0">
                <a:latin typeface="宋体" panose="02010600030101010101" pitchFamily="2" charset="-122"/>
              </a:rPr>
              <a:t>海里</a:t>
            </a:r>
            <a:r>
              <a:rPr lang="en-US" altLang="zh-CN" sz="2800" b="1" dirty="0">
                <a:latin typeface="宋体" panose="02010600030101010101" pitchFamily="2" charset="-122"/>
              </a:rPr>
              <a:t>/</a:t>
            </a:r>
            <a:r>
              <a:rPr lang="zh-CN" altLang="en-US" sz="2800" b="1" dirty="0">
                <a:latin typeface="宋体" panose="02010600030101010101" pitchFamily="2" charset="-122"/>
              </a:rPr>
              <a:t>时的速度由西向东追赶鱼群，在</a:t>
            </a:r>
            <a:r>
              <a:rPr lang="en-US" altLang="zh-CN" sz="2800" b="1" dirty="0">
                <a:latin typeface="宋体" panose="02010600030101010101" pitchFamily="2" charset="-122"/>
              </a:rPr>
              <a:t>A</a:t>
            </a:r>
            <a:r>
              <a:rPr lang="zh-CN" altLang="en-US" sz="2800" b="1" dirty="0">
                <a:latin typeface="宋体" panose="02010600030101010101" pitchFamily="2" charset="-122"/>
              </a:rPr>
              <a:t>处看见小岛</a:t>
            </a:r>
            <a:r>
              <a:rPr lang="en-US" altLang="zh-CN" sz="2800" b="1" dirty="0">
                <a:latin typeface="宋体" panose="02010600030101010101" pitchFamily="2" charset="-122"/>
              </a:rPr>
              <a:t>C</a:t>
            </a:r>
            <a:r>
              <a:rPr lang="zh-CN" altLang="en-US" sz="2800" b="1" dirty="0">
                <a:latin typeface="宋体" panose="02010600030101010101" pitchFamily="2" charset="-122"/>
              </a:rPr>
              <a:t>在船北偏东</a:t>
            </a:r>
            <a:r>
              <a:rPr lang="en-US" altLang="zh-CN" sz="2800" b="1" dirty="0">
                <a:latin typeface="宋体" panose="02010600030101010101" pitchFamily="2" charset="-122"/>
              </a:rPr>
              <a:t>60°</a:t>
            </a:r>
            <a:r>
              <a:rPr lang="zh-CN" altLang="en-US" sz="2800" b="1" dirty="0">
                <a:latin typeface="宋体" panose="02010600030101010101" pitchFamily="2" charset="-122"/>
              </a:rPr>
              <a:t>的方向上；</a:t>
            </a:r>
            <a:r>
              <a:rPr lang="en-US" altLang="zh-CN" sz="2800" b="1" dirty="0">
                <a:latin typeface="宋体" panose="02010600030101010101" pitchFamily="2" charset="-122"/>
              </a:rPr>
              <a:t>40min</a:t>
            </a:r>
            <a:r>
              <a:rPr lang="zh-CN" altLang="en-US" sz="2800" b="1" dirty="0">
                <a:latin typeface="宋体" panose="02010600030101010101" pitchFamily="2" charset="-122"/>
              </a:rPr>
              <a:t>后，渔船行驶到</a:t>
            </a:r>
            <a:r>
              <a:rPr lang="en-US" altLang="zh-CN" sz="2800" b="1" dirty="0">
                <a:latin typeface="宋体" panose="02010600030101010101" pitchFamily="2" charset="-122"/>
              </a:rPr>
              <a:t>B</a:t>
            </a:r>
            <a:r>
              <a:rPr lang="zh-CN" altLang="en-US" sz="2800" b="1" dirty="0">
                <a:latin typeface="宋体" panose="02010600030101010101" pitchFamily="2" charset="-122"/>
              </a:rPr>
              <a:t>处，此时小岛</a:t>
            </a:r>
            <a:r>
              <a:rPr lang="en-US" altLang="zh-CN" sz="2800" b="1" dirty="0">
                <a:latin typeface="宋体" panose="02010600030101010101" pitchFamily="2" charset="-122"/>
              </a:rPr>
              <a:t>C</a:t>
            </a:r>
            <a:r>
              <a:rPr lang="zh-CN" altLang="en-US" sz="2800" b="1" dirty="0">
                <a:latin typeface="宋体" panose="02010600030101010101" pitchFamily="2" charset="-122"/>
              </a:rPr>
              <a:t>在船北偏东</a:t>
            </a:r>
            <a:r>
              <a:rPr lang="en-US" altLang="zh-CN" sz="2800" b="1" dirty="0">
                <a:latin typeface="宋体" panose="02010600030101010101" pitchFamily="2" charset="-122"/>
              </a:rPr>
              <a:t>30°</a:t>
            </a:r>
            <a:r>
              <a:rPr lang="zh-CN" altLang="en-US" sz="2800" b="1" dirty="0">
                <a:latin typeface="宋体" panose="02010600030101010101" pitchFamily="2" charset="-122"/>
              </a:rPr>
              <a:t>的方向上。已知以小岛</a:t>
            </a:r>
            <a:r>
              <a:rPr lang="en-US" altLang="zh-CN" sz="2800" b="1" dirty="0">
                <a:latin typeface="宋体" panose="02010600030101010101" pitchFamily="2" charset="-122"/>
              </a:rPr>
              <a:t>C</a:t>
            </a:r>
            <a:r>
              <a:rPr lang="zh-CN" altLang="en-US" sz="2800" b="1" dirty="0">
                <a:latin typeface="宋体" panose="02010600030101010101" pitchFamily="2" charset="-122"/>
              </a:rPr>
              <a:t>为中心，</a:t>
            </a:r>
            <a:r>
              <a:rPr lang="en-US" altLang="zh-CN" sz="2800" b="1" dirty="0">
                <a:latin typeface="宋体" panose="02010600030101010101" pitchFamily="2" charset="-122"/>
              </a:rPr>
              <a:t>10</a:t>
            </a:r>
            <a:r>
              <a:rPr lang="zh-CN" altLang="en-US" sz="2800" b="1" dirty="0">
                <a:latin typeface="宋体" panose="02010600030101010101" pitchFamily="2" charset="-122"/>
              </a:rPr>
              <a:t>海里为半径的范围内是多暗礁的危险区。这艘渔船如果继续向东追赶鱼群，有没有进入危险区的可能？</a:t>
            </a:r>
            <a:r>
              <a:rPr lang="en-US" altLang="zh-CN" sz="2800" b="1" dirty="0">
                <a:latin typeface="宋体" panose="02010600030101010101" pitchFamily="2" charset="-122"/>
              </a:rPr>
              <a:t>(</a:t>
            </a:r>
            <a:r>
              <a:rPr lang="zh-CN" altLang="en-US" sz="2800" b="1" dirty="0">
                <a:latin typeface="宋体" panose="02010600030101010101" pitchFamily="2" charset="-122"/>
              </a:rPr>
              <a:t>实际问题先数学化</a:t>
            </a:r>
            <a:r>
              <a:rPr lang="en-US" altLang="zh-CN" sz="2800" b="1" dirty="0">
                <a:latin typeface="宋体" panose="02010600030101010101" pitchFamily="2" charset="-122"/>
              </a:rPr>
              <a:t>) </a:t>
            </a:r>
          </a:p>
        </p:txBody>
      </p:sp>
      <p:pic>
        <p:nvPicPr>
          <p:cNvPr id="38915" name="Picture 3" descr="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EFFFA"/>
              </a:clrFrom>
              <a:clrTo>
                <a:srgbClr val="FEFFFA">
                  <a:alpha val="0"/>
                </a:srgbClr>
              </a:clrTo>
            </a:clrChange>
            <a:biLevel thresh="50000"/>
            <a:grayscl/>
            <a:lum bright="-12000" contrast="-12000"/>
          </a:blip>
          <a:srcRect/>
          <a:stretch>
            <a:fillRect/>
          </a:stretch>
        </p:blipFill>
        <p:spPr bwMode="auto">
          <a:xfrm>
            <a:off x="6156325" y="1989138"/>
            <a:ext cx="29527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71450" y="333375"/>
            <a:ext cx="80010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题型二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2051050" y="333375"/>
            <a:ext cx="27368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3300"/>
                </a:solidFill>
              </a:rPr>
              <a:t>船有无危险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699</Words>
  <Application>Microsoft Office PowerPoint</Application>
  <PresentationFormat>全屏显示(4:3)</PresentationFormat>
  <Paragraphs>100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30" baseType="lpstr">
      <vt:lpstr>Arial Unicode MS</vt:lpstr>
      <vt:lpstr>PMingLiU</vt:lpstr>
      <vt:lpstr>黑体</vt:lpstr>
      <vt:lpstr>华文行楷</vt:lpstr>
      <vt:lpstr>华文新魏</vt:lpstr>
      <vt:lpstr>楷体_GB2312</vt:lpstr>
      <vt:lpstr>隶书</vt:lpstr>
      <vt:lpstr>宋体</vt:lpstr>
      <vt:lpstr>微软雅黑</vt:lpstr>
      <vt:lpstr>Arial</vt:lpstr>
      <vt:lpstr>Calibri</vt:lpstr>
      <vt:lpstr>Tahoma</vt:lpstr>
      <vt:lpstr>Times New Roman</vt:lpstr>
      <vt:lpstr>Wingdings</vt:lpstr>
      <vt:lpstr>WWW.2PPT.COM
</vt:lpstr>
      <vt:lpstr>Equation</vt:lpstr>
      <vt:lpstr>PowerPoint 演示文稿</vt:lpstr>
      <vt:lpstr>直角三角形的边角关系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船有无触礁的危险</vt:lpstr>
      <vt:lpstr>PowerPoint 演示文稿</vt:lpstr>
      <vt:lpstr>PowerPoint 演示文稿</vt:lpstr>
      <vt:lpstr>试一试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2022-01-10T02:13:44Z</dcterms:created>
  <dcterms:modified xsi:type="dcterms:W3CDTF">2023-01-17T02:28:53Z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B5FB86CD6B524239BB691BF790CF0108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