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3" r:id="rId2"/>
    <p:sldId id="775" r:id="rId3"/>
    <p:sldId id="575" r:id="rId4"/>
    <p:sldId id="784" r:id="rId5"/>
    <p:sldId id="787" r:id="rId6"/>
    <p:sldId id="782" r:id="rId7"/>
    <p:sldId id="783" r:id="rId8"/>
    <p:sldId id="759" r:id="rId9"/>
    <p:sldId id="779" r:id="rId10"/>
    <p:sldId id="780" r:id="rId11"/>
    <p:sldId id="776" r:id="rId12"/>
    <p:sldId id="777" r:id="rId13"/>
    <p:sldId id="760" r:id="rId14"/>
    <p:sldId id="791" r:id="rId15"/>
    <p:sldId id="790" r:id="rId16"/>
    <p:sldId id="792" r:id="rId17"/>
    <p:sldId id="778" r:id="rId18"/>
    <p:sldId id="788" r:id="rId19"/>
    <p:sldId id="789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DDCE6"/>
    <a:srgbClr val="FF0000"/>
    <a:srgbClr val="6CCEB6"/>
    <a:srgbClr val="53C6AA"/>
    <a:srgbClr val="E9F6DC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5317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ABFFE7F-BB52-4522-8DFB-D5F3151F44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F00A680-1CB5-47B4-BD1B-A760BAF6916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15E1FE6-B8C8-4957-BBB9-1A33E25C4302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464722F-B9B1-4FD4-814C-4BE1C128C5B2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DDCD93D-8F81-41D8-A0F4-26C9A0531A6A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FCC6B7C-C536-4048-865E-EF06DB5E7BC4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FEABA69-8A8C-4E14-B584-0AFAEF9E756E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0CDC99D-4D79-4D23-8FA3-C33214D4900E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8B4C683-691E-49C3-8F60-8DDBA6C349EA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56BF71B-7977-45E9-B711-5EC7240E0A76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59930A0-C39A-4319-BDA0-A064D8732551}" type="slidenum">
              <a:rPr lang="zh-CN" altLang="en-US" sz="1200">
                <a:latin typeface="Calibri" panose="020F0502020204030204" pitchFamily="34" charset="0"/>
              </a:rPr>
              <a:t>11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0513AA6-E689-446A-AA97-7E98259F6916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9A581BC-8DF9-4C1D-A797-CE053CD77FB0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9405-3BF3-45B5-9F30-4A6F3E59C4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F5980-0245-46AD-AF76-15CCCE8193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976F-5C61-4E7B-BB7D-1E11C0EC43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AB13-9999-41DF-B411-2355B26552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8AD0-B6AC-4347-AEF6-F56196BCCC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0893-2378-4BD3-B481-DF1CE07F32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409626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BC32CE7-41DB-41AB-8AA2-A6E2218DBAB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2500C9B-7CE6-4298-A63F-900AAA2B79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F1E25AD-BBEB-4365-B79B-34034DB9EF2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5548F86-EA49-431E-AE1C-C57072FDDF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CD1604-E27D-4304-92D3-6DE8AB155B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9F3A17DD-B3BF-40DC-8EDB-B9693FC5EA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4989B2F-9208-4480-9ECB-9FB75EAA60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DBE6DFB-5E9D-4047-B392-E92FA5812F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FE74-8A41-48E5-8B63-DAC0ACE8BF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04A6-D59E-443B-B2DE-43F85C1430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29FC-698A-4DDE-9A0B-169ED01BA3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37EE-2BCB-4E1C-AFC1-2E5F379F234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D9A0-5E6E-4B8F-A84A-A8774F8FCF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BB0C-630F-4B81-BB19-4FB1588C6D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5077-BBB7-4B75-9FF1-3B7F58C9E3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EDB8-9102-42DA-AEAE-960FF5D7C1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B371-7E2B-4BFB-8D22-EB52071D1E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2E2A1-6E41-4374-AE1B-B7837B6A7B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56FF-3B73-4C63-9973-2E8D41BBC1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A9A9F-9AD0-43E6-A061-44526B2F6A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AB20-7794-43DD-8E34-DEB80D7602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62A06-4F00-42EB-9068-FD15A6BB44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3982-68CF-4F0E-A144-72DA2DA107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D383-5141-4CFD-B928-B9D6AEB689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2AA0C1-F7D1-49EA-A6BC-8E7D06B3E2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FF60FBF-DCF1-4336-9CE6-037F94EE290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nit2\Lesson9%20&#25945;&#23398;&#35838;&#20214;\10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6&#19978;\Unit2\Lesson9%20&#25945;&#23398;&#35838;&#20214;\8.mp3" TargetMode="External"/><Relationship Id="rId7" Type="http://schemas.microsoft.com/office/2007/relationships/media" Target="file:///E:\&#20154;&#25945;&#26032;&#29256;6&#19978;\Unit2\Lesson9%20&#25945;&#23398;&#35838;&#20214;\10.mp3" TargetMode="External"/><Relationship Id="rId12" Type="http://schemas.openxmlformats.org/officeDocument/2006/relationships/audio" Target="file:///E:\&#20154;&#25945;&#26032;&#29256;6&#19978;\Unit2\Lesson9%20&#25945;&#23398;&#35838;&#20214;\12.mp3" TargetMode="External"/><Relationship Id="rId2" Type="http://schemas.openxmlformats.org/officeDocument/2006/relationships/audio" Target="file:///E:\&#20154;&#25945;&#26032;&#29256;6&#19978;\Unit2\Lesson9%20&#25945;&#23398;&#35838;&#20214;\7.mp3" TargetMode="External"/><Relationship Id="rId16" Type="http://schemas.openxmlformats.org/officeDocument/2006/relationships/image" Target="../media/image8.png"/><Relationship Id="rId1" Type="http://schemas.microsoft.com/office/2007/relationships/media" Target="file:///E:\&#20154;&#25945;&#26032;&#29256;6&#19978;\Unit2\Lesson9%20&#25945;&#23398;&#35838;&#20214;\7.mp3" TargetMode="External"/><Relationship Id="rId6" Type="http://schemas.openxmlformats.org/officeDocument/2006/relationships/audio" Target="file:///E:\&#20154;&#25945;&#26032;&#29256;6&#19978;\Unit2\Lesson9%20&#25945;&#23398;&#35838;&#20214;\9.mp3" TargetMode="External"/><Relationship Id="rId11" Type="http://schemas.microsoft.com/office/2007/relationships/media" Target="file:///E:\&#20154;&#25945;&#26032;&#29256;6&#19978;\Unit2\Lesson9%20&#25945;&#23398;&#35838;&#20214;\12.mp3" TargetMode="External"/><Relationship Id="rId5" Type="http://schemas.microsoft.com/office/2007/relationships/media" Target="file:///E:\&#20154;&#25945;&#26032;&#29256;6&#19978;\Unit2\Lesson9%20&#25945;&#23398;&#35838;&#20214;\9.mp3" TargetMode="External"/><Relationship Id="rId15" Type="http://schemas.openxmlformats.org/officeDocument/2006/relationships/image" Target="../media/image11.png"/><Relationship Id="rId10" Type="http://schemas.openxmlformats.org/officeDocument/2006/relationships/audio" Target="file:///E:\&#20154;&#25945;&#26032;&#29256;6&#19978;\Unit2\Lesson9%20&#25945;&#23398;&#35838;&#20214;\11.mp3" TargetMode="External"/><Relationship Id="rId4" Type="http://schemas.openxmlformats.org/officeDocument/2006/relationships/audio" Target="file:///E:\&#20154;&#25945;&#26032;&#29256;6&#19978;\Unit2\Lesson9%20&#25945;&#23398;&#35838;&#20214;\8.mp3" TargetMode="External"/><Relationship Id="rId9" Type="http://schemas.microsoft.com/office/2007/relationships/media" Target="file:///E:\&#20154;&#25945;&#26032;&#29256;6&#19978;\Unit2\Lesson9%20&#25945;&#23398;&#35838;&#20214;\11.mp3" TargetMode="External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nit2\Lesson9%20&#25945;&#23398;&#35838;&#20214;\planting.mp3" TargetMode="External"/><Relationship Id="rId1" Type="http://schemas.microsoft.com/office/2007/relationships/media" Target="file:///E:\&#20154;&#25945;&#26032;&#29256;6&#19978;\Unit2\Lesson9%20&#25945;&#23398;&#35838;&#20214;\planting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nit2\Lesson9%20&#25945;&#23398;&#35838;&#20214;\cooking.mp3" TargetMode="External"/><Relationship Id="rId1" Type="http://schemas.microsoft.com/office/2007/relationships/media" Target="file:///E:\&#20154;&#25945;&#26032;&#29256;6&#19978;\Unit2\Lesson9%20&#25945;&#23398;&#35838;&#20214;\cooking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nit2\Lesson9%20&#25945;&#23398;&#35838;&#20214;\Lesson9Justreadandtalk&#35838;&#25991;&#24405;&#38899;_128k.mp3" TargetMode="External"/><Relationship Id="rId1" Type="http://schemas.microsoft.com/office/2007/relationships/media" Target="file:///E:\&#20154;&#25945;&#26032;&#29256;6&#19978;\Unit2\Lesson9%20&#25945;&#23398;&#35838;&#20214;\Lesson9Justreadandtalk&#35838;&#25991;&#24405;&#38899;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nit2\Lesson9%20&#25945;&#23398;&#35838;&#20214;\Lesson9Justreadandtalk&#35838;&#25991;&#24405;&#38899;_128k.mp3" TargetMode="External"/><Relationship Id="rId1" Type="http://schemas.microsoft.com/office/2007/relationships/media" Target="file:///E:\&#20154;&#25945;&#26032;&#29256;6&#19978;\Unit2\Lesson9%20&#25945;&#23398;&#35838;&#20214;\Lesson9Justreadandtalk&#35838;&#25991;&#24405;&#38899;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nit2\Lesson9%20&#25945;&#23398;&#35838;&#20214;\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6&#19978;\Unit2\Lesson9%20&#25945;&#23398;&#35838;&#20214;\2.mp3" TargetMode="External"/><Relationship Id="rId7" Type="http://schemas.microsoft.com/office/2007/relationships/media" Target="file:///E:\&#20154;&#25945;&#26032;&#29256;6&#19978;\Unit2\Lesson9%20&#25945;&#23398;&#35838;&#20214;\4.mp3" TargetMode="External"/><Relationship Id="rId12" Type="http://schemas.openxmlformats.org/officeDocument/2006/relationships/audio" Target="file:///E:\&#20154;&#25945;&#26032;&#29256;6&#19978;\Unit2\Lesson9%20&#25945;&#23398;&#35838;&#20214;\6.mp3" TargetMode="External"/><Relationship Id="rId2" Type="http://schemas.openxmlformats.org/officeDocument/2006/relationships/audio" Target="file:///E:\&#20154;&#25945;&#26032;&#29256;6&#19978;\Unit2\Lesson9%20&#25945;&#23398;&#35838;&#20214;\1.mp3" TargetMode="External"/><Relationship Id="rId16" Type="http://schemas.openxmlformats.org/officeDocument/2006/relationships/image" Target="../media/image11.png"/><Relationship Id="rId1" Type="http://schemas.microsoft.com/office/2007/relationships/media" Target="file:///E:\&#20154;&#25945;&#26032;&#29256;6&#19978;\Unit2\Lesson9%20&#25945;&#23398;&#35838;&#20214;\1.mp3" TargetMode="External"/><Relationship Id="rId6" Type="http://schemas.openxmlformats.org/officeDocument/2006/relationships/audio" Target="file:///E:\&#20154;&#25945;&#26032;&#29256;6&#19978;\Unit2\Lesson9%20&#25945;&#23398;&#35838;&#20214;\3.mp3" TargetMode="External"/><Relationship Id="rId11" Type="http://schemas.microsoft.com/office/2007/relationships/media" Target="file:///E:\&#20154;&#25945;&#26032;&#29256;6&#19978;\Unit2\Lesson9%20&#25945;&#23398;&#35838;&#20214;\6.mp3" TargetMode="External"/><Relationship Id="rId5" Type="http://schemas.microsoft.com/office/2007/relationships/media" Target="file:///E:\&#20154;&#25945;&#26032;&#29256;6&#19978;\Unit2\Lesson9%20&#25945;&#23398;&#35838;&#20214;\3.mp3" TargetMode="External"/><Relationship Id="rId15" Type="http://schemas.openxmlformats.org/officeDocument/2006/relationships/image" Target="../media/image8.png"/><Relationship Id="rId10" Type="http://schemas.openxmlformats.org/officeDocument/2006/relationships/audio" Target="file:///E:\&#20154;&#25945;&#26032;&#29256;6&#19978;\Unit2\Lesson9%20&#25945;&#23398;&#35838;&#20214;\5.mp3" TargetMode="External"/><Relationship Id="rId4" Type="http://schemas.openxmlformats.org/officeDocument/2006/relationships/audio" Target="file:///E:\&#20154;&#25945;&#26032;&#29256;6&#19978;\Unit2\Lesson9%20&#25945;&#23398;&#35838;&#20214;\2.mp3" TargetMode="External"/><Relationship Id="rId9" Type="http://schemas.microsoft.com/office/2007/relationships/media" Target="file:///E:\&#20154;&#25945;&#26032;&#29256;6&#19978;\Unit2\Lesson9%20&#25945;&#23398;&#35838;&#20214;\5.mp3" TargetMode="External"/><Relationship Id="rId1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640" y="1546393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652547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What’s your hobby?</a:t>
            </a:r>
            <a:endParaRPr lang="zh-CN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76672"/>
            <a:ext cx="2571750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672923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68275" y="1524000"/>
            <a:ext cx="8769350" cy="513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 here at my grandma. Her hobby is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drinking Chinese tea.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That’s great! What’s your dad’s hobby?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 at this photo! His hobby is cooking.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That’s interesting!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what’s your mum’s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hobby?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Her hobby is singing.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In this photo, she’s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            singing at her birthday party.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That’s wonderful</a:t>
            </a:r>
            <a:r>
              <a:rPr lang="en-US" altLang="zh-CN" sz="2800" dirty="0" smtClean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!</a:t>
            </a:r>
            <a:endParaRPr lang="en-US" altLang="zh-CN" sz="28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40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4036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404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171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681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3278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370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5489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2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6026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4" name="图片 19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6083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6107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5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086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Group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5851525"/>
            <a:ext cx="19875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6089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6091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46092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46104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6105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6095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096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46097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46098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46099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6100" name="Text Box 29"/>
          <p:cNvSpPr txBox="1">
            <a:spLocks noChangeArrowheads="1"/>
          </p:cNvSpPr>
          <p:nvPr/>
        </p:nvSpPr>
        <p:spPr bwMode="auto">
          <a:xfrm>
            <a:off x="4918075" y="4157663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6101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61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804863" y="3443288"/>
            <a:ext cx="38766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当你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自己朗读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时，遇到不会读或不明白意思的单词或句子，可以把它圈起来，请教同学或老师！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481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153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6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48157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48158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154113" y="1401763"/>
            <a:ext cx="29860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Ask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018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713" y="2170113"/>
            <a:ext cx="512127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2705100" y="1557338"/>
            <a:ext cx="4410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his hobby?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52688" y="5805488"/>
            <a:ext cx="44100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His hobby is singing.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154113" y="1401763"/>
            <a:ext cx="29860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Ask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120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05100" y="1533525"/>
            <a:ext cx="4410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her hobby?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62200" y="5805488"/>
            <a:ext cx="45116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Her hobby is dancing.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2114550"/>
            <a:ext cx="414655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154113" y="1401763"/>
            <a:ext cx="29860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Ask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2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05100" y="1557338"/>
            <a:ext cx="4410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his hobby?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7163" y="5805488"/>
            <a:ext cx="67992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His hobby is playing basketball.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2219325"/>
            <a:ext cx="52609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322388"/>
            <a:ext cx="17081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87471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内容占位符 1"/>
          <p:cNvSpPr txBox="1"/>
          <p:nvPr/>
        </p:nvSpPr>
        <p:spPr bwMode="auto">
          <a:xfrm>
            <a:off x="989013" y="80168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3254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129088"/>
            <a:ext cx="39751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10"/>
          <p:cNvGrpSpPr/>
          <p:nvPr/>
        </p:nvGrpSpPr>
        <p:grpSpPr bwMode="auto">
          <a:xfrm>
            <a:off x="5003800" y="1604963"/>
            <a:ext cx="3824288" cy="919162"/>
            <a:chOff x="4945399" y="1655406"/>
            <a:chExt cx="3824036" cy="723945"/>
          </a:xfrm>
        </p:grpSpPr>
        <p:sp>
          <p:nvSpPr>
            <p:cNvPr id="9" name="圆角矩形标注 8"/>
            <p:cNvSpPr/>
            <p:nvPr/>
          </p:nvSpPr>
          <p:spPr>
            <a:xfrm>
              <a:off x="5296214" y="1655406"/>
              <a:ext cx="3147805" cy="723945"/>
            </a:xfrm>
            <a:prstGeom prst="wedgeRoundRectCallout">
              <a:avLst>
                <a:gd name="adj1" fmla="val -27009"/>
                <a:gd name="adj2" fmla="val 75116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6" name="矩形 9"/>
            <p:cNvSpPr>
              <a:spLocks noChangeArrowheads="1"/>
            </p:cNvSpPr>
            <p:nvPr/>
          </p:nvSpPr>
          <p:spPr bwMode="auto">
            <a:xfrm>
              <a:off x="4945399" y="1824733"/>
              <a:ext cx="38240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His hobby is …</a:t>
              </a:r>
            </a:p>
          </p:txBody>
        </p:sp>
      </p:grpSp>
      <p:grpSp>
        <p:nvGrpSpPr>
          <p:cNvPr id="11" name="组合 17"/>
          <p:cNvGrpSpPr/>
          <p:nvPr/>
        </p:nvGrpSpPr>
        <p:grpSpPr bwMode="auto">
          <a:xfrm>
            <a:off x="547688" y="2860675"/>
            <a:ext cx="3413125" cy="954088"/>
            <a:chOff x="5249946" y="1390487"/>
            <a:chExt cx="3411687" cy="954478"/>
          </a:xfrm>
        </p:grpSpPr>
        <p:sp>
          <p:nvSpPr>
            <p:cNvPr id="12" name="圆角矩形标注 11"/>
            <p:cNvSpPr/>
            <p:nvPr/>
          </p:nvSpPr>
          <p:spPr>
            <a:xfrm>
              <a:off x="5297551" y="1433368"/>
              <a:ext cx="3352974" cy="886187"/>
            </a:xfrm>
            <a:prstGeom prst="wedgeRoundRectCallout">
              <a:avLst>
                <a:gd name="adj1" fmla="val 27253"/>
                <a:gd name="adj2" fmla="val 77817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4" name="矩形 19"/>
            <p:cNvSpPr>
              <a:spLocks noChangeArrowheads="1"/>
            </p:cNvSpPr>
            <p:nvPr/>
          </p:nvSpPr>
          <p:spPr bwMode="auto">
            <a:xfrm>
              <a:off x="5249946" y="1390487"/>
              <a:ext cx="3411687" cy="95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What’s your mother’s hobby?</a:t>
              </a:r>
            </a:p>
          </p:txBody>
        </p:sp>
      </p:grpSp>
      <p:grpSp>
        <p:nvGrpSpPr>
          <p:cNvPr id="14" name="组合 10"/>
          <p:cNvGrpSpPr/>
          <p:nvPr/>
        </p:nvGrpSpPr>
        <p:grpSpPr bwMode="auto">
          <a:xfrm>
            <a:off x="450850" y="1600200"/>
            <a:ext cx="3824288" cy="998538"/>
            <a:chOff x="5139413" y="1439211"/>
            <a:chExt cx="3824036" cy="955426"/>
          </a:xfrm>
        </p:grpSpPr>
        <p:sp>
          <p:nvSpPr>
            <p:cNvPr id="15" name="圆角矩形标注 14"/>
            <p:cNvSpPr/>
            <p:nvPr/>
          </p:nvSpPr>
          <p:spPr>
            <a:xfrm>
              <a:off x="5298153" y="1463514"/>
              <a:ext cx="3508144" cy="859731"/>
            </a:xfrm>
            <a:prstGeom prst="wedgeRoundRectCallout">
              <a:avLst>
                <a:gd name="adj1" fmla="val 16576"/>
                <a:gd name="adj2" fmla="val 68407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2" name="矩形 9"/>
            <p:cNvSpPr>
              <a:spLocks noChangeArrowheads="1"/>
            </p:cNvSpPr>
            <p:nvPr/>
          </p:nvSpPr>
          <p:spPr bwMode="auto">
            <a:xfrm>
              <a:off x="5139413" y="1439211"/>
              <a:ext cx="3824036" cy="95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What’s your father’s hobby?</a:t>
              </a:r>
            </a:p>
          </p:txBody>
        </p:sp>
      </p:grpSp>
      <p:grpSp>
        <p:nvGrpSpPr>
          <p:cNvPr id="17" name="组合 10"/>
          <p:cNvGrpSpPr/>
          <p:nvPr/>
        </p:nvGrpSpPr>
        <p:grpSpPr bwMode="auto">
          <a:xfrm>
            <a:off x="4991100" y="2908300"/>
            <a:ext cx="3824288" cy="962025"/>
            <a:chOff x="4992135" y="1655406"/>
            <a:chExt cx="3824036" cy="757930"/>
          </a:xfrm>
        </p:grpSpPr>
        <p:sp>
          <p:nvSpPr>
            <p:cNvPr id="18" name="圆角矩形标注 17"/>
            <p:cNvSpPr/>
            <p:nvPr/>
          </p:nvSpPr>
          <p:spPr>
            <a:xfrm>
              <a:off x="5373110" y="1655406"/>
              <a:ext cx="3130344" cy="757930"/>
            </a:xfrm>
            <a:prstGeom prst="wedgeRoundRectCallout">
              <a:avLst>
                <a:gd name="adj1" fmla="val -31352"/>
                <a:gd name="adj2" fmla="val 77550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0" name="矩形 9"/>
            <p:cNvSpPr>
              <a:spLocks noChangeArrowheads="1"/>
            </p:cNvSpPr>
            <p:nvPr/>
          </p:nvSpPr>
          <p:spPr bwMode="auto">
            <a:xfrm>
              <a:off x="4992135" y="1833962"/>
              <a:ext cx="3824036" cy="41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Her hobby is 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87471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内容占位符 1"/>
          <p:cNvSpPr txBox="1"/>
          <p:nvPr/>
        </p:nvSpPr>
        <p:spPr bwMode="auto">
          <a:xfrm>
            <a:off x="989013" y="80168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do a survey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395288" y="1349375"/>
            <a:ext cx="7650162" cy="5535613"/>
            <a:chOff x="533507" y="1349975"/>
            <a:chExt cx="7650500" cy="5535409"/>
          </a:xfrm>
        </p:grpSpPr>
        <p:pic>
          <p:nvPicPr>
            <p:cNvPr id="54282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9672" y="1457227"/>
              <a:ext cx="5904656" cy="542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圆角矩形标注 8"/>
            <p:cNvSpPr/>
            <p:nvPr/>
          </p:nvSpPr>
          <p:spPr>
            <a:xfrm>
              <a:off x="6383702" y="3172358"/>
              <a:ext cx="1800305" cy="1008026"/>
            </a:xfrm>
            <a:prstGeom prst="wedgeRoundRectCallout">
              <a:avLst>
                <a:gd name="adj1" fmla="val -41990"/>
                <a:gd name="adj2" fmla="val 5837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My father’s hobby is cooking.</a:t>
              </a:r>
              <a:endParaRPr lang="zh-CN" altLang="en-US" dirty="0"/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6361476" y="4697890"/>
              <a:ext cx="1800305" cy="1008025"/>
            </a:xfrm>
            <a:prstGeom prst="wedgeRoundRectCallout">
              <a:avLst>
                <a:gd name="adj1" fmla="val -41990"/>
                <a:gd name="adj2" fmla="val 5837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My father’s hobby is fishing.</a:t>
              </a:r>
              <a:endParaRPr lang="zh-CN" altLang="en-US" dirty="0"/>
            </a:p>
          </p:txBody>
        </p:sp>
        <p:sp>
          <p:nvSpPr>
            <p:cNvPr id="11" name="圆角矩形标注 10"/>
            <p:cNvSpPr/>
            <p:nvPr/>
          </p:nvSpPr>
          <p:spPr>
            <a:xfrm>
              <a:off x="533507" y="4170859"/>
              <a:ext cx="1806655" cy="1081047"/>
            </a:xfrm>
            <a:prstGeom prst="wedgeRoundRectCallout">
              <a:avLst>
                <a:gd name="adj1" fmla="val 24686"/>
                <a:gd name="adj2" fmla="val 6250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What’s your father’s hobby?</a:t>
              </a:r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195692" y="1349975"/>
              <a:ext cx="3968925" cy="4587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Name ____    Date ____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2" name="圆角矩形标注 1"/>
            <p:cNvSpPr/>
            <p:nvPr/>
          </p:nvSpPr>
          <p:spPr>
            <a:xfrm>
              <a:off x="6001099" y="1775409"/>
              <a:ext cx="1662185" cy="673075"/>
            </a:xfrm>
            <a:prstGeom prst="wedgeRoundRectCallout">
              <a:avLst>
                <a:gd name="adj1" fmla="val -29386"/>
                <a:gd name="adj2" fmla="val 6250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His hobby is reading.</a:t>
              </a:r>
              <a:endParaRPr lang="zh-CN" altLang="en-US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135063" y="1346200"/>
            <a:ext cx="30765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 bwMode="auto">
          <a:xfrm>
            <a:off x="320675" y="1916113"/>
            <a:ext cx="8539163" cy="4033837"/>
            <a:chOff x="309562" y="2057082"/>
            <a:chExt cx="8538268" cy="4032448"/>
          </a:xfrm>
        </p:grpSpPr>
        <p:sp>
          <p:nvSpPr>
            <p:cNvPr id="13" name="圆角矩形 12"/>
            <p:cNvSpPr/>
            <p:nvPr/>
          </p:nvSpPr>
          <p:spPr>
            <a:xfrm>
              <a:off x="309562" y="2057082"/>
              <a:ext cx="8511283" cy="40324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6230" y="2277668"/>
              <a:ext cx="8471600" cy="34167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活动要求：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活动时间：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分钟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活动内容：调查家人、老师或朋友的兴趣爱好。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活动形式：学生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人一组，由一名学生扮演采访者，其他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名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学生为被采访者，仿照图片提示进行活动。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展示方式：小组集体展示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每人至少说一句话。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7367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562100" y="1795463"/>
            <a:ext cx="6719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如何询问别人的兴趣爱好并做相应回答呢？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35150" y="2854325"/>
            <a:ext cx="6113463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—What’s your grandpa’s hobby?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35150" y="3592513"/>
            <a:ext cx="3465513" cy="7318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His hobby is ….</a:t>
            </a:r>
          </a:p>
        </p:txBody>
      </p:sp>
      <p:sp>
        <p:nvSpPr>
          <p:cNvPr id="5632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25463" y="1341438"/>
            <a:ext cx="8064500" cy="51117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0" name="组合 18"/>
          <p:cNvGrpSpPr/>
          <p:nvPr/>
        </p:nvGrpSpPr>
        <p:grpSpPr bwMode="auto">
          <a:xfrm>
            <a:off x="796925" y="4230688"/>
            <a:ext cx="1038225" cy="796925"/>
            <a:chOff x="-4058272" y="3942605"/>
            <a:chExt cx="1036873" cy="796258"/>
          </a:xfrm>
        </p:grpSpPr>
        <p:pic>
          <p:nvPicPr>
            <p:cNvPr id="5633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08163" y="4568825"/>
            <a:ext cx="6227762" cy="1406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—What’s your 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grandpa’s 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hobby?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His hobby is planting flowers.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14000"/>
            <a:ext cx="6597650" cy="37856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调查你的父母或身边的朋友他们的兴趣爱好，并制成一张表格，要求用英文填写。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Lesson10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466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46675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4667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837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7525" y="2322513"/>
            <a:ext cx="23288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505325"/>
            <a:ext cx="23764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" y="2295525"/>
            <a:ext cx="23034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3300" y="4443413"/>
            <a:ext cx="230981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47713" y="3883025"/>
            <a:ext cx="3041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collecting toy cars</a:t>
            </a:r>
            <a:endParaRPr lang="zh-CN" altLang="en-US"/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25500" y="6026150"/>
            <a:ext cx="2665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collecting maps</a:t>
            </a:r>
            <a:endParaRPr lang="zh-CN" altLang="en-US" dirty="0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435600" y="3876675"/>
            <a:ext cx="2943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collecting stamps</a:t>
            </a:r>
            <a:endParaRPr lang="zh-CN" altLang="en-US"/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840288" y="6022975"/>
            <a:ext cx="384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collecting picture cards</a:t>
            </a: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149350" y="1357313"/>
            <a:ext cx="2238375" cy="31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5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5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87650" y="1354138"/>
            <a:ext cx="3716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</a:rPr>
              <a:t>—What’s your hobby?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782888" y="1830388"/>
            <a:ext cx="292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</a:rPr>
              <a:t>—My hobby is …</a:t>
            </a:r>
            <a:endParaRPr lang="zh-CN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73038" y="1562100"/>
            <a:ext cx="4706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This is a photo of my father. </a:t>
            </a:r>
            <a:endParaRPr lang="zh-CN" altLang="en-US" dirty="0"/>
          </a:p>
        </p:txBody>
      </p:sp>
      <p:pic>
        <p:nvPicPr>
          <p:cNvPr id="33796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2225675"/>
            <a:ext cx="412591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606925" y="1562100"/>
            <a:ext cx="4524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Can you guess his hobby? </a:t>
            </a:r>
            <a:endParaRPr lang="zh-CN" altLang="en-US" dirty="0">
              <a:solidFill>
                <a:srgbClr val="5F5F5F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66813" y="1403350"/>
            <a:ext cx="2541587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636713" y="5126038"/>
            <a:ext cx="609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His hobby is fishing. He likes fishing. 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665163" y="5754688"/>
            <a:ext cx="7794625" cy="715962"/>
            <a:chOff x="665163" y="5788064"/>
            <a:chExt cx="7795269" cy="716652"/>
          </a:xfrm>
        </p:grpSpPr>
        <p:sp>
          <p:nvSpPr>
            <p:cNvPr id="23" name="双波形 22"/>
            <p:cNvSpPr/>
            <p:nvPr/>
          </p:nvSpPr>
          <p:spPr>
            <a:xfrm>
              <a:off x="665163" y="5788064"/>
              <a:ext cx="7795269" cy="716652"/>
            </a:xfrm>
            <a:prstGeom prst="doubleWav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04" name="矩形 21"/>
            <p:cNvSpPr>
              <a:spLocks noChangeArrowheads="1"/>
            </p:cNvSpPr>
            <p:nvPr/>
          </p:nvSpPr>
          <p:spPr bwMode="auto">
            <a:xfrm>
              <a:off x="1763688" y="5850158"/>
              <a:ext cx="63637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3333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What’s your father’s hobby?</a:t>
              </a:r>
              <a:endParaRPr lang="zh-CN" altLang="en-US" sz="2800" b="1" dirty="0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3838" y="5376863"/>
            <a:ext cx="895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He likes flowers. So his hobby is ______________.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66813" y="1403350"/>
            <a:ext cx="2973387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内容占位符 1"/>
          <p:cNvSpPr txBox="1"/>
          <p:nvPr/>
        </p:nvSpPr>
        <p:spPr bwMode="auto">
          <a:xfrm>
            <a:off x="1060450" y="868363"/>
            <a:ext cx="408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5775" y="1543050"/>
            <a:ext cx="56324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840413" y="5365750"/>
            <a:ext cx="294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planting flowers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1" name="plant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5910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66813" y="1403350"/>
            <a:ext cx="2973387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内容占位符 1"/>
          <p:cNvSpPr txBox="1"/>
          <p:nvPr/>
        </p:nvSpPr>
        <p:spPr bwMode="auto">
          <a:xfrm>
            <a:off x="1060450" y="868363"/>
            <a:ext cx="408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6763" y="1504950"/>
            <a:ext cx="5089525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1788" y="5376863"/>
            <a:ext cx="8561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He likes eating. So his hobby is ______________.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32475" y="5372100"/>
            <a:ext cx="274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cooking meals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2" name="cook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90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25" y="2640013"/>
            <a:ext cx="436562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7338" y="1608138"/>
            <a:ext cx="86312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Gao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Wei and Jim are looking at the photos. What are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they talking about? </a:t>
            </a:r>
            <a:endParaRPr lang="zh-CN" altLang="en-US" dirty="0">
              <a:solidFill>
                <a:srgbClr val="5F5F5F"/>
              </a:solidFill>
            </a:endParaRPr>
          </a:p>
        </p:txBody>
      </p:sp>
      <p:grpSp>
        <p:nvGrpSpPr>
          <p:cNvPr id="37896" name="组合 7"/>
          <p:cNvGrpSpPr/>
          <p:nvPr/>
        </p:nvGrpSpPr>
        <p:grpSpPr bwMode="auto">
          <a:xfrm>
            <a:off x="5148263" y="952500"/>
            <a:ext cx="3071812" cy="571500"/>
            <a:chOff x="5436096" y="1127125"/>
            <a:chExt cx="3071802" cy="571500"/>
          </a:xfrm>
        </p:grpSpPr>
        <p:sp>
          <p:nvSpPr>
            <p:cNvPr id="10" name="云形 9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900" name="TextBox 25"/>
            <p:cNvSpPr txBox="1">
              <a:spLocks noChangeArrowheads="1"/>
            </p:cNvSpPr>
            <p:nvPr/>
          </p:nvSpPr>
          <p:spPr bwMode="auto">
            <a:xfrm>
              <a:off x="5957253" y="1198563"/>
              <a:ext cx="2070753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93763" y="5719763"/>
            <a:ext cx="741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They are talking about Jim’s family’s hobbies.</a:t>
            </a:r>
          </a:p>
        </p:txBody>
      </p:sp>
      <p:pic>
        <p:nvPicPr>
          <p:cNvPr id="13" name="Lesson9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4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矩形 17"/>
          <p:cNvSpPr>
            <a:spLocks noChangeArrowheads="1"/>
          </p:cNvSpPr>
          <p:nvPr/>
        </p:nvSpPr>
        <p:spPr bwMode="auto">
          <a:xfrm>
            <a:off x="949325" y="1938338"/>
            <a:ext cx="77771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people are mentioned in the conversation? </a:t>
            </a:r>
            <a:endParaRPr lang="zh-CN" altLang="en-US" sz="2800" dirty="0">
              <a:solidFill>
                <a:srgbClr val="5F5F5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8919" name="组合 7"/>
          <p:cNvGrpSpPr/>
          <p:nvPr/>
        </p:nvGrpSpPr>
        <p:grpSpPr bwMode="auto">
          <a:xfrm>
            <a:off x="5148263" y="974725"/>
            <a:ext cx="3071812" cy="571500"/>
            <a:chOff x="5436096" y="1127125"/>
            <a:chExt cx="3071802" cy="571500"/>
          </a:xfrm>
        </p:grpSpPr>
        <p:sp>
          <p:nvSpPr>
            <p:cNvPr id="23" name="云形 22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924" name="TextBox 25"/>
            <p:cNvSpPr txBox="1">
              <a:spLocks noChangeArrowheads="1"/>
            </p:cNvSpPr>
            <p:nvPr/>
          </p:nvSpPr>
          <p:spPr bwMode="auto">
            <a:xfrm>
              <a:off x="5817954" y="1198563"/>
              <a:ext cx="2349353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circle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8920" name="矩形 24"/>
          <p:cNvSpPr>
            <a:spLocks noChangeArrowheads="1"/>
          </p:cNvSpPr>
          <p:nvPr/>
        </p:nvSpPr>
        <p:spPr bwMode="auto">
          <a:xfrm>
            <a:off x="3578225" y="2540000"/>
            <a:ext cx="28241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Who are they? </a:t>
            </a:r>
            <a:endParaRPr lang="zh-CN" altLang="en-US" sz="2800" dirty="0">
              <a:solidFill>
                <a:srgbClr val="5F5F5F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89013" y="3429000"/>
            <a:ext cx="7824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Five people. They’re Jim’s grandpa, grandma, father, mother and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Gao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Wei’s grandpa.</a:t>
            </a:r>
          </a:p>
        </p:txBody>
      </p:sp>
      <p:pic>
        <p:nvPicPr>
          <p:cNvPr id="29" name="Lesson9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矩形 5"/>
          <p:cNvSpPr>
            <a:spLocks noChangeArrowheads="1"/>
          </p:cNvSpPr>
          <p:nvPr/>
        </p:nvSpPr>
        <p:spPr bwMode="auto">
          <a:xfrm>
            <a:off x="2339975" y="1655763"/>
            <a:ext cx="4986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What are their hobbies?</a:t>
            </a:r>
          </a:p>
        </p:txBody>
      </p:sp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17525" y="2327275"/>
          <a:ext cx="8135938" cy="39306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1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 rowSpan="5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28" marR="91428" marT="45702" marB="4570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7" marR="91417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69" name="矩形 3"/>
          <p:cNvSpPr>
            <a:spLocks noChangeArrowheads="1"/>
          </p:cNvSpPr>
          <p:nvPr/>
        </p:nvSpPr>
        <p:spPr bwMode="auto">
          <a:xfrm>
            <a:off x="944563" y="2462213"/>
            <a:ext cx="2419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Jim’s grandpa</a:t>
            </a:r>
            <a:endParaRPr lang="zh-CN" altLang="en-US" sz="2800"/>
          </a:p>
        </p:txBody>
      </p:sp>
      <p:sp>
        <p:nvSpPr>
          <p:cNvPr id="39970" name="矩形 21"/>
          <p:cNvSpPr>
            <a:spLocks noChangeArrowheads="1"/>
          </p:cNvSpPr>
          <p:nvPr/>
        </p:nvSpPr>
        <p:spPr bwMode="auto">
          <a:xfrm>
            <a:off x="528638" y="3263900"/>
            <a:ext cx="3351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Gao Wei’s grandpa </a:t>
            </a:r>
            <a:endParaRPr lang="zh-CN" altLang="en-US" sz="2800"/>
          </a:p>
        </p:txBody>
      </p:sp>
      <p:sp>
        <p:nvSpPr>
          <p:cNvPr id="39971" name="矩形 24"/>
          <p:cNvSpPr>
            <a:spLocks noChangeArrowheads="1"/>
          </p:cNvSpPr>
          <p:nvPr/>
        </p:nvSpPr>
        <p:spPr bwMode="auto">
          <a:xfrm>
            <a:off x="1125538" y="4827588"/>
            <a:ext cx="2016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Jim’s father</a:t>
            </a:r>
            <a:endParaRPr lang="zh-CN" altLang="en-US" sz="2800"/>
          </a:p>
        </p:txBody>
      </p:sp>
      <p:sp>
        <p:nvSpPr>
          <p:cNvPr id="39972" name="矩形 25"/>
          <p:cNvSpPr>
            <a:spLocks noChangeArrowheads="1"/>
          </p:cNvSpPr>
          <p:nvPr/>
        </p:nvSpPr>
        <p:spPr bwMode="auto">
          <a:xfrm>
            <a:off x="3903663" y="4041775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333FF"/>
                </a:solidFill>
                <a:latin typeface="Arial" panose="020B0604020202020204" pitchFamily="34" charset="0"/>
              </a:rPr>
              <a:t>likes</a:t>
            </a:r>
            <a:endParaRPr lang="zh-CN" altLang="en-US" sz="2800">
              <a:solidFill>
                <a:srgbClr val="3333FF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138863" y="246380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fishing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441950" y="3248025"/>
            <a:ext cx="2686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planting flowers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49838" y="4035425"/>
            <a:ext cx="346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drinking Chinese tea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083300" y="4824413"/>
            <a:ext cx="1423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cooking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9977" name="矩形 3"/>
          <p:cNvSpPr>
            <a:spLocks noChangeArrowheads="1"/>
          </p:cNvSpPr>
          <p:nvPr/>
        </p:nvSpPr>
        <p:spPr bwMode="auto">
          <a:xfrm>
            <a:off x="879475" y="4037013"/>
            <a:ext cx="251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Jim’s grandma</a:t>
            </a:r>
            <a:endParaRPr lang="zh-CN" altLang="en-US" sz="2800"/>
          </a:p>
        </p:txBody>
      </p:sp>
      <p:sp>
        <p:nvSpPr>
          <p:cNvPr id="39978" name="矩形 24"/>
          <p:cNvSpPr>
            <a:spLocks noChangeArrowheads="1"/>
          </p:cNvSpPr>
          <p:nvPr/>
        </p:nvSpPr>
        <p:spPr bwMode="auto">
          <a:xfrm>
            <a:off x="1036638" y="5605463"/>
            <a:ext cx="221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Jim’s mother</a:t>
            </a:r>
            <a:endParaRPr lang="zh-CN" altLang="en-US" sz="2800"/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140450" y="5605463"/>
            <a:ext cx="1325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singing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pSp>
        <p:nvGrpSpPr>
          <p:cNvPr id="39980" name="组合 7"/>
          <p:cNvGrpSpPr/>
          <p:nvPr/>
        </p:nvGrpSpPr>
        <p:grpSpPr bwMode="auto">
          <a:xfrm>
            <a:off x="5148263" y="935038"/>
            <a:ext cx="3240087" cy="657225"/>
            <a:chOff x="5436096" y="1010197"/>
            <a:chExt cx="3240348" cy="657832"/>
          </a:xfrm>
        </p:grpSpPr>
        <p:sp>
          <p:nvSpPr>
            <p:cNvPr id="31" name="云形 30"/>
            <p:cNvSpPr/>
            <p:nvPr/>
          </p:nvSpPr>
          <p:spPr bwMode="auto">
            <a:xfrm>
              <a:off x="5436096" y="1010197"/>
              <a:ext cx="3240348" cy="65783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982" name="TextBox 25"/>
            <p:cNvSpPr txBox="1">
              <a:spLocks noChangeArrowheads="1"/>
            </p:cNvSpPr>
            <p:nvPr/>
          </p:nvSpPr>
          <p:spPr bwMode="auto">
            <a:xfrm>
              <a:off x="6155334" y="1110211"/>
              <a:ext cx="1852516" cy="4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Read and fill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473075" y="1644650"/>
            <a:ext cx="8048625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Hi,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Gao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Wei! Do you want to look at my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family photos?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Sure! Wow! What’s he doing?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My grandpa is fishing.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Is that his hobby?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    Jim: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What’s your grandpa’s hobby?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Gao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Wei: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His hobby is planting flowers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19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88" name="组合 7"/>
          <p:cNvGrpSpPr/>
          <p:nvPr/>
        </p:nvGrpSpPr>
        <p:grpSpPr bwMode="auto">
          <a:xfrm>
            <a:off x="5219700" y="963613"/>
            <a:ext cx="3071813" cy="571500"/>
            <a:chOff x="5436096" y="1127125"/>
            <a:chExt cx="3071802" cy="571500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1999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03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3030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369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305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4965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59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704</Words>
  <Application>Microsoft Office PowerPoint</Application>
  <PresentationFormat>全屏显示(4:3)</PresentationFormat>
  <Paragraphs>153</Paragraphs>
  <Slides>19</Slides>
  <Notes>11</Notes>
  <HiddenSlides>0</HiddenSlides>
  <MMClips>16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Unit2 What’s your hobby?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5AF1C70DE6904F9C81FBD769954B7A74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