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1" r:id="rId2"/>
    <p:sldId id="284" r:id="rId3"/>
    <p:sldId id="272" r:id="rId4"/>
    <p:sldId id="282" r:id="rId5"/>
    <p:sldId id="285" r:id="rId6"/>
    <p:sldId id="286" r:id="rId7"/>
    <p:sldId id="289" r:id="rId8"/>
    <p:sldId id="288" r:id="rId9"/>
    <p:sldId id="290" r:id="rId10"/>
    <p:sldId id="294" r:id="rId11"/>
    <p:sldId id="291" r:id="rId12"/>
    <p:sldId id="292" r:id="rId13"/>
    <p:sldId id="293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黑体" panose="02010609060101010101" pitchFamily="49" charset="-122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00FF"/>
    <a:srgbClr val="0000FF"/>
    <a:srgbClr val="FB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0" autoAdjust="0"/>
    <p:restoredTop sz="96059" autoAdjust="0"/>
  </p:normalViewPr>
  <p:slideViewPr>
    <p:cSldViewPr snapToGrid="0">
      <p:cViewPr varScale="1">
        <p:scale>
          <a:sx n="111" d="100"/>
          <a:sy n="111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523DC03-16BB-469B-9F6F-2BC95A75E14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72DDA74-125E-4B58-9E4E-63DC300D356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fld id="{52FC684E-39DC-49E7-8332-CF63A0765E8C}" type="slidenum">
              <a:rPr lang="zh-CN" altLang="en-US" sz="1200" b="0" smtClean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fld>
            <a:endParaRPr lang="en-US" altLang="zh-CN" sz="1200" b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fld id="{EE79DE20-8967-44A2-BA87-1693165C9571}" type="slidenum">
              <a:rPr lang="zh-CN" altLang="en-US" sz="1200" b="0" smtClean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fld>
            <a:endParaRPr lang="en-US" altLang="zh-CN" sz="1200" b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r" eaLnBrk="1" hangingPunct="1"/>
            <a:fld id="{3DCAB6C5-C1D4-4641-8439-90D9D08C84D5}" type="slidenum">
              <a:rPr lang="zh-CN" altLang="en-US" sz="1200" b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fld>
            <a:endParaRPr lang="en-US" altLang="zh-CN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fld id="{BBB87A97-5580-4459-A1A7-C7A22348B01E}" type="slidenum">
              <a:rPr lang="zh-CN" altLang="en-US" sz="1200" b="0" smtClean="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fld>
            <a:endParaRPr lang="en-US" altLang="zh-CN" sz="1200" b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r" eaLnBrk="1" hangingPunct="1"/>
            <a:fld id="{1FC0B2FF-01DF-4FB4-89E3-70BA035C7812}" type="slidenum">
              <a:rPr lang="zh-CN" altLang="en-US" sz="1200" b="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fld>
            <a:endParaRPr lang="en-US" altLang="zh-CN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fld id="{3766A580-BA15-42EE-A99E-729D8D13EA15}" type="slidenum">
              <a:rPr lang="zh-CN" altLang="en-US" sz="1200" b="0" smtClean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fld>
            <a:endParaRPr lang="en-US" altLang="zh-CN" sz="1200" b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r" eaLnBrk="1" hangingPunct="1"/>
            <a:fld id="{81F269B0-2493-40B9-8CDF-D89BF493E26F}" type="slidenum">
              <a:rPr lang="zh-CN" altLang="en-US" sz="1200" b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fld>
            <a:endParaRPr lang="en-US" altLang="zh-CN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fld id="{0C7430A9-942D-4FDB-BD68-F2EED958E92E}" type="slidenum">
              <a:rPr lang="zh-CN" altLang="en-US" sz="1200" b="0" smtClean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fld>
            <a:endParaRPr lang="en-US" altLang="zh-CN" sz="1200" b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fld id="{A15BA6C9-3778-40F7-8770-D894E21E2F36}" type="slidenum">
              <a:rPr lang="zh-CN" altLang="en-US" sz="1200" b="0" smtClean="0"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fld>
            <a:endParaRPr lang="en-US" altLang="zh-CN" sz="1200" b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png"/><Relationship Id="rId4" Type="http://schemas.openxmlformats.org/officeDocument/2006/relationships/image" Target="../media/image2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9.pn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e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e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486954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zh-CN" sz="4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3.4  </a:t>
            </a:r>
            <a:r>
              <a:rPr kumimoji="0" lang="zh-CN" altLang="en-US" sz="4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分式的通分</a:t>
            </a:r>
          </a:p>
        </p:txBody>
      </p:sp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1261" y="3315012"/>
            <a:ext cx="41814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5706631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3079750" y="4614863"/>
          <a:ext cx="36258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4406900" imgH="977900" progId="Equation.DSMT4">
                  <p:embed/>
                </p:oleObj>
              </mc:Choice>
              <mc:Fallback>
                <p:oleObj name="Equation" r:id="rId3" imgW="4406900" imgH="977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4614863"/>
                        <a:ext cx="362585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05200" y="1817688"/>
            <a:ext cx="2233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93763" y="2674938"/>
            <a:ext cx="7419975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通过本课时的学习，需要我们掌握：</a:t>
            </a:r>
          </a:p>
          <a:p>
            <a:pPr>
              <a:lnSpc>
                <a:spcPct val="170000"/>
              </a:lnSpc>
            </a:pPr>
            <a:r>
              <a:rPr kumimoji="0"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kumimoji="0"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分式的通分：</a:t>
            </a:r>
            <a:r>
              <a:rPr kumimoji="0"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把几个异分母的分式化成与原来的分</a:t>
            </a:r>
          </a:p>
          <a:p>
            <a:pPr>
              <a:lnSpc>
                <a:spcPct val="170000"/>
              </a:lnSpc>
            </a:pPr>
            <a:r>
              <a:rPr kumimoji="0"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式相等的同分母分式的变形。</a:t>
            </a:r>
            <a:endParaRPr kumimoji="0" lang="en-US" altLang="zh-CN" sz="24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kumimoji="0"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kumimoji="0"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最简公分母：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473075" y="2027238"/>
            <a:ext cx="8670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求分式                的最简公分母。</a:t>
            </a:r>
          </a:p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对于三个分式的分母中的系数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，取其最小公</a:t>
            </a:r>
          </a:p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倍数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；对于三个分式的分母中的字母，字母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为底的幂的因</a:t>
            </a:r>
          </a:p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式，取其最高次幂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，字母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y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为底的幂的因式，取其最高次幂</a:t>
            </a:r>
          </a:p>
          <a:p>
            <a:pPr>
              <a:lnSpc>
                <a:spcPct val="180000"/>
              </a:lnSpc>
            </a:pP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y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，再取字母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z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。所以三个分式的最简公分母为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y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z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pic>
        <p:nvPicPr>
          <p:cNvPr id="13323" name="Picture 21" descr="image1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5963" y="2130425"/>
            <a:ext cx="2159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5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65463" y="1001713"/>
            <a:ext cx="273208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771525" y="1760538"/>
            <a:ext cx="8135938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kumimoji="0"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kumimoji="0"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通分：</a:t>
            </a:r>
          </a:p>
          <a:p>
            <a:pPr eaLnBrk="1" hangingPunct="1"/>
            <a:endParaRPr kumimoji="0" lang="zh-CN" altLang="en-US" sz="24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/>
            <a:r>
              <a:rPr kumimoji="0"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0"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0"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           ；      （</a:t>
            </a:r>
            <a:r>
              <a:rPr kumimoji="0"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0"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               。</a:t>
            </a:r>
          </a:p>
          <a:p>
            <a:pPr eaLnBrk="1" hangingPunct="1"/>
            <a:endParaRPr kumimoji="0" lang="zh-CN" altLang="en-US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kumimoji="0" lang="zh-CN" altLang="en-US" sz="2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kumimoji="0"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0"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0"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）因为最简公分母是</a:t>
            </a:r>
            <a:r>
              <a:rPr kumimoji="0"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kumimoji="0"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xy</a:t>
            </a:r>
            <a:r>
              <a:rPr kumimoji="0"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，所以</a:t>
            </a:r>
          </a:p>
          <a:p>
            <a:pPr eaLnBrk="1" hangingPunct="1"/>
            <a:r>
              <a:rPr kumimoji="0" lang="zh-CN" altLang="en-US" sz="2400" dirty="0">
                <a:solidFill>
                  <a:srgbClr val="FB0B0B"/>
                </a:solidFill>
                <a:latin typeface="宋体" panose="02010600030101010101" pitchFamily="2" charset="-122"/>
                <a:ea typeface="楷体_GB2312" pitchFamily="49" charset="-122"/>
              </a:rPr>
              <a:t> </a:t>
            </a:r>
            <a:endParaRPr kumimoji="0" lang="zh-CN" altLang="en-US" sz="2400" dirty="0">
              <a:solidFill>
                <a:srgbClr val="FB0B0B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kumimoji="0" lang="zh-CN" altLang="en-US" sz="2400" dirty="0">
              <a:solidFill>
                <a:srgbClr val="FB0B0B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kumimoji="0"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0"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）因为最简公分母是</a:t>
            </a:r>
            <a:r>
              <a:rPr kumimoji="0"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kumimoji="0"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kumimoji="0"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kumimoji="0"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c</a:t>
            </a:r>
            <a:r>
              <a:rPr kumimoji="0"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，所以                          </a:t>
            </a:r>
            <a:endParaRPr kumimoji="0" lang="en-US" altLang="zh-CN" sz="2400" dirty="0">
              <a:solidFill>
                <a:srgbClr val="FB0B0B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73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7174" name="Picture 109" descr="image1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6713" y="2381250"/>
            <a:ext cx="1450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1" descr="image1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0038" y="2400300"/>
            <a:ext cx="194468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153" name="Picture 113" descr="image1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7888" y="3698875"/>
            <a:ext cx="60499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155" name="Picture 115" descr="image1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6775" y="4879975"/>
            <a:ext cx="58340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857250" y="5681663"/>
          <a:ext cx="363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7" imgW="3632200" imgH="647700" progId="Equation.DSMT4">
                  <p:embed/>
                </p:oleObj>
              </mc:Choice>
              <mc:Fallback>
                <p:oleObj name="Equation" r:id="rId7" imgW="3632200" imgH="647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5681663"/>
                        <a:ext cx="363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606425" y="1019175"/>
            <a:ext cx="8537575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通分：</a:t>
            </a:r>
            <a:endParaRPr lang="zh-CN" altLang="en-US" sz="24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24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请同学们观察各个分式的分母的特点，说出通分的思路。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各个分式的分母都是多项式，并且可以分解因式。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这时，可先把各分式的分母中的多项式分解因式，再确定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各分式的最简公分母，最后通分。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x-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［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x-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）］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x-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x-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=-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x-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），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+2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）（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x-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所以，最简公分母是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+2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）（</a:t>
            </a:r>
            <a:r>
              <a:rPr lang="en-US" altLang="zh-CN" sz="2400" i="1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x-</a:t>
            </a:r>
            <a:r>
              <a:rPr lang="en-US" altLang="zh-CN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aseline="300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FB0B0B"/>
                </a:solidFill>
                <a:latin typeface="楷体_GB2312" pitchFamily="49" charset="-122"/>
                <a:ea typeface="楷体_GB2312" pitchFamily="49" charset="-122"/>
              </a:rPr>
              <a:t>，故      </a:t>
            </a:r>
            <a:endParaRPr lang="en-US" altLang="zh-CN" sz="24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7225" y="1019175"/>
            <a:ext cx="32734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5" name="Picture 11" descr="image1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8813" y="5264150"/>
            <a:ext cx="187166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9450" y="5216525"/>
            <a:ext cx="489585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494338" y="52530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/>
              <a:t>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3"/>
          <p:cNvGrpSpPr/>
          <p:nvPr/>
        </p:nvGrpSpPr>
        <p:grpSpPr bwMode="auto">
          <a:xfrm>
            <a:off x="682625" y="2297113"/>
            <a:ext cx="2943225" cy="1016000"/>
            <a:chOff x="288" y="96"/>
            <a:chExt cx="2042" cy="768"/>
          </a:xfrm>
        </p:grpSpPr>
        <p:sp>
          <p:nvSpPr>
            <p:cNvPr id="1031" name="Text Box 4"/>
            <p:cNvSpPr txBox="1">
              <a:spLocks noChangeArrowheads="1"/>
            </p:cNvSpPr>
            <p:nvPr/>
          </p:nvSpPr>
          <p:spPr bwMode="auto">
            <a:xfrm>
              <a:off x="288" y="289"/>
              <a:ext cx="1728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问题：计算</a:t>
              </a:r>
              <a:r>
                <a:rPr lang="zh-CN" altLang="en-US" sz="280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</a:p>
          </p:txBody>
        </p:sp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584" y="96"/>
            <a:ext cx="746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3" imgW="508000" imgH="520700" progId="Equation.DSMT4">
                    <p:embed/>
                  </p:oleObj>
                </mc:Choice>
                <mc:Fallback>
                  <p:oleObj name="Equation" r:id="rId3" imgW="508000" imgH="5207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96"/>
                          <a:ext cx="746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95325" y="3340100"/>
            <a:ext cx="844867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分数的通分：把几个异分母的分数化成与原来的分数相等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的同分母分数的变形。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类似于分数的通分，我们也可以把分式进行通分。</a:t>
            </a:r>
          </a:p>
        </p:txBody>
      </p:sp>
      <p:pic>
        <p:nvPicPr>
          <p:cNvPr id="1030" name="Picture 5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68638" y="1104900"/>
            <a:ext cx="2998787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490538" y="1052513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联想分数的通分，你能想出如何对分式进行通分吗？</a:t>
            </a:r>
            <a:endParaRPr lang="en-US" altLang="zh-CN" sz="24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617538" y="1506538"/>
            <a:ext cx="8893175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分式的通分：利用分式的基本性质，使分子和分母同乘适当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的整式，不改变分式的值，把       和              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化成相同分母的分式 </a:t>
            </a:r>
            <a:r>
              <a:rPr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776788" y="2082800"/>
          <a:ext cx="9255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4" imgW="495300" imgH="520700" progId="Equation.DSMT4">
                  <p:embed/>
                </p:oleObj>
              </mc:Choice>
              <mc:Fallback>
                <p:oleObj name="Equation" r:id="rId4" imgW="495300" imgH="520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2082800"/>
                        <a:ext cx="9255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108700" y="2074863"/>
          <a:ext cx="9239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6" imgW="596900" imgH="520700" progId="Equation.3">
                  <p:embed/>
                </p:oleObj>
              </mc:Choice>
              <mc:Fallback>
                <p:oleObj name="Equation" r:id="rId6" imgW="5969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2074863"/>
                        <a:ext cx="9239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803275" y="3417888"/>
          <a:ext cx="20732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8" imgW="1003300" imgH="520700" progId="Equation.3">
                  <p:embed/>
                </p:oleObj>
              </mc:Choice>
              <mc:Fallback>
                <p:oleObj name="Equation" r:id="rId8" imgW="1003300" imgH="520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3417888"/>
                        <a:ext cx="207327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744538" y="4652963"/>
          <a:ext cx="215900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0" imgW="1104900" imgH="520700" progId="Equation.3">
                  <p:embed/>
                </p:oleObj>
              </mc:Choice>
              <mc:Fallback>
                <p:oleObj name="Equation" r:id="rId10" imgW="1104900" imgH="520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4652963"/>
                        <a:ext cx="2159000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0"/>
          <p:cNvGrpSpPr/>
          <p:nvPr/>
        </p:nvGrpSpPr>
        <p:grpSpPr bwMode="auto">
          <a:xfrm>
            <a:off x="3313113" y="3455988"/>
            <a:ext cx="3409950" cy="890587"/>
            <a:chOff x="2592" y="624"/>
            <a:chExt cx="2736" cy="833"/>
          </a:xfrm>
        </p:grpSpPr>
        <p:graphicFrame>
          <p:nvGraphicFramePr>
            <p:cNvPr id="2055" name="Object 21"/>
            <p:cNvGraphicFramePr>
              <a:graphicFrameLocks noChangeAspect="1"/>
            </p:cNvGraphicFramePr>
            <p:nvPr/>
          </p:nvGraphicFramePr>
          <p:xfrm>
            <a:off x="3008" y="624"/>
            <a:ext cx="2320" cy="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Equation" r:id="rId12" imgW="1562100" imgH="558800" progId="Equation.3">
                    <p:embed/>
                  </p:oleObj>
                </mc:Choice>
                <mc:Fallback>
                  <p:oleObj name="Equation" r:id="rId12" imgW="1562100" imgH="5588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8" y="624"/>
                          <a:ext cx="2320" cy="8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4" name="AutoShape 22"/>
            <p:cNvSpPr>
              <a:spLocks noChangeArrowheads="1"/>
            </p:cNvSpPr>
            <p:nvPr/>
          </p:nvSpPr>
          <p:spPr bwMode="auto">
            <a:xfrm>
              <a:off x="2592" y="960"/>
              <a:ext cx="384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23"/>
          <p:cNvGrpSpPr/>
          <p:nvPr/>
        </p:nvGrpSpPr>
        <p:grpSpPr bwMode="auto">
          <a:xfrm>
            <a:off x="4189413" y="4668838"/>
            <a:ext cx="3889375" cy="962025"/>
            <a:chOff x="2640" y="1632"/>
            <a:chExt cx="2789" cy="833"/>
          </a:xfrm>
        </p:grpSpPr>
        <p:graphicFrame>
          <p:nvGraphicFramePr>
            <p:cNvPr id="2054" name="Object 24"/>
            <p:cNvGraphicFramePr>
              <a:graphicFrameLocks noChangeAspect="1"/>
            </p:cNvGraphicFramePr>
            <p:nvPr/>
          </p:nvGraphicFramePr>
          <p:xfrm>
            <a:off x="2832" y="1632"/>
            <a:ext cx="2597" cy="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Equation" r:id="rId14" imgW="1739900" imgH="558800" progId="Equation.3">
                    <p:embed/>
                  </p:oleObj>
                </mc:Choice>
                <mc:Fallback>
                  <p:oleObj name="Equation" r:id="rId14" imgW="1739900" imgH="5588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1632"/>
                          <a:ext cx="2597" cy="8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3" name="AutoShape 25"/>
            <p:cNvSpPr>
              <a:spLocks noChangeArrowheads="1"/>
            </p:cNvSpPr>
            <p:nvPr/>
          </p:nvSpPr>
          <p:spPr bwMode="auto">
            <a:xfrm>
              <a:off x="2640" y="1968"/>
              <a:ext cx="192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827213" y="3482975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    ）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901825" y="4668838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693988" y="4978400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b≠0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en-US" altLang="zh-CN" sz="240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4" grpId="0"/>
      <p:bldP spid="27675" grpId="0"/>
      <p:bldP spid="276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 bwMode="auto">
          <a:xfrm>
            <a:off x="3392488" y="1719263"/>
            <a:ext cx="235743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14400" y="2870200"/>
            <a:ext cx="7315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kumimoji="0"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kumimoji="0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经历用类比、观察、联想的方法探索分式通分方法</a:t>
            </a:r>
          </a:p>
          <a:p>
            <a:pPr eaLnBrk="0" hangingPunct="0">
              <a:lnSpc>
                <a:spcPct val="150000"/>
              </a:lnSpc>
            </a:pPr>
            <a:r>
              <a:rPr kumimoji="0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的过程，理解通分的意义、依据和方法。</a:t>
            </a:r>
          </a:p>
          <a:p>
            <a:pPr eaLnBrk="0" hangingPunct="0">
              <a:lnSpc>
                <a:spcPct val="150000"/>
              </a:lnSpc>
            </a:pPr>
            <a:r>
              <a:rPr kumimoji="0" lang="en-US" altLang="zh-CN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0" lang="en-US" altLang="zh-CN" sz="24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kumimoji="0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能找出最简公分母，正确、熟练地运用分式的基本</a:t>
            </a:r>
          </a:p>
          <a:p>
            <a:pPr eaLnBrk="0" hangingPunct="0">
              <a:lnSpc>
                <a:spcPct val="150000"/>
              </a:lnSpc>
            </a:pPr>
            <a:r>
              <a:rPr kumimoji="0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性质，对分式进行通分。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57225" y="2214563"/>
            <a:ext cx="84867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0" lang="zh-CN" altLang="en-US" sz="2400" dirty="0">
                <a:solidFill>
                  <a:srgbClr val="FB0B0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分式的通分：</a:t>
            </a:r>
            <a:r>
              <a:rPr kumimoji="0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把几个异分母的分式化成与原来的分式相等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的同分母分式的变形。通分的关键是确定几个分式的公分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母，通常取各分母系数的最小公倍数与所有字母因式的最</a:t>
            </a:r>
          </a:p>
          <a:p>
            <a:pPr eaLnBrk="1" hangingPunct="1">
              <a:lnSpc>
                <a:spcPct val="150000"/>
              </a:lnSpc>
            </a:pPr>
            <a:r>
              <a:rPr kumimoji="0" lang="zh-CN" altLang="en-US" sz="24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高次幂的积作为公分母，叫做最简公分母。</a:t>
            </a:r>
          </a:p>
        </p:txBody>
      </p:sp>
      <p:pic>
        <p:nvPicPr>
          <p:cNvPr id="11268" name="Picture 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59163" y="1331913"/>
            <a:ext cx="24082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6"/>
          <p:cNvGraphicFramePr>
            <a:graphicFrameLocks noChangeAspect="1"/>
          </p:cNvGraphicFramePr>
          <p:nvPr/>
        </p:nvGraphicFramePr>
        <p:xfrm>
          <a:off x="871538" y="2524125"/>
          <a:ext cx="17192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公式" r:id="rId4" imgW="1016000" imgH="508000" progId="Equation.3">
                  <p:embed/>
                </p:oleObj>
              </mc:Choice>
              <mc:Fallback>
                <p:oleObj name="公式" r:id="rId4" imgW="10160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524125"/>
                        <a:ext cx="17192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1" name="Object 17"/>
          <p:cNvGraphicFramePr>
            <a:graphicFrameLocks noChangeAspect="1"/>
          </p:cNvGraphicFramePr>
          <p:nvPr/>
        </p:nvGraphicFramePr>
        <p:xfrm>
          <a:off x="831850" y="3468688"/>
          <a:ext cx="62468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6" imgW="3670300" imgH="520700" progId="Equation.DSMT4">
                  <p:embed/>
                </p:oleObj>
              </mc:Choice>
              <mc:Fallback>
                <p:oleObj name="Equation" r:id="rId6" imgW="3670300" imgH="520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3468688"/>
                        <a:ext cx="6246813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811213" y="4487863"/>
          <a:ext cx="2560637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8" imgW="1816100" imgH="520700" progId="Equation.DSMT4">
                  <p:embed/>
                </p:oleObj>
              </mc:Choice>
              <mc:Fallback>
                <p:oleObj name="Equation" r:id="rId8" imgW="1816100" imgH="520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4487863"/>
                        <a:ext cx="2560637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3967163" y="4483100"/>
          <a:ext cx="24241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0" imgW="1828800" imgH="520700" progId="Equation.DSMT4">
                  <p:embed/>
                </p:oleObj>
              </mc:Choice>
              <mc:Fallback>
                <p:oleObj name="Equation" r:id="rId10" imgW="1828800" imgH="520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4483100"/>
                        <a:ext cx="242411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742950" y="1981200"/>
            <a:ext cx="574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把下列各题中的分式通分</a:t>
            </a:r>
          </a:p>
        </p:txBody>
      </p:sp>
      <p:sp>
        <p:nvSpPr>
          <p:cNvPr id="3079" name="Rectangle 88"/>
          <p:cNvSpPr>
            <a:spLocks noChangeArrowheads="1"/>
          </p:cNvSpPr>
          <p:nvPr/>
        </p:nvSpPr>
        <p:spPr bwMode="auto">
          <a:xfrm>
            <a:off x="528638" y="1220788"/>
            <a:ext cx="2551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kumimoji="0"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例 题</a:t>
            </a:r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kumimoji="0" lang="zh-CN" altLang="en-US" sz="28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630238" y="771525"/>
          <a:ext cx="251936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公式" r:id="rId4" imgW="1257300" imgH="546100" progId="Equation.3">
                  <p:embed/>
                </p:oleObj>
              </mc:Choice>
              <mc:Fallback>
                <p:oleObj name="公式" r:id="rId4" imgW="1257300" imgH="546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771525"/>
                        <a:ext cx="2519362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447675" y="1770063"/>
          <a:ext cx="7789863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4203700" imgH="901700" progId="Equation.DSMT4">
                  <p:embed/>
                </p:oleObj>
              </mc:Choice>
              <mc:Fallback>
                <p:oleObj name="Equation" r:id="rId6" imgW="4203700" imgH="901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770063"/>
                        <a:ext cx="7789863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574675" y="3362325"/>
          <a:ext cx="55435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8" imgW="2692400" imgH="558800" progId="Equation.DSMT4">
                  <p:embed/>
                </p:oleObj>
              </mc:Choice>
              <mc:Fallback>
                <p:oleObj name="Equation" r:id="rId8" imgW="2692400" imgH="55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3362325"/>
                        <a:ext cx="5543550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636588" y="4424363"/>
          <a:ext cx="56800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0" imgW="2679700" imgH="558800" progId="Equation.DSMT4">
                  <p:embed/>
                </p:oleObj>
              </mc:Choice>
              <mc:Fallback>
                <p:oleObj name="Equation" r:id="rId10" imgW="2679700" imgH="558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424363"/>
                        <a:ext cx="568007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8163" y="92551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3067050" y="715963"/>
            <a:ext cx="1512888" cy="876300"/>
            <a:chOff x="5011" y="1261"/>
            <a:chExt cx="953" cy="552"/>
          </a:xfrm>
        </p:grpSpPr>
        <p:sp>
          <p:nvSpPr>
            <p:cNvPr id="12340" name="Text Box 4"/>
            <p:cNvSpPr txBox="1">
              <a:spLocks noChangeArrowheads="1"/>
            </p:cNvSpPr>
            <p:nvPr/>
          </p:nvSpPr>
          <p:spPr bwMode="auto">
            <a:xfrm>
              <a:off x="5011" y="1525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²</a:t>
              </a:r>
              <a:r>
                <a:rPr kumimoji="0" lang="zh-CN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＋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 y</a:t>
              </a:r>
            </a:p>
          </p:txBody>
        </p:sp>
        <p:sp>
          <p:nvSpPr>
            <p:cNvPr id="12341" name="Line 5"/>
            <p:cNvSpPr>
              <a:spLocks noChangeShapeType="1"/>
            </p:cNvSpPr>
            <p:nvPr/>
          </p:nvSpPr>
          <p:spPr bwMode="auto">
            <a:xfrm>
              <a:off x="5022" y="1580"/>
              <a:ext cx="7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42" name="Text Box 6"/>
            <p:cNvSpPr txBox="1">
              <a:spLocks noChangeArrowheads="1"/>
            </p:cNvSpPr>
            <p:nvPr/>
          </p:nvSpPr>
          <p:spPr bwMode="auto">
            <a:xfrm>
              <a:off x="5284" y="1261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12292" name="Group 7"/>
          <p:cNvGrpSpPr/>
          <p:nvPr/>
        </p:nvGrpSpPr>
        <p:grpSpPr bwMode="auto">
          <a:xfrm>
            <a:off x="1244600" y="688975"/>
            <a:ext cx="1512888" cy="889000"/>
            <a:chOff x="4150" y="1253"/>
            <a:chExt cx="953" cy="560"/>
          </a:xfrm>
        </p:grpSpPr>
        <p:sp>
          <p:nvSpPr>
            <p:cNvPr id="12337" name="Text Box 8"/>
            <p:cNvSpPr txBox="1">
              <a:spLocks noChangeArrowheads="1"/>
            </p:cNvSpPr>
            <p:nvPr/>
          </p:nvSpPr>
          <p:spPr bwMode="auto">
            <a:xfrm>
              <a:off x="4150" y="1525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²</a:t>
              </a:r>
              <a:r>
                <a:rPr kumimoji="0" lang="zh-CN" altLang="en-US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²</a:t>
              </a:r>
            </a:p>
          </p:txBody>
        </p:sp>
        <p:sp>
          <p:nvSpPr>
            <p:cNvPr id="12338" name="Line 9"/>
            <p:cNvSpPr>
              <a:spLocks noChangeShapeType="1"/>
            </p:cNvSpPr>
            <p:nvPr/>
          </p:nvSpPr>
          <p:spPr bwMode="auto">
            <a:xfrm>
              <a:off x="4173" y="1572"/>
              <a:ext cx="7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39" name="Text Box 10"/>
            <p:cNvSpPr txBox="1">
              <a:spLocks noChangeArrowheads="1"/>
            </p:cNvSpPr>
            <p:nvPr/>
          </p:nvSpPr>
          <p:spPr bwMode="auto">
            <a:xfrm>
              <a:off x="4435" y="1253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2600325" y="8001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32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533400" y="1793875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解析：</a:t>
            </a:r>
            <a:r>
              <a:rPr kumimoji="0" lang="zh-CN" altLang="en-US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∵</a:t>
            </a:r>
            <a:r>
              <a:rPr kumimoji="0" lang="zh-CN" altLang="en-GB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0" lang="en-GB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²</a:t>
            </a:r>
            <a:r>
              <a:rPr kumimoji="0" lang="zh-CN" altLang="en-GB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kumimoji="0" lang="en-GB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²</a:t>
            </a:r>
            <a:r>
              <a:rPr kumimoji="0" lang="zh-CN" altLang="en-GB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0" lang="zh-CN" altLang="en-US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 (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0" lang="zh-CN" altLang="en-US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kumimoji="0" lang="en-GB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endParaRPr kumimoji="0" lang="en-US" altLang="zh-CN" sz="2400">
              <a:solidFill>
                <a:srgbClr val="FB0B0B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496888" y="2459038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GB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²</a:t>
            </a:r>
            <a:r>
              <a:rPr kumimoji="0" lang="en-GB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0" lang="zh-CN" altLang="en-GB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kumimoji="0" lang="en-GB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 y</a:t>
            </a:r>
            <a:r>
              <a:rPr kumimoji="0" lang="zh-CN" altLang="en-GB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 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0" lang="zh-CN" altLang="en-US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kumimoji="0" lang="en-GB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endParaRPr kumimoji="0" lang="en-US" altLang="zh-CN" sz="2400">
              <a:solidFill>
                <a:srgbClr val="FB0B0B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98463" y="3270250"/>
            <a:ext cx="874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∴        </a:t>
            </a:r>
            <a:r>
              <a:rPr kumimoji="0" lang="zh-CN" altLang="en-GB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          的最简公分母为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 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0" lang="zh-CN" altLang="en-US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)(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0" lang="zh-CN" altLang="en-US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kumimoji="0" lang="en-US" altLang="zh-CN" sz="2400" i="1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kumimoji="0" lang="en-US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kumimoji="0" lang="en-GB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endParaRPr kumimoji="0" lang="en-US" altLang="zh-CN" sz="2400">
              <a:solidFill>
                <a:srgbClr val="FB0B0B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1403350" y="4425950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GB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因此</a:t>
            </a:r>
            <a:endParaRPr kumimoji="0" lang="zh-CN" altLang="en-US" sz="2400">
              <a:solidFill>
                <a:srgbClr val="FB0B0B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" name="Group 19"/>
          <p:cNvGrpSpPr/>
          <p:nvPr/>
        </p:nvGrpSpPr>
        <p:grpSpPr bwMode="auto">
          <a:xfrm>
            <a:off x="2439988" y="3068638"/>
            <a:ext cx="1368425" cy="876300"/>
            <a:chOff x="5011" y="1261"/>
            <a:chExt cx="953" cy="552"/>
          </a:xfrm>
        </p:grpSpPr>
        <p:sp>
          <p:nvSpPr>
            <p:cNvPr id="12334" name="Text Box 20"/>
            <p:cNvSpPr txBox="1">
              <a:spLocks noChangeArrowheads="1"/>
            </p:cNvSpPr>
            <p:nvPr/>
          </p:nvSpPr>
          <p:spPr bwMode="auto">
            <a:xfrm>
              <a:off x="5011" y="1525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²</a:t>
              </a:r>
              <a:r>
                <a:rPr kumimoji="0" lang="zh-CN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＋</a:t>
              </a:r>
              <a:r>
                <a:rPr kumimoji="0" lang="en-US" altLang="zh-CN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 y</a:t>
              </a:r>
            </a:p>
          </p:txBody>
        </p:sp>
        <p:sp>
          <p:nvSpPr>
            <p:cNvPr id="12335" name="Line 21"/>
            <p:cNvSpPr>
              <a:spLocks noChangeShapeType="1"/>
            </p:cNvSpPr>
            <p:nvPr/>
          </p:nvSpPr>
          <p:spPr bwMode="auto">
            <a:xfrm>
              <a:off x="5022" y="1580"/>
              <a:ext cx="748" cy="0"/>
            </a:xfrm>
            <a:prstGeom prst="line">
              <a:avLst/>
            </a:prstGeom>
            <a:noFill/>
            <a:ln w="28575">
              <a:solidFill>
                <a:srgbClr val="FB0B0B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36" name="Text Box 22"/>
            <p:cNvSpPr txBox="1">
              <a:spLocks noChangeArrowheads="1"/>
            </p:cNvSpPr>
            <p:nvPr/>
          </p:nvSpPr>
          <p:spPr bwMode="auto">
            <a:xfrm>
              <a:off x="5284" y="1261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5" name="Group 23"/>
          <p:cNvGrpSpPr/>
          <p:nvPr/>
        </p:nvGrpSpPr>
        <p:grpSpPr bwMode="auto">
          <a:xfrm>
            <a:off x="869950" y="3033713"/>
            <a:ext cx="1292225" cy="889000"/>
            <a:chOff x="4150" y="1253"/>
            <a:chExt cx="953" cy="560"/>
          </a:xfrm>
        </p:grpSpPr>
        <p:sp>
          <p:nvSpPr>
            <p:cNvPr id="12331" name="Text Box 24"/>
            <p:cNvSpPr txBox="1">
              <a:spLocks noChangeArrowheads="1"/>
            </p:cNvSpPr>
            <p:nvPr/>
          </p:nvSpPr>
          <p:spPr bwMode="auto">
            <a:xfrm>
              <a:off x="4150" y="1525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²</a:t>
              </a:r>
              <a:r>
                <a:rPr kumimoji="0" lang="zh-CN" altLang="en-US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kumimoji="0" lang="en-US" altLang="zh-CN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²</a:t>
              </a:r>
            </a:p>
          </p:txBody>
        </p:sp>
        <p:sp>
          <p:nvSpPr>
            <p:cNvPr id="12332" name="Line 25"/>
            <p:cNvSpPr>
              <a:spLocks noChangeShapeType="1"/>
            </p:cNvSpPr>
            <p:nvPr/>
          </p:nvSpPr>
          <p:spPr bwMode="auto">
            <a:xfrm>
              <a:off x="4173" y="1572"/>
              <a:ext cx="748" cy="0"/>
            </a:xfrm>
            <a:prstGeom prst="line">
              <a:avLst/>
            </a:prstGeom>
            <a:noFill/>
            <a:ln w="28575">
              <a:solidFill>
                <a:srgbClr val="FB0B0B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33" name="Text Box 26"/>
            <p:cNvSpPr txBox="1">
              <a:spLocks noChangeArrowheads="1"/>
            </p:cNvSpPr>
            <p:nvPr/>
          </p:nvSpPr>
          <p:spPr bwMode="auto">
            <a:xfrm>
              <a:off x="4434" y="1253"/>
              <a:ext cx="2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3635375" y="4364038"/>
            <a:ext cx="550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GB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                           ，</a:t>
            </a:r>
            <a:endParaRPr kumimoji="0" lang="zh-CN" altLang="en-US" sz="2400">
              <a:solidFill>
                <a:srgbClr val="FB0B0B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5260" name="Text Box 28"/>
          <p:cNvSpPr txBox="1">
            <a:spLocks noChangeArrowheads="1"/>
          </p:cNvSpPr>
          <p:nvPr/>
        </p:nvSpPr>
        <p:spPr bwMode="auto">
          <a:xfrm>
            <a:off x="3635375" y="5368925"/>
            <a:ext cx="533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GB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                              </a:t>
            </a:r>
            <a:r>
              <a:rPr kumimoji="0" lang="en-GB" altLang="zh-CN" sz="2400">
                <a:solidFill>
                  <a:srgbClr val="FB0B0B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kumimoji="0" lang="en-US" altLang="zh-CN" sz="2400">
              <a:solidFill>
                <a:srgbClr val="FB0B0B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6" name="Group 29"/>
          <p:cNvGrpSpPr/>
          <p:nvPr/>
        </p:nvGrpSpPr>
        <p:grpSpPr bwMode="auto">
          <a:xfrm>
            <a:off x="2268538" y="5084763"/>
            <a:ext cx="1512887" cy="876300"/>
            <a:chOff x="5011" y="1261"/>
            <a:chExt cx="953" cy="552"/>
          </a:xfrm>
        </p:grpSpPr>
        <p:sp>
          <p:nvSpPr>
            <p:cNvPr id="12328" name="Text Box 30"/>
            <p:cNvSpPr txBox="1">
              <a:spLocks noChangeArrowheads="1"/>
            </p:cNvSpPr>
            <p:nvPr/>
          </p:nvSpPr>
          <p:spPr bwMode="auto">
            <a:xfrm>
              <a:off x="5011" y="1525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²</a:t>
              </a:r>
              <a:r>
                <a:rPr kumimoji="0" lang="zh-CN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＋</a:t>
              </a:r>
              <a:r>
                <a:rPr kumimoji="0" lang="en-US" altLang="zh-CN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xy</a:t>
              </a:r>
            </a:p>
          </p:txBody>
        </p:sp>
        <p:sp>
          <p:nvSpPr>
            <p:cNvPr id="12329" name="Line 31"/>
            <p:cNvSpPr>
              <a:spLocks noChangeShapeType="1"/>
            </p:cNvSpPr>
            <p:nvPr/>
          </p:nvSpPr>
          <p:spPr bwMode="auto">
            <a:xfrm>
              <a:off x="5022" y="1580"/>
              <a:ext cx="748" cy="0"/>
            </a:xfrm>
            <a:prstGeom prst="line">
              <a:avLst/>
            </a:prstGeom>
            <a:noFill/>
            <a:ln w="28575">
              <a:solidFill>
                <a:srgbClr val="FB0B0B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30" name="Text Box 32"/>
            <p:cNvSpPr txBox="1">
              <a:spLocks noChangeArrowheads="1"/>
            </p:cNvSpPr>
            <p:nvPr/>
          </p:nvSpPr>
          <p:spPr bwMode="auto">
            <a:xfrm>
              <a:off x="5284" y="1261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7" name="Group 33"/>
          <p:cNvGrpSpPr/>
          <p:nvPr/>
        </p:nvGrpSpPr>
        <p:grpSpPr bwMode="auto">
          <a:xfrm>
            <a:off x="2195513" y="4148138"/>
            <a:ext cx="1512887" cy="889000"/>
            <a:chOff x="4150" y="1253"/>
            <a:chExt cx="953" cy="560"/>
          </a:xfrm>
        </p:grpSpPr>
        <p:sp>
          <p:nvSpPr>
            <p:cNvPr id="12325" name="Text Box 34"/>
            <p:cNvSpPr txBox="1">
              <a:spLocks noChangeArrowheads="1"/>
            </p:cNvSpPr>
            <p:nvPr/>
          </p:nvSpPr>
          <p:spPr bwMode="auto">
            <a:xfrm>
              <a:off x="4150" y="1525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²</a:t>
              </a:r>
              <a:r>
                <a:rPr kumimoji="0" lang="zh-CN" altLang="en-US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kumimoji="0" lang="en-US" altLang="zh-CN" sz="2400" i="1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²</a:t>
              </a:r>
            </a:p>
          </p:txBody>
        </p:sp>
        <p:sp>
          <p:nvSpPr>
            <p:cNvPr id="12326" name="Line 35"/>
            <p:cNvSpPr>
              <a:spLocks noChangeShapeType="1"/>
            </p:cNvSpPr>
            <p:nvPr/>
          </p:nvSpPr>
          <p:spPr bwMode="auto">
            <a:xfrm>
              <a:off x="4173" y="1572"/>
              <a:ext cx="748" cy="0"/>
            </a:xfrm>
            <a:prstGeom prst="line">
              <a:avLst/>
            </a:prstGeom>
            <a:noFill/>
            <a:ln w="28575">
              <a:solidFill>
                <a:srgbClr val="FB0B0B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27" name="Text Box 36"/>
            <p:cNvSpPr txBox="1">
              <a:spLocks noChangeArrowheads="1"/>
            </p:cNvSpPr>
            <p:nvPr/>
          </p:nvSpPr>
          <p:spPr bwMode="auto">
            <a:xfrm>
              <a:off x="4435" y="1253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>
                  <a:solidFill>
                    <a:srgbClr val="FB0B0B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8" name="Group 40"/>
          <p:cNvGrpSpPr/>
          <p:nvPr/>
        </p:nvGrpSpPr>
        <p:grpSpPr bwMode="auto">
          <a:xfrm>
            <a:off x="3995738" y="4083050"/>
            <a:ext cx="2951162" cy="889000"/>
            <a:chOff x="4150" y="1253"/>
            <a:chExt cx="953" cy="560"/>
          </a:xfrm>
        </p:grpSpPr>
        <p:sp>
          <p:nvSpPr>
            <p:cNvPr id="12322" name="Text Box 41"/>
            <p:cNvSpPr txBox="1">
              <a:spLocks noChangeArrowheads="1"/>
            </p:cNvSpPr>
            <p:nvPr/>
          </p:nvSpPr>
          <p:spPr bwMode="auto">
            <a:xfrm>
              <a:off x="4150" y="1525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(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zh-CN" altLang="en-US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＋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)(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zh-CN" altLang="en-US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)</a:t>
              </a:r>
            </a:p>
          </p:txBody>
        </p:sp>
        <p:sp>
          <p:nvSpPr>
            <p:cNvPr id="95274" name="Line 42"/>
            <p:cNvSpPr>
              <a:spLocks noChangeShapeType="1"/>
            </p:cNvSpPr>
            <p:nvPr/>
          </p:nvSpPr>
          <p:spPr bwMode="auto">
            <a:xfrm>
              <a:off x="4173" y="1572"/>
              <a:ext cx="748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kumimoji="0" lang="zh-CN" altLang="en-US" sz="480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2324" name="Text Box 43"/>
            <p:cNvSpPr txBox="1">
              <a:spLocks noChangeArrowheads="1"/>
            </p:cNvSpPr>
            <p:nvPr/>
          </p:nvSpPr>
          <p:spPr bwMode="auto">
            <a:xfrm>
              <a:off x="4435" y="1253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3200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</p:grpSp>
      <p:grpSp>
        <p:nvGrpSpPr>
          <p:cNvPr id="9" name="Group 44"/>
          <p:cNvGrpSpPr/>
          <p:nvPr/>
        </p:nvGrpSpPr>
        <p:grpSpPr bwMode="auto">
          <a:xfrm>
            <a:off x="4095750" y="5041900"/>
            <a:ext cx="2951163" cy="925513"/>
            <a:chOff x="2880" y="2953"/>
            <a:chExt cx="1859" cy="583"/>
          </a:xfrm>
        </p:grpSpPr>
        <p:sp>
          <p:nvSpPr>
            <p:cNvPr id="12319" name="Text Box 45"/>
            <p:cNvSpPr txBox="1">
              <a:spLocks noChangeArrowheads="1"/>
            </p:cNvSpPr>
            <p:nvPr/>
          </p:nvSpPr>
          <p:spPr bwMode="auto">
            <a:xfrm>
              <a:off x="2880" y="3248"/>
              <a:ext cx="18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(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zh-CN" altLang="en-US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＋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)(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zh-CN" altLang="en-US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r>
                <a:rPr kumimoji="0" lang="en-US" altLang="zh-CN" sz="24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)</a:t>
              </a:r>
            </a:p>
          </p:txBody>
        </p:sp>
        <p:sp>
          <p:nvSpPr>
            <p:cNvPr id="95278" name="Line 46"/>
            <p:cNvSpPr>
              <a:spLocks noChangeShapeType="1"/>
            </p:cNvSpPr>
            <p:nvPr/>
          </p:nvSpPr>
          <p:spPr bwMode="auto">
            <a:xfrm>
              <a:off x="2925" y="3295"/>
              <a:ext cx="1459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miter lim="800000"/>
            </a:ln>
            <a:effectLst/>
          </p:spPr>
          <p:txBody>
            <a:bodyPr wrap="none"/>
            <a:lstStyle/>
            <a:p>
              <a:pPr>
                <a:defRPr/>
              </a:pPr>
              <a:endParaRPr kumimoji="0" lang="zh-CN" altLang="en-US" sz="480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  <p:sp>
          <p:nvSpPr>
            <p:cNvPr id="12321" name="Text Box 47"/>
            <p:cNvSpPr txBox="1">
              <a:spLocks noChangeArrowheads="1"/>
            </p:cNvSpPr>
            <p:nvPr/>
          </p:nvSpPr>
          <p:spPr bwMode="auto">
            <a:xfrm>
              <a:off x="3424" y="2953"/>
              <a:ext cx="7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x</a:t>
              </a:r>
              <a:r>
                <a:rPr kumimoji="0" lang="zh-CN" altLang="en-US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－</a:t>
              </a:r>
              <a:r>
                <a:rPr kumimoji="0" lang="en-US" altLang="zh-CN" sz="2400" i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</a:p>
          </p:txBody>
        </p:sp>
      </p:grpSp>
      <p:sp>
        <p:nvSpPr>
          <p:cNvPr id="95288" name="Text Box 56"/>
          <p:cNvSpPr txBox="1">
            <a:spLocks noChangeArrowheads="1"/>
          </p:cNvSpPr>
          <p:nvPr/>
        </p:nvSpPr>
        <p:spPr bwMode="auto">
          <a:xfrm>
            <a:off x="5548313" y="1793875"/>
            <a:ext cx="33401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先把分母分解因式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10" name="Group 58"/>
          <p:cNvGrpSpPr/>
          <p:nvPr/>
        </p:nvGrpSpPr>
        <p:grpSpPr bwMode="auto">
          <a:xfrm>
            <a:off x="6577013" y="5008563"/>
            <a:ext cx="1873250" cy="1011237"/>
            <a:chOff x="4286" y="3203"/>
            <a:chExt cx="1180" cy="637"/>
          </a:xfrm>
        </p:grpSpPr>
        <p:grpSp>
          <p:nvGrpSpPr>
            <p:cNvPr id="12314" name="Group 52"/>
            <p:cNvGrpSpPr/>
            <p:nvPr/>
          </p:nvGrpSpPr>
          <p:grpSpPr bwMode="auto">
            <a:xfrm>
              <a:off x="4513" y="3203"/>
              <a:ext cx="953" cy="637"/>
              <a:chOff x="4468" y="300"/>
              <a:chExt cx="953" cy="637"/>
            </a:xfrm>
          </p:grpSpPr>
          <p:sp>
            <p:nvSpPr>
              <p:cNvPr id="12316" name="Text Box 53"/>
              <p:cNvSpPr txBox="1">
                <a:spLocks noChangeArrowheads="1"/>
              </p:cNvSpPr>
              <p:nvPr/>
            </p:nvSpPr>
            <p:spPr bwMode="auto">
              <a:xfrm>
                <a:off x="4468" y="572"/>
                <a:ext cx="953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3200" i="1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r>
                  <a:rPr kumimoji="0" lang="en-US" altLang="zh-CN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³</a:t>
                </a:r>
                <a:r>
                  <a:rPr kumimoji="0" lang="zh-CN" altLang="en-US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－</a:t>
                </a:r>
                <a:r>
                  <a:rPr kumimoji="0" lang="en-US" altLang="zh-CN" sz="3200" i="1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xy</a:t>
                </a:r>
                <a:r>
                  <a:rPr kumimoji="0" lang="en-US" altLang="zh-CN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²</a:t>
                </a:r>
              </a:p>
            </p:txBody>
          </p:sp>
          <p:sp>
            <p:nvSpPr>
              <p:cNvPr id="95286" name="Line 54"/>
              <p:cNvSpPr>
                <a:spLocks noChangeShapeType="1"/>
              </p:cNvSpPr>
              <p:nvPr/>
            </p:nvSpPr>
            <p:spPr bwMode="auto">
              <a:xfrm>
                <a:off x="4500" y="645"/>
                <a:ext cx="81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miter lim="800000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kumimoji="0" lang="zh-CN" altLang="en-US" sz="4800">
                  <a:solidFill>
                    <a:srgbClr val="FF99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12318" name="Text Box 55"/>
              <p:cNvSpPr txBox="1">
                <a:spLocks noChangeArrowheads="1"/>
              </p:cNvSpPr>
              <p:nvPr/>
            </p:nvSpPr>
            <p:spPr bwMode="auto">
              <a:xfrm>
                <a:off x="4584" y="300"/>
                <a:ext cx="77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2400" i="1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x </a:t>
                </a:r>
                <a:r>
                  <a:rPr kumimoji="0" lang="zh-CN" altLang="en-US" sz="240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－</a:t>
                </a:r>
                <a:r>
                  <a:rPr kumimoji="0" lang="en-US" altLang="zh-CN" sz="2400" i="1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y</a:t>
                </a:r>
              </a:p>
            </p:txBody>
          </p:sp>
        </p:grpSp>
        <p:sp>
          <p:nvSpPr>
            <p:cNvPr id="12315" name="Text Box 55"/>
            <p:cNvSpPr txBox="1">
              <a:spLocks noChangeArrowheads="1"/>
            </p:cNvSpPr>
            <p:nvPr/>
          </p:nvSpPr>
          <p:spPr bwMode="auto">
            <a:xfrm>
              <a:off x="4286" y="3325"/>
              <a:ext cx="3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0">
                  <a:solidFill>
                    <a:srgbClr val="FB0B0B"/>
                  </a:solidFill>
                </a:rPr>
                <a:t>=</a:t>
              </a:r>
            </a:p>
          </p:txBody>
        </p:sp>
      </p:grpSp>
      <p:grpSp>
        <p:nvGrpSpPr>
          <p:cNvPr id="12" name="Group 57"/>
          <p:cNvGrpSpPr/>
          <p:nvPr/>
        </p:nvGrpSpPr>
        <p:grpSpPr bwMode="auto">
          <a:xfrm>
            <a:off x="6443663" y="3989388"/>
            <a:ext cx="1873250" cy="1011237"/>
            <a:chOff x="4059" y="2251"/>
            <a:chExt cx="1180" cy="637"/>
          </a:xfrm>
        </p:grpSpPr>
        <p:grpSp>
          <p:nvGrpSpPr>
            <p:cNvPr id="12309" name="Group 48"/>
            <p:cNvGrpSpPr/>
            <p:nvPr/>
          </p:nvGrpSpPr>
          <p:grpSpPr bwMode="auto">
            <a:xfrm>
              <a:off x="4286" y="2251"/>
              <a:ext cx="953" cy="637"/>
              <a:chOff x="3651" y="436"/>
              <a:chExt cx="953" cy="637"/>
            </a:xfrm>
          </p:grpSpPr>
          <p:sp>
            <p:nvSpPr>
              <p:cNvPr id="12311" name="Text Box 49"/>
              <p:cNvSpPr txBox="1">
                <a:spLocks noChangeArrowheads="1"/>
              </p:cNvSpPr>
              <p:nvPr/>
            </p:nvSpPr>
            <p:spPr bwMode="auto">
              <a:xfrm>
                <a:off x="3651" y="708"/>
                <a:ext cx="953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3200" i="1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r>
                  <a:rPr kumimoji="0" lang="en-US" altLang="zh-CN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³</a:t>
                </a:r>
                <a:r>
                  <a:rPr kumimoji="0" lang="zh-CN" altLang="en-US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－</a:t>
                </a:r>
                <a:r>
                  <a:rPr kumimoji="0" lang="en-US" altLang="zh-CN" sz="3200" i="1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xy</a:t>
                </a:r>
                <a:r>
                  <a:rPr kumimoji="0" lang="en-US" altLang="zh-CN" sz="3200">
                    <a:solidFill>
                      <a:srgbClr val="0000F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²</a:t>
                </a:r>
              </a:p>
            </p:txBody>
          </p:sp>
          <p:sp>
            <p:nvSpPr>
              <p:cNvPr id="95282" name="Line 50"/>
              <p:cNvSpPr>
                <a:spLocks noChangeShapeType="1"/>
              </p:cNvSpPr>
              <p:nvPr/>
            </p:nvSpPr>
            <p:spPr bwMode="auto">
              <a:xfrm>
                <a:off x="3683" y="781"/>
                <a:ext cx="81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miter lim="800000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kumimoji="0" lang="zh-CN" altLang="en-US" sz="4800">
                  <a:solidFill>
                    <a:srgbClr val="FF99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姚体" panose="02010601030101010101" pitchFamily="2" charset="-122"/>
                  <a:ea typeface="方正姚体" panose="02010601030101010101" pitchFamily="2" charset="-122"/>
                </a:endParaRPr>
              </a:p>
            </p:txBody>
          </p:sp>
          <p:sp>
            <p:nvSpPr>
              <p:cNvPr id="12313" name="Text Box 51"/>
              <p:cNvSpPr txBox="1">
                <a:spLocks noChangeArrowheads="1"/>
              </p:cNvSpPr>
              <p:nvPr/>
            </p:nvSpPr>
            <p:spPr bwMode="auto">
              <a:xfrm>
                <a:off x="4014" y="436"/>
                <a:ext cx="3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600" b="1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0" lang="en-US" altLang="zh-CN" sz="2400" i="1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x</a:t>
                </a:r>
              </a:p>
            </p:txBody>
          </p:sp>
        </p:grpSp>
        <p:sp>
          <p:nvSpPr>
            <p:cNvPr id="12310" name="Text Box 56"/>
            <p:cNvSpPr txBox="1">
              <a:spLocks noChangeArrowheads="1"/>
            </p:cNvSpPr>
            <p:nvPr/>
          </p:nvSpPr>
          <p:spPr bwMode="auto">
            <a:xfrm>
              <a:off x="4059" y="2391"/>
              <a:ext cx="3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0">
                  <a:solidFill>
                    <a:srgbClr val="FB0B0B"/>
                  </a:solidFill>
                </a:rPr>
                <a:t>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7" grpId="0"/>
      <p:bldP spid="95248" grpId="0"/>
      <p:bldP spid="95249" grpId="0"/>
      <p:bldP spid="95250" grpId="0"/>
      <p:bldP spid="95259" grpId="0"/>
      <p:bldP spid="95260" grpId="0"/>
      <p:bldP spid="952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869950" y="1992313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将分式                  通分。</a:t>
            </a:r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/>
        </p:nvGraphicFramePr>
        <p:xfrm>
          <a:off x="2047875" y="1712913"/>
          <a:ext cx="251460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公式" r:id="rId4" imgW="1409700" imgH="558800" progId="Equation.3">
                  <p:embed/>
                </p:oleObj>
              </mc:Choice>
              <mc:Fallback>
                <p:oleObj name="公式" r:id="rId4" imgW="1409700" imgH="55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1712913"/>
                        <a:ext cx="2514600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1012825" y="2987675"/>
          <a:ext cx="4159250" cy="297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6" imgW="4114800" imgH="2946400" progId="Equation.DSMT4">
                  <p:embed/>
                </p:oleObj>
              </mc:Choice>
              <mc:Fallback>
                <p:oleObj name="Equation" r:id="rId6" imgW="4114800" imgH="2946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987675"/>
                        <a:ext cx="4159250" cy="297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108"/>
          <p:cNvSpPr>
            <a:spLocks noChangeArrowheads="1"/>
          </p:cNvSpPr>
          <p:nvPr/>
        </p:nvSpPr>
        <p:spPr bwMode="auto">
          <a:xfrm>
            <a:off x="868363" y="914400"/>
            <a:ext cx="407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kumimoji="0"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跟踪训练</a:t>
            </a:r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kumimoji="0" lang="zh-CN" altLang="en-US" sz="28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1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lnDef>
  </a:objectDefaults>
  <a:extraClrSchemeLst>
    <a:extraClrScheme>
      <a:clrScheme name="1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0</TotalTime>
  <Words>638</Words>
  <Application>Microsoft Office PowerPoint</Application>
  <PresentationFormat>全屏显示(4:3)</PresentationFormat>
  <Paragraphs>92</Paragraphs>
  <Slides>13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方正姚体</vt:lpstr>
      <vt:lpstr>黑体</vt:lpstr>
      <vt:lpstr>楷体_GB2312</vt:lpstr>
      <vt:lpstr>宋体</vt:lpstr>
      <vt:lpstr>微软雅黑</vt:lpstr>
      <vt:lpstr>Arial</vt:lpstr>
      <vt:lpstr>Times New Roman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2113-01-01T00:00:00Z</dcterms:created>
  <dcterms:modified xsi:type="dcterms:W3CDTF">2023-01-17T02:29:08Z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3F40B8E24666475A928EE836754D175D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