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7" r:id="rId2"/>
    <p:sldId id="318" r:id="rId3"/>
    <p:sldId id="299" r:id="rId4"/>
    <p:sldId id="288" r:id="rId5"/>
    <p:sldId id="309" r:id="rId6"/>
    <p:sldId id="322" r:id="rId7"/>
    <p:sldId id="320" r:id="rId8"/>
    <p:sldId id="306" r:id="rId9"/>
    <p:sldId id="289" r:id="rId10"/>
    <p:sldId id="313" r:id="rId11"/>
    <p:sldId id="310" r:id="rId12"/>
    <p:sldId id="335" r:id="rId13"/>
    <p:sldId id="290" r:id="rId14"/>
    <p:sldId id="315" r:id="rId15"/>
    <p:sldId id="291" r:id="rId16"/>
  </p:sldIdLst>
  <p:sldSz cx="12192000" cy="6858000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57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D0AFF-6755-47BA-8DBD-6C4012C779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334A-9AB2-481E-80F0-DAEF2BF7B0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5111475" y="3879182"/>
            <a:ext cx="1959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第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课</a:t>
            </a:r>
            <a:r>
              <a:rPr lang="zh-CN" altLang="en-US" sz="2400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9" name="矩形 8"/>
          <p:cNvSpPr/>
          <p:nvPr/>
        </p:nvSpPr>
        <p:spPr>
          <a:xfrm>
            <a:off x="4799811" y="487102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7154" y="3565003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9246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 两、三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位数的加法和减法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96646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0" y="24405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三位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数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三位数连续退位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法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81852" y="737649"/>
            <a:ext cx="652855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先找出错在哪里，再改正过来。</a:t>
            </a:r>
            <a:endParaRPr lang="zh-CN" altLang="en-US" sz="32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6" name="图片 5" descr="71－第2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92694"/>
            <a:ext cx="3840000" cy="3148572"/>
          </a:xfrm>
          <a:prstGeom prst="rect">
            <a:avLst/>
          </a:prstGeom>
        </p:spPr>
      </p:pic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711722" y="3493252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6  0  2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431943" y="3932377"/>
            <a:ext cx="19119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7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39893" y="4556206"/>
            <a:ext cx="16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767839" y="4441028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329574" y="442963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898737" y="44356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4" name="图片 13" descr="71－第2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389" y="2592694"/>
            <a:ext cx="3840000" cy="3148572"/>
          </a:xfrm>
          <a:prstGeom prst="rect">
            <a:avLst/>
          </a:prstGeom>
        </p:spPr>
      </p:pic>
      <p:pic>
        <p:nvPicPr>
          <p:cNvPr id="15" name="图片 14" descr="71－第2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779" y="2592694"/>
            <a:ext cx="3840000" cy="3148572"/>
          </a:xfrm>
          <a:prstGeom prst="rect">
            <a:avLst/>
          </a:prstGeom>
        </p:spPr>
      </p:pic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8703515" y="349324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8  0  0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8423737" y="3932369"/>
            <a:ext cx="19119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7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774359" y="4538781"/>
            <a:ext cx="16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9759632" y="444102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9333432" y="442962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8934604" y="444419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210228" y="348786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4  0  5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919162" y="3926989"/>
            <a:ext cx="19119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3  1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227111" y="4550818"/>
            <a:ext cx="16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6255056" y="44356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840794" y="446227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908750" y="442118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884205" y="444055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840794" y="4456258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836804" y="4433136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8934604" y="444419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8944617" y="4426208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58992" y="746092"/>
            <a:ext cx="47045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193909" y="1692044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603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245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216124" y="1796819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407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899522" y="1692044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358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688288" y="1796819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318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7727712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4   0   7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103434" y="282797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8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535690" y="345180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8783829" y="333663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268090" y="333730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758047" y="333730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913312" y="2284079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6   0   3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145226" y="2723204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－2   4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721290" y="3347033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969429" y="32204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441625" y="32204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919517" y="32204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716415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3   1   8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236361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 8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524393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8772532" y="520060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256793" y="520127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7734685" y="520127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902015" y="414805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3   5   8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421961" y="4587176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+ 2   4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822997" y="521861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958132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442393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908220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2218659" y="3764008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383563" y="3790588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58992" y="746092"/>
            <a:ext cx="47045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193909" y="1692044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2800" spc="-133" dirty="0">
                <a:latin typeface="+mn-ea"/>
                <a:sym typeface="宋体" panose="02010600030101010101" pitchFamily="2" charset="-122"/>
              </a:rPr>
              <a:t>302－218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216124" y="1796819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2800" spc="-133" dirty="0">
                <a:latin typeface="+mn-ea"/>
                <a:sym typeface="宋体" panose="02010600030101010101" pitchFamily="2" charset="-122"/>
              </a:rPr>
              <a:t>200－95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899522" y="1692044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688288" y="1796819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105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7727712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2   0   0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103434" y="282797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9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535690" y="345180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8783829" y="333663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268090" y="333730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758047" y="333730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913312" y="2284079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3   0   2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145226" y="2723204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－2   1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721290" y="3347033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969429" y="32204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441625" y="32204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716415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1   0   5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236361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 9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524393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8772532" y="520060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256793" y="520127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7734685" y="520127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902015" y="414805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  8   4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421961" y="4587176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+ 2   1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822997" y="521861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958132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442393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908220" y="509649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2218659" y="3764008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383563" y="3790588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9385" y="2085975"/>
            <a:ext cx="9333230" cy="301434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十位上是</a:t>
            </a:r>
            <a:r>
              <a:rPr lang="en-US" altLang="zh-CN" sz="3200" dirty="0">
                <a:solidFill>
                  <a:schemeClr val="bg1"/>
                </a:solidFill>
              </a:rPr>
              <a:t>0</a:t>
            </a:r>
            <a:r>
              <a:rPr lang="zh-CN" altLang="en-US" sz="3200" dirty="0">
                <a:solidFill>
                  <a:schemeClr val="bg1"/>
                </a:solidFill>
              </a:rPr>
              <a:t>，可以从百位上退</a:t>
            </a: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，十位上就是</a:t>
            </a:r>
            <a:r>
              <a:rPr lang="en-US" altLang="zh-CN" sz="3200" dirty="0">
                <a:solidFill>
                  <a:schemeClr val="bg1"/>
                </a:solidFill>
              </a:rPr>
              <a:t>10</a:t>
            </a:r>
            <a:r>
              <a:rPr lang="zh-CN" altLang="en-US" sz="3200" dirty="0">
                <a:solidFill>
                  <a:schemeClr val="bg1"/>
                </a:solidFill>
              </a:rPr>
              <a:t>个十，再从十位上退</a:t>
            </a: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到个位后，十位上剩下</a:t>
            </a:r>
            <a:r>
              <a:rPr lang="en-US" altLang="zh-CN" sz="3200" dirty="0">
                <a:solidFill>
                  <a:schemeClr val="bg1"/>
                </a:solidFill>
              </a:rPr>
              <a:t>9</a:t>
            </a:r>
            <a:r>
              <a:rPr lang="zh-CN" altLang="en-US" sz="3200" dirty="0">
                <a:solidFill>
                  <a:schemeClr val="bg1"/>
                </a:solidFill>
              </a:rPr>
              <a:t>个十。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848345" y="1050089"/>
            <a:ext cx="3798691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多少人没有蛀牙？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78－第4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472" y="2098976"/>
            <a:ext cx="4843204" cy="3456384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3595631" y="2236733"/>
            <a:ext cx="2998909" cy="912000"/>
          </a:xfrm>
          <a:prstGeom prst="wedgeRoundRectCallout">
            <a:avLst>
              <a:gd name="adj1" fmla="val 59435"/>
              <a:gd name="adj2" fmla="val 54877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606654" y="2218712"/>
            <a:ext cx="316835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检查的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个学生中，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人有蛀牙。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353505" y="2826792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73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7353505" y="4939027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人没有蛀牙。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8889676" y="2826792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（人）</a:t>
            </a: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8457836" y="3326385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2   0   0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7833558" y="3765510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7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209368" y="4389339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9513953" y="4274161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8982317" y="4274161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8478746" y="4274161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39775" y="904240"/>
            <a:ext cx="107118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一架大型客机有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400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个座位，某次航班已经售出机票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304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张。一个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98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人的旅游团准备乘坐这次航班，剩下的机票够吗？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2720989" y="2782121"/>
            <a:ext cx="201622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304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533903" y="2782121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96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（张）</a:t>
            </a: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825320" y="359540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4   0   0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3201043" y="403452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－ 3   0   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576852" y="465835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893502" y="454317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361867" y="454317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720989" y="5416341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96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＜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98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788257" y="5417800"/>
            <a:ext cx="412845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剩下的机票不够。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2105" y="4551680"/>
            <a:ext cx="11528425" cy="192405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48055" y="4732273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理解和学会隔位退位减的笔算方法。</a:t>
            </a:r>
          </a:p>
        </p:txBody>
      </p:sp>
      <p:sp>
        <p:nvSpPr>
          <p:cNvPr id="4" name="矩形 3"/>
          <p:cNvSpPr/>
          <p:nvPr/>
        </p:nvSpPr>
        <p:spPr>
          <a:xfrm>
            <a:off x="648054" y="5469433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理解隔位退位减的算理。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1165" y="598170"/>
            <a:ext cx="114026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．使学生经历探索三位数减两、三位数的计算方法的过程，理解和学会隔位退位减的笔算方法，能正确计算得数。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．使学生通过由具体到抽象的探索活动，体会问题解决的过程，感受问题解决的策略，发展初步的分析、推理、抽象等思维能力。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793875" y="1249363"/>
            <a:ext cx="2730500" cy="1279525"/>
            <a:chOff x="0" y="0"/>
            <a:chExt cx="1720" cy="806"/>
          </a:xfrm>
        </p:grpSpPr>
        <p:sp>
          <p:nvSpPr>
            <p:cNvPr id="3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dirty="0"/>
                <a:t>5  3  6</a:t>
              </a:r>
            </a:p>
          </p:txBody>
        </p:sp>
        <p:sp>
          <p:nvSpPr>
            <p:cNvPr id="4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3200" dirty="0"/>
                <a:t>-   </a:t>
              </a:r>
              <a:r>
                <a:rPr lang="zh-CN" altLang="en-US" sz="3200" dirty="0"/>
                <a:t> 2  6  3</a:t>
              </a:r>
            </a:p>
          </p:txBody>
        </p:sp>
      </p:grpSp>
      <p:grpSp>
        <p:nvGrpSpPr>
          <p:cNvPr id="6" name="Group 7"/>
          <p:cNvGrpSpPr/>
          <p:nvPr/>
        </p:nvGrpSpPr>
        <p:grpSpPr bwMode="auto">
          <a:xfrm>
            <a:off x="5751513" y="1249363"/>
            <a:ext cx="2730500" cy="1279525"/>
            <a:chOff x="0" y="0"/>
            <a:chExt cx="1720" cy="806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/>
                <a:t>2  1  4</a:t>
              </a: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3200" dirty="0"/>
                <a:t>-   </a:t>
              </a:r>
              <a:r>
                <a:rPr lang="zh-CN" altLang="en-US" sz="3200" dirty="0"/>
                <a:t> 1  0  8</a:t>
              </a: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551113" y="2639439"/>
            <a:ext cx="2808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 2  7  3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659564" y="2528888"/>
            <a:ext cx="20161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1  0  6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 flipH="1" flipV="1">
            <a:off x="2856229" y="1277939"/>
            <a:ext cx="106045" cy="4571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 rot="5400000">
            <a:off x="7248526" y="1133476"/>
            <a:ext cx="66674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圆角矩形 2"/>
          <p:cNvSpPr/>
          <p:nvPr/>
        </p:nvSpPr>
        <p:spPr>
          <a:xfrm>
            <a:off x="1329690" y="3369945"/>
            <a:ext cx="8800465" cy="2995295"/>
          </a:xfrm>
          <a:prstGeom prst="roundRect">
            <a:avLst>
              <a:gd name="adj" fmla="val 8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笔算减法：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相同数位对齐；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从个位减起；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哪一位上的数不够减，从前一位“退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当</a:t>
            </a:r>
            <a:r>
              <a:rPr lang="en-US" altLang="zh-CN" sz="2800" dirty="0">
                <a:solidFill>
                  <a:srgbClr val="FF0000"/>
                </a:solidFill>
              </a:rPr>
              <a:t>10”</a:t>
            </a:r>
            <a:r>
              <a:rPr lang="zh-CN" altLang="en-US" sz="2800" dirty="0">
                <a:solidFill>
                  <a:srgbClr val="FF0000"/>
                </a:solidFill>
              </a:rPr>
              <a:t>再减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3920823" y="5720999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图片 2" descr="77－例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460" y="1170870"/>
            <a:ext cx="6992593" cy="3098413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135505" y="1137285"/>
            <a:ext cx="2646680" cy="911860"/>
          </a:xfrm>
          <a:prstGeom prst="wedgeRoundRectCallout">
            <a:avLst>
              <a:gd name="adj1" fmla="val 4093"/>
              <a:gd name="adj2" fmla="val 697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6936105" y="2459355"/>
            <a:ext cx="3832225" cy="96774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127295" y="1099765"/>
            <a:ext cx="288032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二年级同学画了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幅儿童画。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001285" y="2471705"/>
            <a:ext cx="388775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一年级同学比二年级同学少画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幅。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圆角矩形 11"/>
          <p:cNvSpPr/>
          <p:nvPr/>
        </p:nvSpPr>
        <p:spPr>
          <a:xfrm>
            <a:off x="1936115" y="4593590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一年级同学画了多少幅儿童画？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373351" y="953884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5065899" y="2130738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2   0   4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4200381" y="2569864"/>
            <a:ext cx="2497700" cy="730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0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36020" y="319369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890760" y="1702506"/>
            <a:ext cx="1920213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800" b="1" dirty="0">
                <a:solidFill>
                  <a:srgbClr val="E06689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百  十  个</a:t>
            </a:r>
            <a:endParaRPr lang="zh-CN" altLang="en-US" sz="2800" dirty="0">
              <a:solidFill>
                <a:srgbClr val="E06689"/>
              </a:solidFill>
              <a:latin typeface="+mn-ea"/>
            </a:endParaRPr>
          </a:p>
        </p:txBody>
      </p:sp>
      <p:sp>
        <p:nvSpPr>
          <p:cNvPr id="62" name="圆角矩形 11"/>
          <p:cNvSpPr/>
          <p:nvPr/>
        </p:nvSpPr>
        <p:spPr>
          <a:xfrm>
            <a:off x="1221105" y="4258310"/>
            <a:ext cx="832167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个位不够减，要从十位退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。十位上是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0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，怎么办？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373351" y="953884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5065899" y="2130738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2   0   4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4200381" y="2569864"/>
            <a:ext cx="2497700" cy="730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0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36020" y="319369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890760" y="1702506"/>
            <a:ext cx="1920213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800" b="1" dirty="0">
                <a:solidFill>
                  <a:srgbClr val="E06689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百  十  个</a:t>
            </a:r>
            <a:endParaRPr lang="zh-CN" altLang="en-US" sz="2800" dirty="0">
              <a:solidFill>
                <a:srgbClr val="E06689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975603" y="5580266"/>
            <a:ext cx="624069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先在计数器上拨一拨，再算一算。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1221105" y="4258310"/>
            <a:ext cx="832167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个位不够减，要从十位退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。十位上是</a:t>
            </a:r>
            <a:r>
              <a:rPr lang="en-US" altLang="zh-CN" sz="2800" dirty="0">
                <a:solidFill>
                  <a:schemeClr val="bg1"/>
                </a:solidFill>
                <a:latin typeface="+mn-ea"/>
                <a:sym typeface="+mn-ea"/>
              </a:rPr>
              <a:t>0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，怎么办？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387400" y="2222852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3060898" y="3131138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2   0   4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195380" y="3570264"/>
            <a:ext cx="2497700" cy="730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0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31019" y="419409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2885759" y="2702906"/>
            <a:ext cx="1920213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800" b="1" dirty="0">
                <a:solidFill>
                  <a:srgbClr val="E06689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百  十  个</a:t>
            </a:r>
            <a:endParaRPr lang="zh-CN" altLang="en-US" sz="2800" dirty="0">
              <a:solidFill>
                <a:srgbClr val="E06689"/>
              </a:solidFill>
              <a:latin typeface="+mn-ea"/>
            </a:endParaRPr>
          </a:p>
        </p:txBody>
      </p:sp>
      <p:pic>
        <p:nvPicPr>
          <p:cNvPr id="17" name="图片 16" descr="29-四位计数器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9781" y="1023472"/>
            <a:ext cx="2717800" cy="4318000"/>
          </a:xfrm>
          <a:prstGeom prst="rect">
            <a:avLst/>
          </a:prstGeom>
        </p:spPr>
      </p:pic>
      <p:pic>
        <p:nvPicPr>
          <p:cNvPr id="18" name="图片 17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4366861"/>
            <a:ext cx="550265" cy="308148"/>
          </a:xfrm>
          <a:prstGeom prst="rect">
            <a:avLst/>
          </a:prstGeom>
        </p:spPr>
      </p:pic>
      <p:pic>
        <p:nvPicPr>
          <p:cNvPr id="19" name="图片 18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1735" y="4383847"/>
            <a:ext cx="528255" cy="286137"/>
          </a:xfrm>
          <a:prstGeom prst="rect">
            <a:avLst/>
          </a:prstGeom>
        </p:spPr>
      </p:pic>
      <p:pic>
        <p:nvPicPr>
          <p:cNvPr id="20" name="图片 19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4383845"/>
            <a:ext cx="528255" cy="297143"/>
          </a:xfrm>
          <a:prstGeom prst="rect">
            <a:avLst/>
          </a:prstGeom>
        </p:spPr>
      </p:pic>
      <p:pic>
        <p:nvPicPr>
          <p:cNvPr id="21" name="图片 20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4157956"/>
            <a:ext cx="528255" cy="297143"/>
          </a:xfrm>
          <a:prstGeom prst="rect">
            <a:avLst/>
          </a:prstGeom>
        </p:spPr>
      </p:pic>
      <p:pic>
        <p:nvPicPr>
          <p:cNvPr id="22" name="图片 21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3931965"/>
            <a:ext cx="528255" cy="297143"/>
          </a:xfrm>
          <a:prstGeom prst="rect">
            <a:avLst/>
          </a:prstGeom>
        </p:spPr>
      </p:pic>
      <p:pic>
        <p:nvPicPr>
          <p:cNvPr id="23" name="图片 22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3706076"/>
            <a:ext cx="528255" cy="297143"/>
          </a:xfrm>
          <a:prstGeom prst="rect">
            <a:avLst/>
          </a:prstGeom>
        </p:spPr>
      </p:pic>
      <p:pic>
        <p:nvPicPr>
          <p:cNvPr id="24" name="图片 23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3474489"/>
            <a:ext cx="528255" cy="297143"/>
          </a:xfrm>
          <a:prstGeom prst="rect">
            <a:avLst/>
          </a:prstGeom>
        </p:spPr>
      </p:pic>
      <p:pic>
        <p:nvPicPr>
          <p:cNvPr id="25" name="图片 24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3237208"/>
            <a:ext cx="528255" cy="297143"/>
          </a:xfrm>
          <a:prstGeom prst="rect">
            <a:avLst/>
          </a:prstGeom>
        </p:spPr>
      </p:pic>
      <p:pic>
        <p:nvPicPr>
          <p:cNvPr id="26" name="图片 25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716" y="3005622"/>
            <a:ext cx="528255" cy="297143"/>
          </a:xfrm>
          <a:prstGeom prst="rect">
            <a:avLst/>
          </a:prstGeom>
        </p:spPr>
      </p:pic>
      <p:pic>
        <p:nvPicPr>
          <p:cNvPr id="27" name="图片 26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7298" y="2779710"/>
            <a:ext cx="528255" cy="297143"/>
          </a:xfrm>
          <a:prstGeom prst="rect">
            <a:avLst/>
          </a:prstGeom>
        </p:spPr>
      </p:pic>
      <p:pic>
        <p:nvPicPr>
          <p:cNvPr id="28" name="图片 27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8589" y="2553821"/>
            <a:ext cx="528255" cy="297143"/>
          </a:xfrm>
          <a:prstGeom prst="rect">
            <a:avLst/>
          </a:prstGeom>
        </p:spPr>
      </p:pic>
      <p:pic>
        <p:nvPicPr>
          <p:cNvPr id="29" name="图片 28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8589" y="2327830"/>
            <a:ext cx="528255" cy="297143"/>
          </a:xfrm>
          <a:prstGeom prst="rect">
            <a:avLst/>
          </a:prstGeom>
        </p:spPr>
      </p:pic>
      <p:pic>
        <p:nvPicPr>
          <p:cNvPr id="30" name="图片 29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8589" y="2101941"/>
            <a:ext cx="528255" cy="297143"/>
          </a:xfrm>
          <a:prstGeom prst="rect">
            <a:avLst/>
          </a:prstGeom>
        </p:spPr>
      </p:pic>
      <p:pic>
        <p:nvPicPr>
          <p:cNvPr id="31" name="图片 30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9884" y="1865093"/>
            <a:ext cx="528255" cy="297143"/>
          </a:xfrm>
          <a:prstGeom prst="rect">
            <a:avLst/>
          </a:prstGeom>
        </p:spPr>
      </p:pic>
      <p:pic>
        <p:nvPicPr>
          <p:cNvPr id="32" name="图片 31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7298" y="1633073"/>
            <a:ext cx="528255" cy="297143"/>
          </a:xfrm>
          <a:prstGeom prst="rect">
            <a:avLst/>
          </a:prstGeom>
        </p:spPr>
      </p:pic>
      <p:pic>
        <p:nvPicPr>
          <p:cNvPr id="33" name="图片 32" descr="29-蓝珠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9885" y="1396226"/>
            <a:ext cx="528255" cy="297143"/>
          </a:xfrm>
          <a:prstGeom prst="rect">
            <a:avLst/>
          </a:prstGeom>
        </p:spPr>
      </p:pic>
      <p:pic>
        <p:nvPicPr>
          <p:cNvPr id="34" name="图片 33" descr="29-绿珠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1733" y="4152261"/>
            <a:ext cx="528255" cy="286137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8351298" y="3371486"/>
            <a:ext cx="427200" cy="225600"/>
          </a:xfrm>
          <a:prstGeom prst="ellipse">
            <a:avLst/>
          </a:prstGeom>
          <a:solidFill>
            <a:srgbClr val="D4E2B8"/>
          </a:solidFill>
          <a:ln w="9525">
            <a:solidFill>
              <a:srgbClr val="007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961230" y="2073894"/>
            <a:ext cx="408000" cy="216000"/>
          </a:xfrm>
          <a:prstGeom prst="ellipse">
            <a:avLst/>
          </a:prstGeom>
          <a:solidFill>
            <a:srgbClr val="FFBDBD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571573" y="1587687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571573" y="1362358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571573" y="2038455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571573" y="1813126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571573" y="2489115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571573" y="2263786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571573" y="2939883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571573" y="2714554"/>
            <a:ext cx="428400" cy="226800"/>
          </a:xfrm>
          <a:prstGeom prst="ellipse">
            <a:avLst/>
          </a:prstGeom>
          <a:solidFill>
            <a:srgbClr val="B9EDFF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pic>
        <p:nvPicPr>
          <p:cNvPr id="45" name="图片 44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4129682"/>
            <a:ext cx="550265" cy="308148"/>
          </a:xfrm>
          <a:prstGeom prst="rect">
            <a:avLst/>
          </a:prstGeom>
        </p:spPr>
      </p:pic>
      <p:pic>
        <p:nvPicPr>
          <p:cNvPr id="46" name="图片 45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3903690"/>
            <a:ext cx="550265" cy="308148"/>
          </a:xfrm>
          <a:prstGeom prst="rect">
            <a:avLst/>
          </a:prstGeom>
        </p:spPr>
      </p:pic>
      <p:pic>
        <p:nvPicPr>
          <p:cNvPr id="47" name="图片 46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3674670"/>
            <a:ext cx="550265" cy="308148"/>
          </a:xfrm>
          <a:prstGeom prst="rect">
            <a:avLst/>
          </a:prstGeom>
        </p:spPr>
      </p:pic>
      <p:pic>
        <p:nvPicPr>
          <p:cNvPr id="48" name="图片 47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3440520"/>
            <a:ext cx="550265" cy="308148"/>
          </a:xfrm>
          <a:prstGeom prst="rect">
            <a:avLst/>
          </a:prstGeom>
        </p:spPr>
      </p:pic>
      <p:pic>
        <p:nvPicPr>
          <p:cNvPr id="49" name="图片 48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3209242"/>
            <a:ext cx="550265" cy="308148"/>
          </a:xfrm>
          <a:prstGeom prst="rect">
            <a:avLst/>
          </a:prstGeom>
        </p:spPr>
      </p:pic>
      <p:pic>
        <p:nvPicPr>
          <p:cNvPr id="50" name="图片 49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2972064"/>
            <a:ext cx="550265" cy="308148"/>
          </a:xfrm>
          <a:prstGeom prst="rect">
            <a:avLst/>
          </a:prstGeom>
        </p:spPr>
      </p:pic>
      <p:pic>
        <p:nvPicPr>
          <p:cNvPr id="51" name="图片 50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2746072"/>
            <a:ext cx="550265" cy="308148"/>
          </a:xfrm>
          <a:prstGeom prst="rect">
            <a:avLst/>
          </a:prstGeom>
        </p:spPr>
      </p:pic>
      <p:pic>
        <p:nvPicPr>
          <p:cNvPr id="52" name="图片 51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2517052"/>
            <a:ext cx="550265" cy="308148"/>
          </a:xfrm>
          <a:prstGeom prst="rect">
            <a:avLst/>
          </a:prstGeom>
        </p:spPr>
      </p:pic>
      <p:pic>
        <p:nvPicPr>
          <p:cNvPr id="53" name="图片 52" descr="29－红珠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785" y="2282901"/>
            <a:ext cx="550265" cy="308148"/>
          </a:xfrm>
          <a:prstGeom prst="rect">
            <a:avLst/>
          </a:prstGeom>
        </p:spPr>
      </p:pic>
      <p:sp>
        <p:nvSpPr>
          <p:cNvPr id="54" name="右大括号 53"/>
          <p:cNvSpPr/>
          <p:nvPr/>
        </p:nvSpPr>
        <p:spPr>
          <a:xfrm rot="10800000" flipV="1">
            <a:off x="8837476" y="2454923"/>
            <a:ext cx="144000" cy="2064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55" name="右大括号 54"/>
          <p:cNvSpPr/>
          <p:nvPr/>
        </p:nvSpPr>
        <p:spPr>
          <a:xfrm flipH="1">
            <a:off x="9433000" y="1568782"/>
            <a:ext cx="144000" cy="2064000"/>
          </a:xfrm>
          <a:prstGeom prst="rightBrace">
            <a:avLst>
              <a:gd name="adj1" fmla="val 74177"/>
              <a:gd name="adj2" fmla="val 3167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n w="12700">
                <a:solidFill>
                  <a:schemeClr val="tx1"/>
                </a:solidFill>
              </a:ln>
              <a:latin typeface="+mn-ea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340009" y="4180535"/>
            <a:ext cx="427200" cy="225600"/>
          </a:xfrm>
          <a:prstGeom prst="ellipse">
            <a:avLst/>
          </a:prstGeom>
          <a:solidFill>
            <a:srgbClr val="D4E2B8"/>
          </a:solidFill>
          <a:ln w="9525">
            <a:solidFill>
              <a:srgbClr val="007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33457E-7 L -1.94444E-6 -0.12581 " pathEditMode="relative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4.23682E-6 L -8.61111E-6 -0.04194 " pathEditMode="relative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54" grpId="0" bldLvl="0" animBg="1"/>
      <p:bldP spid="55" grpId="0" bldLvl="0" animBg="1"/>
      <p:bldP spid="6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0758" y="1217643"/>
            <a:ext cx="5557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+mn-ea"/>
                <a:ea typeface="+mn-ea"/>
              </a:rPr>
              <a:t>204-108 =_____(</a:t>
            </a:r>
            <a:r>
              <a:rPr lang="zh-CN" altLang="en-US" sz="3200" dirty="0">
                <a:latin typeface="+mn-ea"/>
                <a:ea typeface="+mn-ea"/>
              </a:rPr>
              <a:t>幅</a:t>
            </a:r>
            <a:r>
              <a:rPr lang="en-US" altLang="zh-CN" sz="3200" dirty="0">
                <a:latin typeface="+mn-ea"/>
                <a:ea typeface="+mn-ea"/>
              </a:rPr>
              <a:t>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55464" y="2922587"/>
            <a:ext cx="2030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+mn-ea"/>
                <a:ea typeface="+mn-ea"/>
              </a:rPr>
              <a:t>2  0  4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64928" y="3397250"/>
            <a:ext cx="2566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>
                <a:latin typeface="+mn-ea"/>
                <a:ea typeface="+mn-ea"/>
              </a:rPr>
              <a:t>－</a:t>
            </a:r>
            <a:r>
              <a:rPr lang="en-US" altLang="zh-CN" sz="3200">
                <a:latin typeface="+mn-ea"/>
                <a:ea typeface="+mn-ea"/>
              </a:rPr>
              <a:t>1  0  8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04656" y="3955763"/>
            <a:ext cx="66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68102" y="3975100"/>
            <a:ext cx="2613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200">
              <a:latin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47285" y="3967736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latin typeface="+mn-ea"/>
                <a:ea typeface="+mn-ea"/>
              </a:rPr>
              <a:t>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18965" y="2185989"/>
            <a:ext cx="1943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FF"/>
                </a:solidFill>
                <a:latin typeface="+mn-ea"/>
                <a:ea typeface="+mn-ea"/>
              </a:rPr>
              <a:t>百  十  个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96230" y="1191389"/>
            <a:ext cx="139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latin typeface="+mn-ea"/>
                <a:ea typeface="+mn-ea"/>
              </a:rPr>
              <a:t>96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68538" y="5256213"/>
            <a:ext cx="70961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答：一年级同学画了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96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幅儿童画。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0027" y="2783969"/>
            <a:ext cx="153988" cy="1555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>
              <a:latin typeface="+mn-ea"/>
              <a:ea typeface="+mn-ea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838066" y="280438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grpSp>
        <p:nvGrpSpPr>
          <p:cNvPr id="36" name="Group 3"/>
          <p:cNvGrpSpPr/>
          <p:nvPr/>
        </p:nvGrpSpPr>
        <p:grpSpPr bwMode="auto">
          <a:xfrm>
            <a:off x="1635125" y="4267077"/>
            <a:ext cx="2730500" cy="1357312"/>
            <a:chOff x="0" y="0"/>
            <a:chExt cx="1720" cy="855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5  0  </a:t>
              </a: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－2  8</a:t>
              </a: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02323" y="737745"/>
            <a:ext cx="59055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你会算一算，比一比吗？</a:t>
            </a:r>
          </a:p>
        </p:txBody>
      </p:sp>
      <p:grpSp>
        <p:nvGrpSpPr>
          <p:cNvPr id="41" name="Group 8"/>
          <p:cNvGrpSpPr/>
          <p:nvPr/>
        </p:nvGrpSpPr>
        <p:grpSpPr bwMode="auto">
          <a:xfrm>
            <a:off x="1635125" y="1746127"/>
            <a:ext cx="2730500" cy="1357312"/>
            <a:chOff x="0" y="0"/>
            <a:chExt cx="1720" cy="855"/>
          </a:xfrm>
        </p:grpSpPr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 dirty="0">
                  <a:latin typeface="+mn-ea"/>
                  <a:ea typeface="+mn-ea"/>
                </a:rPr>
                <a:t>5  0  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－2  8 </a:t>
              </a:r>
            </a:p>
          </p:txBody>
        </p:sp>
      </p:grpSp>
      <p:grpSp>
        <p:nvGrpSpPr>
          <p:cNvPr id="45" name="Group 12"/>
          <p:cNvGrpSpPr/>
          <p:nvPr/>
        </p:nvGrpSpPr>
        <p:grpSpPr bwMode="auto">
          <a:xfrm>
            <a:off x="5954713" y="4265489"/>
            <a:ext cx="2730500" cy="1358900"/>
            <a:chOff x="0" y="0"/>
            <a:chExt cx="1720" cy="855"/>
          </a:xfrm>
        </p:grpSpPr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7  0 </a:t>
              </a: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－3  9 </a:t>
              </a:r>
            </a:p>
          </p:txBody>
        </p:sp>
      </p:grpSp>
      <p:grpSp>
        <p:nvGrpSpPr>
          <p:cNvPr id="49" name="Group 16"/>
          <p:cNvGrpSpPr/>
          <p:nvPr/>
        </p:nvGrpSpPr>
        <p:grpSpPr bwMode="auto">
          <a:xfrm>
            <a:off x="5954713" y="1746127"/>
            <a:ext cx="2730500" cy="1357312"/>
            <a:chOff x="0" y="0"/>
            <a:chExt cx="1720" cy="855"/>
          </a:xfrm>
        </p:grpSpPr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349" y="0"/>
              <a:ext cx="127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7  0  </a:t>
              </a: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74" y="806"/>
              <a:ext cx="16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0" y="365"/>
              <a:ext cx="161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500">
                  <a:latin typeface="+mn-ea"/>
                  <a:ea typeface="+mn-ea"/>
                </a:rPr>
                <a:t>－3  9  </a:t>
              </a:r>
            </a:p>
          </p:txBody>
        </p:sp>
      </p:grp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2211388" y="3043114"/>
            <a:ext cx="20875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dirty="0">
                <a:latin typeface="+mn-ea"/>
              </a:rPr>
              <a:t>2  2  3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211388" y="5564064"/>
            <a:ext cx="208756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dirty="0">
                <a:latin typeface="+mn-ea"/>
              </a:rPr>
              <a:t>2  1  9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530975" y="5564064"/>
            <a:ext cx="2089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dirty="0">
                <a:latin typeface="+mn-ea"/>
              </a:rPr>
              <a:t>3  0  6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6530975" y="3043114"/>
            <a:ext cx="2089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dirty="0">
                <a:latin typeface="+mn-ea"/>
              </a:rPr>
              <a:t>3  1  0</a:t>
            </a:r>
          </a:p>
        </p:txBody>
      </p:sp>
      <p:grpSp>
        <p:nvGrpSpPr>
          <p:cNvPr id="57" name="Group 32"/>
          <p:cNvGrpSpPr/>
          <p:nvPr/>
        </p:nvGrpSpPr>
        <p:grpSpPr bwMode="auto">
          <a:xfrm>
            <a:off x="3451225" y="1754064"/>
            <a:ext cx="648335" cy="1344922"/>
            <a:chOff x="0" y="0"/>
            <a:chExt cx="1021" cy="2120"/>
          </a:xfrm>
        </p:grpSpPr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86" y="0"/>
              <a:ext cx="800" cy="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dirty="0">
                  <a:solidFill>
                    <a:srgbClr val="FF0066"/>
                  </a:solidFill>
                  <a:latin typeface="+mn-ea"/>
                </a:rPr>
                <a:t>6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86" y="907"/>
              <a:ext cx="811" cy="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0066"/>
                  </a:solidFill>
                  <a:latin typeface="+mn-ea"/>
                </a:rPr>
                <a:t>3</a:t>
              </a: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0" y="28"/>
              <a:ext cx="1021" cy="1929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1" name="Group 36"/>
          <p:cNvGrpSpPr/>
          <p:nvPr/>
        </p:nvGrpSpPr>
        <p:grpSpPr bwMode="auto">
          <a:xfrm>
            <a:off x="3446463" y="4272792"/>
            <a:ext cx="648335" cy="1345249"/>
            <a:chOff x="0" y="0"/>
            <a:chExt cx="1021" cy="2118"/>
          </a:xfrm>
        </p:grpSpPr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86" y="0"/>
              <a:ext cx="80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2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86" y="907"/>
              <a:ext cx="811" cy="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3</a:t>
              </a: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0" y="28"/>
              <a:ext cx="1021" cy="1929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Dot"/>
              <a:beve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5" name="Group 40"/>
          <p:cNvGrpSpPr/>
          <p:nvPr/>
        </p:nvGrpSpPr>
        <p:grpSpPr bwMode="auto">
          <a:xfrm>
            <a:off x="7807325" y="1760732"/>
            <a:ext cx="648335" cy="1345249"/>
            <a:chOff x="0" y="0"/>
            <a:chExt cx="1021" cy="2118"/>
          </a:xfrm>
        </p:grpSpPr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86" y="0"/>
              <a:ext cx="80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4</a:t>
              </a:r>
              <a:endParaRPr lang="zh-CN" altLang="en-US">
                <a:latin typeface="+mn-ea"/>
              </a:endParaRPr>
            </a:p>
          </p:txBody>
        </p:sp>
        <p:sp>
          <p:nvSpPr>
            <p:cNvPr id="67" name="Text Box 42"/>
            <p:cNvSpPr txBox="1">
              <a:spLocks noChangeArrowheads="1"/>
            </p:cNvSpPr>
            <p:nvPr/>
          </p:nvSpPr>
          <p:spPr bwMode="auto">
            <a:xfrm>
              <a:off x="86" y="907"/>
              <a:ext cx="811" cy="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4</a:t>
              </a:r>
            </a:p>
          </p:txBody>
        </p: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0" y="28"/>
              <a:ext cx="1021" cy="1929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9" name="Group 44"/>
          <p:cNvGrpSpPr/>
          <p:nvPr/>
        </p:nvGrpSpPr>
        <p:grpSpPr bwMode="auto">
          <a:xfrm>
            <a:off x="7816215" y="4261679"/>
            <a:ext cx="648335" cy="1345250"/>
            <a:chOff x="0" y="0"/>
            <a:chExt cx="1021" cy="2118"/>
          </a:xfrm>
        </p:grpSpPr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>
              <a:off x="86" y="0"/>
              <a:ext cx="80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0</a:t>
              </a:r>
              <a:endParaRPr lang="zh-CN" altLang="en-US">
                <a:latin typeface="+mn-ea"/>
              </a:endParaRPr>
            </a:p>
          </p:txBody>
        </p:sp>
        <p:sp>
          <p:nvSpPr>
            <p:cNvPr id="71" name="Text Box 46"/>
            <p:cNvSpPr txBox="1">
              <a:spLocks noChangeArrowheads="1"/>
            </p:cNvSpPr>
            <p:nvPr/>
          </p:nvSpPr>
          <p:spPr bwMode="auto">
            <a:xfrm>
              <a:off x="86" y="907"/>
              <a:ext cx="811" cy="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rgbClr val="FF0066"/>
                  </a:solidFill>
                  <a:latin typeface="+mn-ea"/>
                </a:rPr>
                <a:t>4</a:t>
              </a:r>
              <a:endParaRPr lang="zh-CN" altLang="en-US">
                <a:latin typeface="+mn-ea"/>
              </a:endParaRPr>
            </a:p>
          </p:txBody>
        </p:sp>
        <p:sp>
          <p:nvSpPr>
            <p:cNvPr id="72" name="Rectangle 47"/>
            <p:cNvSpPr>
              <a:spLocks noChangeArrowheads="1"/>
            </p:cNvSpPr>
            <p:nvPr/>
          </p:nvSpPr>
          <p:spPr bwMode="auto">
            <a:xfrm>
              <a:off x="0" y="28"/>
              <a:ext cx="1021" cy="1929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prstDash val="dash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宽屏</PresentationFormat>
  <Paragraphs>165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Calibri</vt:lpstr>
      <vt:lpstr>楷体</vt:lpstr>
      <vt:lpstr>Arial</vt:lpstr>
      <vt:lpstr>宋体</vt:lpstr>
      <vt:lpstr>微软雅黑</vt:lpstr>
      <vt:lpstr>等线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4FAA36A3581149C285021C39A873012B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