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8" r:id="rId2"/>
    <p:sldId id="399" r:id="rId3"/>
    <p:sldId id="455" r:id="rId4"/>
    <p:sldId id="456" r:id="rId5"/>
    <p:sldId id="457" r:id="rId6"/>
    <p:sldId id="458" r:id="rId7"/>
    <p:sldId id="423" r:id="rId8"/>
    <p:sldId id="427" r:id="rId9"/>
    <p:sldId id="449" r:id="rId10"/>
    <p:sldId id="459" r:id="rId11"/>
    <p:sldId id="460" r:id="rId12"/>
    <p:sldId id="461" r:id="rId13"/>
    <p:sldId id="341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3399"/>
    <a:srgbClr val="3333CC"/>
    <a:srgbClr val="AE2A28"/>
    <a:srgbClr val="CC0000"/>
    <a:srgbClr val="43BBE1"/>
    <a:srgbClr val="0066FF"/>
    <a:srgbClr val="FFCC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88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1ADFED47-E824-46B5-B0FB-8959396C14DA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DFED47-E824-46B5-B0FB-8959396C14D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39725"/>
            <a:ext cx="2057400" cy="57864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39725"/>
            <a:ext cx="6019800" cy="578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0" y="0"/>
            <a:ext cx="6300788" cy="3429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52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1825625" y="339725"/>
            <a:ext cx="67786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矩形 6"/>
          <p:cNvSpPr>
            <a:spLocks noChangeArrowheads="1"/>
          </p:cNvSpPr>
          <p:nvPr/>
        </p:nvSpPr>
        <p:spPr bwMode="auto">
          <a:xfrm>
            <a:off x="2124075" y="0"/>
            <a:ext cx="7019925" cy="347663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0" name="矩形 6"/>
          <p:cNvSpPr>
            <a:spLocks noChangeArrowheads="1"/>
          </p:cNvSpPr>
          <p:nvPr/>
        </p:nvSpPr>
        <p:spPr bwMode="auto">
          <a:xfrm>
            <a:off x="0" y="6742113"/>
            <a:ext cx="7380288" cy="1158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753940" y="1160909"/>
            <a:ext cx="1368425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26965" y="1221234"/>
            <a:ext cx="13684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600" b="1"/>
              <a:t>12</a:t>
            </a:r>
          </a:p>
        </p:txBody>
      </p:sp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>
            <a:off x="1682502" y="933897"/>
            <a:ext cx="16002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85404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Module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05107" y="2564904"/>
            <a:ext cx="8785225" cy="200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44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Unit 2 </a:t>
            </a:r>
            <a:r>
              <a:rPr lang="zh-CN" altLang="en-US" sz="4400" b="1" dirty="0" smtClean="0">
                <a:solidFill>
                  <a:srgbClr val="003300"/>
                </a:solidFill>
                <a:latin typeface="Times New Roman" panose="02020603050405020304" pitchFamily="18" charset="0"/>
              </a:rPr>
              <a:t>Stay </a:t>
            </a:r>
            <a:r>
              <a:rPr lang="zh-CN" altLang="en-US" sz="44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away from </a:t>
            </a:r>
            <a:r>
              <a:rPr lang="zh-CN" altLang="en-US" sz="4400" b="1" dirty="0" smtClean="0">
                <a:solidFill>
                  <a:srgbClr val="003300"/>
                </a:solidFill>
                <a:latin typeface="Times New Roman" panose="02020603050405020304" pitchFamily="18" charset="0"/>
              </a:rPr>
              <a:t>windows and heavy </a:t>
            </a:r>
            <a:r>
              <a:rPr lang="zh-CN" altLang="en-US" sz="44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furniture.</a:t>
            </a:r>
          </a:p>
        </p:txBody>
      </p:sp>
      <p:sp>
        <p:nvSpPr>
          <p:cNvPr id="4102" name="WordArt 4"/>
          <p:cNvSpPr>
            <a:spLocks noChangeArrowheads="1" noChangeShapeType="1" noTextEdit="1"/>
          </p:cNvSpPr>
          <p:nvPr/>
        </p:nvSpPr>
        <p:spPr bwMode="auto">
          <a:xfrm>
            <a:off x="4499992" y="1221234"/>
            <a:ext cx="2160240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200" b="1" kern="10" dirty="0">
                <a:solidFill>
                  <a:srgbClr val="AE2A28"/>
                </a:solidFill>
                <a:latin typeface="Arial" panose="020B0604020202020204"/>
                <a:cs typeface="Arial" panose="020B0604020202020204"/>
              </a:rPr>
              <a:t>Help</a:t>
            </a:r>
            <a:endParaRPr lang="zh-CN" altLang="en-US" sz="5200" b="1" kern="10" dirty="0">
              <a:solidFill>
                <a:srgbClr val="AE2A28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30642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248400" y="2286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Char char="n"/>
            </a:pPr>
            <a:endParaRPr kumimoji="1" lang="zh-CN" altLang="zh-CN" sz="24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590800" y="3962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" hangingPunct="1">
              <a:lnSpc>
                <a:spcPct val="9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n"/>
            </a:pPr>
            <a:endParaRPr kumimoji="1" lang="zh-CN" altLang="zh-CN" sz="2800" b="1">
              <a:solidFill>
                <a:srgbClr val="FFFF00"/>
              </a:solidFill>
            </a:endParaRPr>
          </a:p>
        </p:txBody>
      </p:sp>
      <p:pic>
        <p:nvPicPr>
          <p:cNvPr id="50180" name="Picture 4" descr="20051091131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28775"/>
            <a:ext cx="9144000" cy="504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116013" y="836613"/>
            <a:ext cx="6886575" cy="585787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seismic belts (</a:t>
            </a:r>
            <a:r>
              <a:rPr kumimoji="1" lang="zh-CN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地震带</a:t>
            </a:r>
            <a:r>
              <a:rPr kumimoji="1"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>
                <a:solidFill>
                  <a:schemeClr val="bg1"/>
                </a:solidFill>
              </a:rPr>
              <a:t> </a:t>
            </a:r>
            <a:r>
              <a:rPr kumimoji="1"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in the world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1331913" y="1052513"/>
            <a:ext cx="60531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Can we stop earthquakes?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684213" y="2060575"/>
            <a:ext cx="77057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We can’t stop earthquakes, but we can try to reduce the losses caused by earthquakes.</a:t>
            </a:r>
          </a:p>
        </p:txBody>
      </p:sp>
      <p:sp>
        <p:nvSpPr>
          <p:cNvPr id="51204" name="Text Box 7"/>
          <p:cNvSpPr txBox="1">
            <a:spLocks noChangeArrowheads="1"/>
          </p:cNvSpPr>
          <p:nvPr/>
        </p:nvSpPr>
        <p:spPr bwMode="auto">
          <a:xfrm>
            <a:off x="684213" y="3716338"/>
            <a:ext cx="7313612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build houses as strong as possible.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05" name="Text Box 8"/>
          <p:cNvSpPr txBox="1">
            <a:spLocks noChangeArrowheads="1"/>
          </p:cNvSpPr>
          <p:nvPr/>
        </p:nvSpPr>
        <p:spPr bwMode="auto">
          <a:xfrm>
            <a:off x="684213" y="4652963"/>
            <a:ext cx="8177212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build houses on rock rather than on sand.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6"/>
          <p:cNvSpPr txBox="1">
            <a:spLocks noChangeArrowheads="1"/>
          </p:cNvSpPr>
          <p:nvPr/>
        </p:nvSpPr>
        <p:spPr bwMode="auto">
          <a:xfrm>
            <a:off x="1187450" y="1052513"/>
            <a:ext cx="71310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What can we do after earthquakes?</a:t>
            </a:r>
          </a:p>
        </p:txBody>
      </p:sp>
      <p:sp>
        <p:nvSpPr>
          <p:cNvPr id="52227" name="Text Box 9"/>
          <p:cNvSpPr txBox="1">
            <a:spLocks noChangeArrowheads="1"/>
          </p:cNvSpPr>
          <p:nvPr/>
        </p:nvSpPr>
        <p:spPr bwMode="auto">
          <a:xfrm>
            <a:off x="971550" y="2276475"/>
            <a:ext cx="382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Try to rescue people.</a:t>
            </a:r>
          </a:p>
        </p:txBody>
      </p:sp>
      <p:sp>
        <p:nvSpPr>
          <p:cNvPr id="52228" name="Text Box 10"/>
          <p:cNvSpPr txBox="1">
            <a:spLocks noChangeArrowheads="1"/>
          </p:cNvSpPr>
          <p:nvPr/>
        </p:nvSpPr>
        <p:spPr bwMode="auto">
          <a:xfrm>
            <a:off x="971550" y="3429000"/>
            <a:ext cx="5472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Try to rebuild families.</a:t>
            </a:r>
          </a:p>
        </p:txBody>
      </p:sp>
      <p:sp>
        <p:nvSpPr>
          <p:cNvPr id="52229" name="Text Box 11"/>
          <p:cNvSpPr txBox="1">
            <a:spLocks noChangeArrowheads="1"/>
          </p:cNvSpPr>
          <p:nvPr/>
        </p:nvSpPr>
        <p:spPr bwMode="auto">
          <a:xfrm>
            <a:off x="900113" y="4437063"/>
            <a:ext cx="7803739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Try to forget sad experiences and  live with 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strong belief</a:t>
            </a:r>
            <a:r>
              <a:rPr kumimoji="1"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kumimoji="1"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2" descr="C:\Users\AppleBar\Desktop\剪头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2636838"/>
            <a:ext cx="23034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矩形 6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70113" y="2786063"/>
            <a:ext cx="6383337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/>
          <p:nvPr/>
        </p:nvGrpSpPr>
        <p:grpSpPr bwMode="auto">
          <a:xfrm>
            <a:off x="7235825" y="981075"/>
            <a:ext cx="1368425" cy="3454400"/>
            <a:chOff x="0" y="0"/>
            <a:chExt cx="1655762" cy="3311525"/>
          </a:xfrm>
        </p:grpSpPr>
        <p:sp>
          <p:nvSpPr>
            <p:cNvPr id="36870" name="Freeform 2"/>
            <p:cNvSpPr/>
            <p:nvPr/>
          </p:nvSpPr>
          <p:spPr bwMode="auto">
            <a:xfrm>
              <a:off x="212725" y="0"/>
              <a:ext cx="219075" cy="863600"/>
            </a:xfrm>
            <a:custGeom>
              <a:avLst/>
              <a:gdLst>
                <a:gd name="T0" fmla="*/ 2147483647 w 138"/>
                <a:gd name="T1" fmla="*/ 0 h 544"/>
                <a:gd name="T2" fmla="*/ 2147483647 w 138"/>
                <a:gd name="T3" fmla="*/ 2147483647 h 544"/>
                <a:gd name="T4" fmla="*/ 2147483647 w 138"/>
                <a:gd name="T5" fmla="*/ 2147483647 h 544"/>
                <a:gd name="T6" fmla="*/ 2147483647 w 138"/>
                <a:gd name="T7" fmla="*/ 2147483647 h 544"/>
                <a:gd name="T8" fmla="*/ 2147483647 w 138"/>
                <a:gd name="T9" fmla="*/ 2147483647 h 544"/>
                <a:gd name="T10" fmla="*/ 2147483647 w 138"/>
                <a:gd name="T11" fmla="*/ 2147483647 h 5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544"/>
                <a:gd name="T20" fmla="*/ 138 w 138"/>
                <a:gd name="T21" fmla="*/ 544 h 5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544">
                  <a:moveTo>
                    <a:pt x="47" y="0"/>
                  </a:moveTo>
                  <a:lnTo>
                    <a:pt x="6" y="216"/>
                  </a:lnTo>
                  <a:cubicBezTo>
                    <a:pt x="0" y="273"/>
                    <a:pt x="7" y="305"/>
                    <a:pt x="12" y="342"/>
                  </a:cubicBezTo>
                  <a:cubicBezTo>
                    <a:pt x="17" y="379"/>
                    <a:pt x="29" y="411"/>
                    <a:pt x="38" y="437"/>
                  </a:cubicBezTo>
                  <a:lnTo>
                    <a:pt x="69" y="500"/>
                  </a:lnTo>
                  <a:lnTo>
                    <a:pt x="138" y="544"/>
                  </a:ln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1" name="Oval 3"/>
            <p:cNvSpPr>
              <a:spLocks noChangeArrowheads="1"/>
            </p:cNvSpPr>
            <p:nvPr/>
          </p:nvSpPr>
          <p:spPr bwMode="auto">
            <a:xfrm>
              <a:off x="431800" y="574675"/>
              <a:ext cx="360362" cy="36036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36872" name="Freeform 4"/>
            <p:cNvSpPr/>
            <p:nvPr/>
          </p:nvSpPr>
          <p:spPr bwMode="auto">
            <a:xfrm>
              <a:off x="554037" y="574675"/>
              <a:ext cx="165100" cy="288925"/>
            </a:xfrm>
            <a:custGeom>
              <a:avLst/>
              <a:gdLst>
                <a:gd name="T0" fmla="*/ 2147483647 w 104"/>
                <a:gd name="T1" fmla="*/ 0 h 182"/>
                <a:gd name="T2" fmla="*/ 2147483647 w 104"/>
                <a:gd name="T3" fmla="*/ 2147483647 h 182"/>
                <a:gd name="T4" fmla="*/ 2147483647 w 104"/>
                <a:gd name="T5" fmla="*/ 2147483647 h 182"/>
                <a:gd name="T6" fmla="*/ 0 60000 65536"/>
                <a:gd name="T7" fmla="*/ 0 60000 65536"/>
                <a:gd name="T8" fmla="*/ 0 60000 65536"/>
                <a:gd name="T9" fmla="*/ 0 w 104"/>
                <a:gd name="T10" fmla="*/ 0 h 182"/>
                <a:gd name="T11" fmla="*/ 104 w 104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82">
                  <a:moveTo>
                    <a:pt x="59" y="0"/>
                  </a:moveTo>
                  <a:cubicBezTo>
                    <a:pt x="53" y="19"/>
                    <a:pt x="0" y="50"/>
                    <a:pt x="25" y="113"/>
                  </a:cubicBezTo>
                  <a:cubicBezTo>
                    <a:pt x="50" y="176"/>
                    <a:pt x="88" y="168"/>
                    <a:pt x="104" y="182"/>
                  </a:cubicBezTo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3" name="Freeform 5"/>
            <p:cNvSpPr/>
            <p:nvPr/>
          </p:nvSpPr>
          <p:spPr bwMode="auto">
            <a:xfrm>
              <a:off x="792162" y="719137"/>
              <a:ext cx="142875" cy="144463"/>
            </a:xfrm>
            <a:custGeom>
              <a:avLst/>
              <a:gdLst>
                <a:gd name="T0" fmla="*/ 0 w 90"/>
                <a:gd name="T1" fmla="*/ 0 h 91"/>
                <a:gd name="T2" fmla="*/ 2147483647 w 90"/>
                <a:gd name="T3" fmla="*/ 2147483647 h 91"/>
                <a:gd name="T4" fmla="*/ 2147483647 w 90"/>
                <a:gd name="T5" fmla="*/ 2147483647 h 91"/>
                <a:gd name="T6" fmla="*/ 0 60000 65536"/>
                <a:gd name="T7" fmla="*/ 0 60000 65536"/>
                <a:gd name="T8" fmla="*/ 0 60000 65536"/>
                <a:gd name="T9" fmla="*/ 0 w 90"/>
                <a:gd name="T10" fmla="*/ 0 h 91"/>
                <a:gd name="T11" fmla="*/ 90 w 90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1">
                  <a:moveTo>
                    <a:pt x="0" y="0"/>
                  </a:moveTo>
                  <a:lnTo>
                    <a:pt x="65" y="35"/>
                  </a:lnTo>
                  <a:lnTo>
                    <a:pt x="9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4" name="Freeform 6"/>
            <p:cNvSpPr/>
            <p:nvPr/>
          </p:nvSpPr>
          <p:spPr bwMode="auto">
            <a:xfrm>
              <a:off x="647700" y="792162"/>
              <a:ext cx="792162" cy="273050"/>
            </a:xfrm>
            <a:custGeom>
              <a:avLst/>
              <a:gdLst>
                <a:gd name="T0" fmla="*/ 0 w 499"/>
                <a:gd name="T1" fmla="*/ 2147483647 h 172"/>
                <a:gd name="T2" fmla="*/ 2147483647 w 499"/>
                <a:gd name="T3" fmla="*/ 2147483647 h 172"/>
                <a:gd name="T4" fmla="*/ 2147483647 w 499"/>
                <a:gd name="T5" fmla="*/ 2147483647 h 172"/>
                <a:gd name="T6" fmla="*/ 2147483647 w 499"/>
                <a:gd name="T7" fmla="*/ 2147483647 h 172"/>
                <a:gd name="T8" fmla="*/ 2147483647 w 499"/>
                <a:gd name="T9" fmla="*/ 2147483647 h 172"/>
                <a:gd name="T10" fmla="*/ 2147483647 w 499"/>
                <a:gd name="T11" fmla="*/ 0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9"/>
                <a:gd name="T19" fmla="*/ 0 h 172"/>
                <a:gd name="T20" fmla="*/ 499 w 499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9" h="172">
                  <a:moveTo>
                    <a:pt x="0" y="137"/>
                  </a:moveTo>
                  <a:lnTo>
                    <a:pt x="67" y="160"/>
                  </a:lnTo>
                  <a:lnTo>
                    <a:pt x="150" y="172"/>
                  </a:lnTo>
                  <a:lnTo>
                    <a:pt x="264" y="160"/>
                  </a:lnTo>
                  <a:lnTo>
                    <a:pt x="397" y="90"/>
                  </a:lnTo>
                  <a:lnTo>
                    <a:pt x="499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5" name="Freeform 7"/>
            <p:cNvSpPr/>
            <p:nvPr/>
          </p:nvSpPr>
          <p:spPr bwMode="auto">
            <a:xfrm>
              <a:off x="382587" y="962025"/>
              <a:ext cx="93663" cy="536575"/>
            </a:xfrm>
            <a:custGeom>
              <a:avLst/>
              <a:gdLst>
                <a:gd name="T0" fmla="*/ 2147483647 w 59"/>
                <a:gd name="T1" fmla="*/ 0 h 338"/>
                <a:gd name="T2" fmla="*/ 2147483647 w 59"/>
                <a:gd name="T3" fmla="*/ 2147483647 h 338"/>
                <a:gd name="T4" fmla="*/ 0 w 59"/>
                <a:gd name="T5" fmla="*/ 2147483647 h 338"/>
                <a:gd name="T6" fmla="*/ 2147483647 w 59"/>
                <a:gd name="T7" fmla="*/ 2147483647 h 338"/>
                <a:gd name="T8" fmla="*/ 2147483647 w 59"/>
                <a:gd name="T9" fmla="*/ 2147483647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338"/>
                <a:gd name="T17" fmla="*/ 59 w 59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338">
                  <a:moveTo>
                    <a:pt x="59" y="0"/>
                  </a:moveTo>
                  <a:lnTo>
                    <a:pt x="13" y="79"/>
                  </a:lnTo>
                  <a:lnTo>
                    <a:pt x="0" y="167"/>
                  </a:lnTo>
                  <a:lnTo>
                    <a:pt x="13" y="243"/>
                  </a:lnTo>
                  <a:lnTo>
                    <a:pt x="57" y="338"/>
                  </a:ln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6" name="Freeform 8"/>
            <p:cNvSpPr/>
            <p:nvPr/>
          </p:nvSpPr>
          <p:spPr bwMode="auto">
            <a:xfrm>
              <a:off x="1587" y="1511300"/>
              <a:ext cx="503238" cy="360362"/>
            </a:xfrm>
            <a:custGeom>
              <a:avLst/>
              <a:gdLst>
                <a:gd name="T0" fmla="*/ 2147483647 w 317"/>
                <a:gd name="T1" fmla="*/ 0 h 227"/>
                <a:gd name="T2" fmla="*/ 2147483647 w 317"/>
                <a:gd name="T3" fmla="*/ 2147483647 h 227"/>
                <a:gd name="T4" fmla="*/ 0 w 317"/>
                <a:gd name="T5" fmla="*/ 2147483647 h 227"/>
                <a:gd name="T6" fmla="*/ 0 60000 65536"/>
                <a:gd name="T7" fmla="*/ 0 60000 65536"/>
                <a:gd name="T8" fmla="*/ 0 60000 65536"/>
                <a:gd name="T9" fmla="*/ 0 w 317"/>
                <a:gd name="T10" fmla="*/ 0 h 227"/>
                <a:gd name="T11" fmla="*/ 317 w 317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227">
                  <a:moveTo>
                    <a:pt x="317" y="0"/>
                  </a:moveTo>
                  <a:cubicBezTo>
                    <a:pt x="299" y="13"/>
                    <a:pt x="262" y="42"/>
                    <a:pt x="209" y="80"/>
                  </a:cubicBezTo>
                  <a:cubicBezTo>
                    <a:pt x="156" y="118"/>
                    <a:pt x="44" y="197"/>
                    <a:pt x="0" y="22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7" name="Freeform 9"/>
            <p:cNvSpPr/>
            <p:nvPr/>
          </p:nvSpPr>
          <p:spPr bwMode="auto">
            <a:xfrm>
              <a:off x="0" y="1366837"/>
              <a:ext cx="1008062" cy="661988"/>
            </a:xfrm>
            <a:custGeom>
              <a:avLst/>
              <a:gdLst>
                <a:gd name="T0" fmla="*/ 0 w 635"/>
                <a:gd name="T1" fmla="*/ 2147483647 h 417"/>
                <a:gd name="T2" fmla="*/ 2147483647 w 635"/>
                <a:gd name="T3" fmla="*/ 2147483647 h 417"/>
                <a:gd name="T4" fmla="*/ 2147483647 w 635"/>
                <a:gd name="T5" fmla="*/ 2147483647 h 417"/>
                <a:gd name="T6" fmla="*/ 2147483647 w 635"/>
                <a:gd name="T7" fmla="*/ 2147483647 h 417"/>
                <a:gd name="T8" fmla="*/ 2147483647 w 635"/>
                <a:gd name="T9" fmla="*/ 2147483647 h 417"/>
                <a:gd name="T10" fmla="*/ 2147483647 w 635"/>
                <a:gd name="T11" fmla="*/ 2147483647 h 417"/>
                <a:gd name="T12" fmla="*/ 2147483647 w 635"/>
                <a:gd name="T13" fmla="*/ 2147483647 h 417"/>
                <a:gd name="T14" fmla="*/ 2147483647 w 635"/>
                <a:gd name="T15" fmla="*/ 2147483647 h 417"/>
                <a:gd name="T16" fmla="*/ 2147483647 w 635"/>
                <a:gd name="T17" fmla="*/ 2147483647 h 417"/>
                <a:gd name="T18" fmla="*/ 2147483647 w 635"/>
                <a:gd name="T19" fmla="*/ 2147483647 h 417"/>
                <a:gd name="T20" fmla="*/ 2147483647 w 635"/>
                <a:gd name="T21" fmla="*/ 2147483647 h 417"/>
                <a:gd name="T22" fmla="*/ 2147483647 w 635"/>
                <a:gd name="T23" fmla="*/ 2147483647 h 417"/>
                <a:gd name="T24" fmla="*/ 2147483647 w 635"/>
                <a:gd name="T25" fmla="*/ 2147483647 h 417"/>
                <a:gd name="T26" fmla="*/ 2147483647 w 635"/>
                <a:gd name="T27" fmla="*/ 2147483647 h 417"/>
                <a:gd name="T28" fmla="*/ 2147483647 w 635"/>
                <a:gd name="T29" fmla="*/ 0 h 417"/>
                <a:gd name="T30" fmla="*/ 2147483647 w 635"/>
                <a:gd name="T31" fmla="*/ 2147483647 h 417"/>
                <a:gd name="T32" fmla="*/ 2147483647 w 635"/>
                <a:gd name="T33" fmla="*/ 2147483647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5"/>
                <a:gd name="T52" fmla="*/ 0 h 417"/>
                <a:gd name="T53" fmla="*/ 635 w 635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5" h="417">
                  <a:moveTo>
                    <a:pt x="0" y="318"/>
                  </a:moveTo>
                  <a:cubicBezTo>
                    <a:pt x="11" y="333"/>
                    <a:pt x="22" y="348"/>
                    <a:pt x="45" y="363"/>
                  </a:cubicBezTo>
                  <a:cubicBezTo>
                    <a:pt x="68" y="378"/>
                    <a:pt x="113" y="409"/>
                    <a:pt x="136" y="409"/>
                  </a:cubicBezTo>
                  <a:cubicBezTo>
                    <a:pt x="159" y="409"/>
                    <a:pt x="166" y="363"/>
                    <a:pt x="181" y="363"/>
                  </a:cubicBezTo>
                  <a:cubicBezTo>
                    <a:pt x="196" y="363"/>
                    <a:pt x="211" y="401"/>
                    <a:pt x="226" y="409"/>
                  </a:cubicBezTo>
                  <a:cubicBezTo>
                    <a:pt x="241" y="417"/>
                    <a:pt x="257" y="417"/>
                    <a:pt x="272" y="409"/>
                  </a:cubicBezTo>
                  <a:cubicBezTo>
                    <a:pt x="287" y="401"/>
                    <a:pt x="294" y="363"/>
                    <a:pt x="317" y="363"/>
                  </a:cubicBezTo>
                  <a:cubicBezTo>
                    <a:pt x="340" y="363"/>
                    <a:pt x="385" y="416"/>
                    <a:pt x="408" y="409"/>
                  </a:cubicBezTo>
                  <a:cubicBezTo>
                    <a:pt x="431" y="402"/>
                    <a:pt x="438" y="333"/>
                    <a:pt x="453" y="318"/>
                  </a:cubicBezTo>
                  <a:cubicBezTo>
                    <a:pt x="468" y="303"/>
                    <a:pt x="484" y="333"/>
                    <a:pt x="499" y="318"/>
                  </a:cubicBezTo>
                  <a:cubicBezTo>
                    <a:pt x="514" y="303"/>
                    <a:pt x="529" y="242"/>
                    <a:pt x="544" y="227"/>
                  </a:cubicBezTo>
                  <a:cubicBezTo>
                    <a:pt x="559" y="212"/>
                    <a:pt x="582" y="242"/>
                    <a:pt x="589" y="227"/>
                  </a:cubicBezTo>
                  <a:cubicBezTo>
                    <a:pt x="596" y="212"/>
                    <a:pt x="581" y="159"/>
                    <a:pt x="589" y="136"/>
                  </a:cubicBezTo>
                  <a:cubicBezTo>
                    <a:pt x="597" y="113"/>
                    <a:pt x="635" y="114"/>
                    <a:pt x="635" y="91"/>
                  </a:cubicBezTo>
                  <a:cubicBezTo>
                    <a:pt x="635" y="68"/>
                    <a:pt x="612" y="0"/>
                    <a:pt x="589" y="0"/>
                  </a:cubicBezTo>
                  <a:cubicBezTo>
                    <a:pt x="566" y="0"/>
                    <a:pt x="547" y="75"/>
                    <a:pt x="499" y="91"/>
                  </a:cubicBezTo>
                  <a:cubicBezTo>
                    <a:pt x="451" y="107"/>
                    <a:pt x="340" y="94"/>
                    <a:pt x="298" y="95"/>
                  </a:cubicBezTo>
                </a:path>
              </a:pathLst>
            </a:custGeom>
            <a:solidFill>
              <a:srgbClr val="FFFF00"/>
            </a:solidFill>
            <a:ln w="222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8" name="Freeform 10"/>
            <p:cNvSpPr/>
            <p:nvPr/>
          </p:nvSpPr>
          <p:spPr bwMode="auto">
            <a:xfrm>
              <a:off x="403225" y="2087562"/>
              <a:ext cx="173037" cy="1079500"/>
            </a:xfrm>
            <a:custGeom>
              <a:avLst/>
              <a:gdLst>
                <a:gd name="T0" fmla="*/ 2147483647 w 109"/>
                <a:gd name="T1" fmla="*/ 0 h 680"/>
                <a:gd name="T2" fmla="*/ 0 w 109"/>
                <a:gd name="T3" fmla="*/ 2147483647 h 680"/>
                <a:gd name="T4" fmla="*/ 2147483647 w 109"/>
                <a:gd name="T5" fmla="*/ 2147483647 h 680"/>
                <a:gd name="T6" fmla="*/ 0 60000 65536"/>
                <a:gd name="T7" fmla="*/ 0 60000 65536"/>
                <a:gd name="T8" fmla="*/ 0 60000 65536"/>
                <a:gd name="T9" fmla="*/ 0 w 109"/>
                <a:gd name="T10" fmla="*/ 0 h 680"/>
                <a:gd name="T11" fmla="*/ 109 w 109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" h="680">
                  <a:moveTo>
                    <a:pt x="18" y="0"/>
                  </a:moveTo>
                  <a:lnTo>
                    <a:pt x="0" y="242"/>
                  </a:lnTo>
                  <a:lnTo>
                    <a:pt x="109" y="68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9" name="Freeform 11"/>
            <p:cNvSpPr/>
            <p:nvPr/>
          </p:nvSpPr>
          <p:spPr bwMode="auto">
            <a:xfrm>
              <a:off x="935037" y="1295400"/>
              <a:ext cx="576263" cy="484187"/>
            </a:xfrm>
            <a:custGeom>
              <a:avLst/>
              <a:gdLst>
                <a:gd name="T0" fmla="*/ 0 w 363"/>
                <a:gd name="T1" fmla="*/ 2147483647 h 305"/>
                <a:gd name="T2" fmla="*/ 2147483647 w 363"/>
                <a:gd name="T3" fmla="*/ 2147483647 h 305"/>
                <a:gd name="T4" fmla="*/ 2147483647 w 363"/>
                <a:gd name="T5" fmla="*/ 2147483647 h 305"/>
                <a:gd name="T6" fmla="*/ 2147483647 w 363"/>
                <a:gd name="T7" fmla="*/ 2147483647 h 305"/>
                <a:gd name="T8" fmla="*/ 2147483647 w 363"/>
                <a:gd name="T9" fmla="*/ 0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3"/>
                <a:gd name="T16" fmla="*/ 0 h 305"/>
                <a:gd name="T17" fmla="*/ 363 w 363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3" h="305">
                  <a:moveTo>
                    <a:pt x="0" y="272"/>
                  </a:moveTo>
                  <a:lnTo>
                    <a:pt x="38" y="292"/>
                  </a:lnTo>
                  <a:lnTo>
                    <a:pt x="140" y="305"/>
                  </a:lnTo>
                  <a:lnTo>
                    <a:pt x="311" y="96"/>
                  </a:lnTo>
                  <a:lnTo>
                    <a:pt x="363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0" name="Freeform 12"/>
            <p:cNvSpPr/>
            <p:nvPr/>
          </p:nvSpPr>
          <p:spPr bwMode="auto">
            <a:xfrm>
              <a:off x="1511300" y="1152525"/>
              <a:ext cx="144462" cy="144462"/>
            </a:xfrm>
            <a:custGeom>
              <a:avLst/>
              <a:gdLst>
                <a:gd name="T0" fmla="*/ 0 w 91"/>
                <a:gd name="T1" fmla="*/ 2147483647 h 91"/>
                <a:gd name="T2" fmla="*/ 2147483647 w 91"/>
                <a:gd name="T3" fmla="*/ 2147483647 h 91"/>
                <a:gd name="T4" fmla="*/ 2147483647 w 91"/>
                <a:gd name="T5" fmla="*/ 0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0" y="91"/>
                  </a:moveTo>
                  <a:lnTo>
                    <a:pt x="68" y="37"/>
                  </a:lnTo>
                  <a:lnTo>
                    <a:pt x="91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1" name="Freeform 13"/>
            <p:cNvSpPr/>
            <p:nvPr/>
          </p:nvSpPr>
          <p:spPr bwMode="auto">
            <a:xfrm>
              <a:off x="433387" y="3167062"/>
              <a:ext cx="144463" cy="144463"/>
            </a:xfrm>
            <a:custGeom>
              <a:avLst/>
              <a:gdLst>
                <a:gd name="T0" fmla="*/ 2147483647 w 91"/>
                <a:gd name="T1" fmla="*/ 0 h 91"/>
                <a:gd name="T2" fmla="*/ 2147483647 w 91"/>
                <a:gd name="T3" fmla="*/ 2147483647 h 91"/>
                <a:gd name="T4" fmla="*/ 0 w 91"/>
                <a:gd name="T5" fmla="*/ 2147483647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91" y="0"/>
                  </a:moveTo>
                  <a:lnTo>
                    <a:pt x="60" y="45"/>
                  </a:lnTo>
                  <a:lnTo>
                    <a:pt x="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2" name="Freeform 14"/>
            <p:cNvSpPr/>
            <p:nvPr/>
          </p:nvSpPr>
          <p:spPr bwMode="auto">
            <a:xfrm>
              <a:off x="576262" y="3167062"/>
              <a:ext cx="114300" cy="119063"/>
            </a:xfrm>
            <a:custGeom>
              <a:avLst/>
              <a:gdLst>
                <a:gd name="T0" fmla="*/ 0 w 72"/>
                <a:gd name="T1" fmla="*/ 0 h 75"/>
                <a:gd name="T2" fmla="*/ 2147483647 w 72"/>
                <a:gd name="T3" fmla="*/ 2147483647 h 75"/>
                <a:gd name="T4" fmla="*/ 2147483647 w 72"/>
                <a:gd name="T5" fmla="*/ 2147483647 h 75"/>
                <a:gd name="T6" fmla="*/ 0 60000 65536"/>
                <a:gd name="T7" fmla="*/ 0 60000 65536"/>
                <a:gd name="T8" fmla="*/ 0 60000 65536"/>
                <a:gd name="T9" fmla="*/ 0 w 72"/>
                <a:gd name="T10" fmla="*/ 0 h 75"/>
                <a:gd name="T11" fmla="*/ 72 w 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75">
                  <a:moveTo>
                    <a:pt x="0" y="0"/>
                  </a:moveTo>
                  <a:cubicBezTo>
                    <a:pt x="10" y="1"/>
                    <a:pt x="49" y="18"/>
                    <a:pt x="62" y="6"/>
                  </a:cubicBezTo>
                  <a:cubicBezTo>
                    <a:pt x="72" y="18"/>
                    <a:pt x="62" y="61"/>
                    <a:pt x="62" y="75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"/>
          <p:cNvSpPr>
            <a:spLocks noChangeArrowheads="1"/>
          </p:cNvSpPr>
          <p:nvPr/>
        </p:nvSpPr>
        <p:spPr bwMode="auto">
          <a:xfrm>
            <a:off x="34925" y="549275"/>
            <a:ext cx="9050338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</a:rPr>
              <a:t>1 Work in pairs. Look at the pictures and</a:t>
            </a:r>
          </a:p>
          <a:p>
            <a:r>
              <a:rPr lang="en-US" altLang="zh-CN" sz="3600" b="1" dirty="0">
                <a:solidFill>
                  <a:srgbClr val="000099"/>
                </a:solidFill>
              </a:rPr>
              <a:t> </a:t>
            </a:r>
            <a:r>
              <a:rPr lang="zh-CN" altLang="en-US" sz="3600" b="1" dirty="0">
                <a:solidFill>
                  <a:srgbClr val="000099"/>
                </a:solidFill>
              </a:rPr>
              <a:t>  </a:t>
            </a:r>
            <a:r>
              <a:rPr lang="en-US" altLang="zh-CN" sz="3600" b="1" dirty="0">
                <a:solidFill>
                  <a:srgbClr val="000099"/>
                </a:solidFill>
              </a:rPr>
              <a:t>ask and answer the questions.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85750" y="2000250"/>
            <a:ext cx="88582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BatangChe" pitchFamily="49" charset="-127"/>
              </a:rPr>
              <a:t>  1 Where are the people?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BatangChe" pitchFamily="49" charset="-127"/>
              </a:rPr>
              <a:t>  2 What are they doing? Why?</a:t>
            </a:r>
            <a:r>
              <a:rPr lang="en-US" altLang="zh-CN" sz="3200" b="1" i="1" dirty="0">
                <a:latin typeface="Times New Roman" panose="02020603050405020304" pitchFamily="18" charset="0"/>
                <a:ea typeface="BatangChe" pitchFamily="49" charset="-127"/>
              </a:rPr>
              <a:t> </a:t>
            </a:r>
          </a:p>
        </p:txBody>
      </p:sp>
      <p:pic>
        <p:nvPicPr>
          <p:cNvPr id="13316" name="图片 3" descr="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714750"/>
            <a:ext cx="8142288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" descr="QQ截图2013091216275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143000"/>
            <a:ext cx="3571875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643438" y="3643313"/>
            <a:ext cx="3043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h</a:t>
            </a:r>
            <a:r>
              <a:rPr lang="zh-CN" altLang="en-US" sz="2800" dirty="0">
                <a:latin typeface="Times New Roman" panose="02020603050405020304" pitchFamily="18" charset="0"/>
              </a:rPr>
              <a:t>id</a:t>
            </a:r>
            <a:r>
              <a:rPr lang="en-US" altLang="zh-CN" sz="2800" dirty="0" err="1">
                <a:latin typeface="Times New Roman" panose="02020603050405020304" pitchFamily="18" charset="0"/>
              </a:rPr>
              <a:t>ing</a:t>
            </a:r>
            <a:r>
              <a:rPr lang="zh-CN" altLang="en-US" sz="2800" dirty="0">
                <a:latin typeface="Times New Roman" panose="02020603050405020304" pitchFamily="18" charset="0"/>
              </a:rPr>
              <a:t> under a table</a:t>
            </a:r>
            <a:endParaRPr lang="zh-CN" altLang="en-US" sz="2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3438" y="1714500"/>
            <a:ext cx="4000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Inside the room</a:t>
            </a:r>
            <a:endParaRPr lang="zh-CN" altLang="en-US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1" descr="QQ截图2013091216281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214438"/>
            <a:ext cx="3424238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0" y="1571625"/>
            <a:ext cx="4643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Outside the building</a:t>
            </a:r>
            <a:endParaRPr lang="zh-CN" altLang="en-US" sz="3200" dirty="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357688" y="3786188"/>
            <a:ext cx="4300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Moving away from building</a:t>
            </a:r>
            <a:endParaRPr lang="zh-CN" alt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" descr="QQ截图2013091216282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428750"/>
            <a:ext cx="3192463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43438" y="1571625"/>
            <a:ext cx="2357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In the bus</a:t>
            </a:r>
            <a:endParaRPr lang="zh-CN" altLang="en-US" sz="3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00563" y="3786188"/>
            <a:ext cx="3857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Staying in the bus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" descr="QQ截图2013091216283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143000"/>
            <a:ext cx="31972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0" y="1357313"/>
            <a:ext cx="364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In the building </a:t>
            </a:r>
            <a:endParaRPr lang="zh-CN" altLang="en-US" sz="32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57688" y="3500438"/>
            <a:ext cx="39290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Leaving the building but don’t use the lift.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-106363" y="406400"/>
            <a:ext cx="91424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00099"/>
                </a:solidFill>
              </a:rPr>
              <a:t>  </a:t>
            </a:r>
            <a:r>
              <a:rPr lang="en-US" altLang="zh-CN" sz="3600" b="1" dirty="0">
                <a:solidFill>
                  <a:srgbClr val="000099"/>
                </a:solidFill>
              </a:rPr>
              <a:t>4</a:t>
            </a:r>
            <a:r>
              <a:rPr lang="zh-CN" altLang="en-US" sz="3600" b="1" dirty="0">
                <a:solidFill>
                  <a:srgbClr val="000099"/>
                </a:solidFill>
              </a:rPr>
              <a:t> </a:t>
            </a:r>
            <a:r>
              <a:rPr lang="en-US" altLang="zh-CN" sz="3600" b="1" dirty="0">
                <a:solidFill>
                  <a:srgbClr val="000099"/>
                </a:solidFill>
              </a:rPr>
              <a:t>Read the sentences. Decide if the</a:t>
            </a:r>
            <a:r>
              <a:rPr lang="zh-CN" altLang="en-US" sz="3600" b="1" dirty="0">
                <a:solidFill>
                  <a:srgbClr val="000099"/>
                </a:solidFill>
              </a:rPr>
              <a:t> </a:t>
            </a:r>
          </a:p>
          <a:p>
            <a:pPr eaLnBrk="1" hangingPunct="1"/>
            <a:r>
              <a:rPr lang="zh-CN" altLang="en-US" sz="3600" b="1" dirty="0">
                <a:solidFill>
                  <a:srgbClr val="000099"/>
                </a:solidFill>
              </a:rPr>
              <a:t>     </a:t>
            </a:r>
            <a:r>
              <a:rPr lang="en-US" altLang="zh-CN" sz="3600" b="1" dirty="0">
                <a:solidFill>
                  <a:srgbClr val="000099"/>
                </a:solidFill>
              </a:rPr>
              <a:t>following actions are right (√) or </a:t>
            </a:r>
          </a:p>
          <a:p>
            <a:pPr eaLnBrk="1" hangingPunct="1"/>
            <a:r>
              <a:rPr lang="zh-CN" altLang="en-US" sz="3600" b="1" dirty="0">
                <a:solidFill>
                  <a:srgbClr val="000099"/>
                </a:solidFill>
              </a:rPr>
              <a:t>    </a:t>
            </a:r>
            <a:r>
              <a:rPr lang="en-US" altLang="zh-CN" sz="3600" b="1" dirty="0">
                <a:solidFill>
                  <a:srgbClr val="000099"/>
                </a:solidFill>
              </a:rPr>
              <a:t>wrong (×).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428625" y="2571750"/>
            <a:ext cx="8424863" cy="290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earthquake started…</a:t>
            </a:r>
          </a:p>
          <a:p>
            <a:pPr eaLnBrk="1" hangingPunct="1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 …I hid under a table.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eaLnBrk="1" hangingPunct="1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…Sam sat on his desk.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eaLnBrk="1" hangingPunct="1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 …Alice ran out of the building.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 eaLnBrk="1" hangingPunct="1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 …Peter and Helen stayed in their car.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 eaLnBrk="1" hangingPunct="1">
              <a:lnSpc>
                <a:spcPts val="37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 …my family and I moved away from the beach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71938" y="3000375"/>
            <a:ext cx="714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√</a:t>
            </a:r>
            <a:endParaRPr lang="zh-CN" altLang="en-US" sz="3600" b="1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14813" y="3500438"/>
            <a:ext cx="71437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×</a:t>
            </a:r>
            <a:endParaRPr lang="zh-CN" altLang="en-US" sz="3600" b="1">
              <a:solidFill>
                <a:srgbClr val="CC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29250" y="3929063"/>
            <a:ext cx="71437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×</a:t>
            </a:r>
            <a:endParaRPr lang="zh-CN" altLang="en-US" sz="3600" b="1">
              <a:solidFill>
                <a:srgbClr val="CC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57938" y="4425950"/>
            <a:ext cx="714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√</a:t>
            </a:r>
            <a:endParaRPr lang="zh-CN" altLang="en-US" sz="3600" b="1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58125" y="4786313"/>
            <a:ext cx="714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√</a:t>
            </a:r>
            <a:endParaRPr lang="zh-CN" altLang="en-US" sz="36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85750" y="500063"/>
            <a:ext cx="9001125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</a:rPr>
              <a:t>5 Answer the questions. Use the </a:t>
            </a:r>
            <a:r>
              <a:rPr lang="zh-CN" altLang="en-US" sz="3600" b="1" dirty="0">
                <a:solidFill>
                  <a:srgbClr val="000099"/>
                </a:solidFill>
              </a:rPr>
              <a:t>w</a:t>
            </a:r>
            <a:r>
              <a:rPr lang="en-US" altLang="zh-CN" sz="3600" b="1" dirty="0" err="1">
                <a:solidFill>
                  <a:srgbClr val="000099"/>
                </a:solidFill>
              </a:rPr>
              <a:t>ords</a:t>
            </a:r>
            <a:r>
              <a:rPr lang="en-US" altLang="zh-CN" sz="3600" b="1" dirty="0">
                <a:solidFill>
                  <a:srgbClr val="000099"/>
                </a:solidFill>
              </a:rPr>
              <a:t> </a:t>
            </a:r>
            <a:r>
              <a:rPr lang="zh-CN" altLang="en-US" sz="3600" b="1" dirty="0">
                <a:solidFill>
                  <a:srgbClr val="000099"/>
                </a:solidFill>
              </a:rPr>
              <a:t>     </a:t>
            </a:r>
          </a:p>
          <a:p>
            <a:r>
              <a:rPr lang="zh-CN" altLang="en-US" sz="3600" b="1" dirty="0">
                <a:solidFill>
                  <a:srgbClr val="000099"/>
                </a:solidFill>
              </a:rPr>
              <a:t>  </a:t>
            </a:r>
            <a:r>
              <a:rPr lang="en-US" altLang="zh-CN" sz="3600" b="1" dirty="0">
                <a:solidFill>
                  <a:srgbClr val="000099"/>
                </a:solidFill>
              </a:rPr>
              <a:t>and expressions in the box.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8313" y="1989138"/>
            <a:ext cx="7056437" cy="95408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dirty="0"/>
              <a:t>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brave    inside   keep calm    power lines  </a:t>
            </a:r>
          </a:p>
          <a:p>
            <a:pPr algn="just"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                 street lights    warn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28625" y="3214688"/>
            <a:ext cx="80645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What is difficult to do before an earthquake?</a:t>
            </a:r>
          </a:p>
          <a:p>
            <a:pPr eaLnBrk="1" hangingPunct="1"/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Where should you stay before the ground stops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shaking?</a:t>
            </a:r>
          </a:p>
          <a:p>
            <a:pPr eaLnBrk="1" hangingPunct="1"/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What should you do when you are with other people?</a:t>
            </a:r>
          </a:p>
          <a:p>
            <a:pPr eaLnBrk="1" hangingPunct="1"/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What shouldn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you stand near or under in the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0" y="260350"/>
            <a:ext cx="8064500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What is difficult to do before an earthquake?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Where should you stay before the ground stops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shaking?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What should you do when you are with other people?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What shouldn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you stand near or under in the street?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908050"/>
            <a:ext cx="9328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difficult to warn people before an earthquake.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708275"/>
            <a:ext cx="8643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stay inside.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221163"/>
            <a:ext cx="8643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keep calm and be brave.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661025"/>
            <a:ext cx="8643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shouldn’t stand near power lines or under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 lights in the street.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400</Words>
  <Application>Microsoft Office PowerPoint</Application>
  <PresentationFormat>全屏显示(4:3)</PresentationFormat>
  <Paragraphs>64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BatangChe</vt:lpstr>
      <vt:lpstr>宋体</vt:lpstr>
      <vt:lpstr>微软雅黑</vt:lpstr>
      <vt:lpstr>Arial</vt:lpstr>
      <vt:lpstr>Franklin Gothic Medium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2013-08-13T09:09:00Z</dcterms:created>
  <dcterms:modified xsi:type="dcterms:W3CDTF">2023-01-17T02:29:20Z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B0BCF58BD9894FB1BD44ABAE7DABBD34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