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53" r:id="rId2"/>
    <p:sldId id="320" r:id="rId3"/>
    <p:sldId id="324" r:id="rId4"/>
    <p:sldId id="323" r:id="rId5"/>
    <p:sldId id="327" r:id="rId6"/>
    <p:sldId id="328" r:id="rId7"/>
    <p:sldId id="342" r:id="rId8"/>
    <p:sldId id="343" r:id="rId9"/>
    <p:sldId id="322" r:id="rId10"/>
    <p:sldId id="344" r:id="rId11"/>
    <p:sldId id="347" r:id="rId12"/>
    <p:sldId id="331" r:id="rId13"/>
    <p:sldId id="345" r:id="rId14"/>
    <p:sldId id="348" r:id="rId15"/>
    <p:sldId id="337" r:id="rId16"/>
    <p:sldId id="349" r:id="rId17"/>
    <p:sldId id="339" r:id="rId18"/>
    <p:sldId id="321" r:id="rId19"/>
    <p:sldId id="325" r:id="rId20"/>
    <p:sldId id="346" r:id="rId21"/>
    <p:sldId id="332" r:id="rId22"/>
    <p:sldId id="334" r:id="rId23"/>
    <p:sldId id="335" r:id="rId24"/>
    <p:sldId id="333" r:id="rId25"/>
  </p:sldIdLst>
  <p:sldSz cx="12192000" cy="6858000"/>
  <p:notesSz cx="7104063" cy="102346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76B"/>
    <a:srgbClr val="219189"/>
    <a:srgbClr val="D57373"/>
    <a:srgbClr val="D67373"/>
    <a:srgbClr val="DB7676"/>
    <a:srgbClr val="A1C450"/>
    <a:srgbClr val="FFFFFF"/>
    <a:srgbClr val="E1EFE2"/>
    <a:srgbClr val="FFF461"/>
    <a:srgbClr val="EE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56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644853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土地的面积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0896" y="2429462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植问题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4795003" y="438631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2642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822188" y="1397634"/>
            <a:ext cx="903880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）每棵树苗售价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元，购买这些树苗需要多少元钱？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3686251" y="2755761"/>
            <a:ext cx="4340150" cy="76120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15×1600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（元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5037" y="4299900"/>
            <a:ext cx="554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答：购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买这些树苗需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要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2188" y="702061"/>
            <a:ext cx="8346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靠山屯要把一座面积为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公顷的荒山绿化。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5474" y="145672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人承包了绿化任务，大约多少天可以完成绿化任务？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301100" y="2312397"/>
            <a:ext cx="3777193" cy="788565"/>
          </a:xfrm>
          <a:prstGeom prst="wedgeRoundRectCallout">
            <a:avLst>
              <a:gd name="adj1" fmla="val 56842"/>
              <a:gd name="adj2" fmla="val -2046"/>
              <a:gd name="adj3" fmla="val 16667"/>
            </a:avLst>
          </a:prstGeom>
          <a:solidFill>
            <a:srgbClr val="E1EF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每人每天可种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棵树。</a:t>
            </a:r>
            <a:endParaRPr lang="zh-CN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4797937" y="3431971"/>
            <a:ext cx="3557852" cy="61038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10×8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6623" y="5702593"/>
            <a:ext cx="5631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答：大约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可以完成绿化任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务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56070" y="4337510"/>
            <a:ext cx="30893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1600÷80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天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2188" y="702061"/>
            <a:ext cx="8346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靠山屯要把一座面积为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公顷的荒山绿化。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699993" y="695951"/>
            <a:ext cx="10553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一块长方形棉花试验田，长是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米，宽是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米。棉花的株距是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米，行距是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75207" y="2026164"/>
            <a:ext cx="5774338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）这块棉田一共有多少株棉花？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5532984" y="2778696"/>
            <a:ext cx="5149212" cy="68347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360×120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43200(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     </a:t>
            </a:r>
          </a:p>
        </p:txBody>
      </p:sp>
      <p:sp>
        <p:nvSpPr>
          <p:cNvPr id="3" name="矩形 2"/>
          <p:cNvSpPr/>
          <p:nvPr/>
        </p:nvSpPr>
        <p:spPr>
          <a:xfrm>
            <a:off x="4652450" y="5551343"/>
            <a:ext cx="611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答：这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块棉田一共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株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花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18989" y="3623787"/>
            <a:ext cx="487488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0.3×0.6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0.18(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32984" y="4461787"/>
            <a:ext cx="45416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43200÷0.18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株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9340" y="2778696"/>
            <a:ext cx="3504882" cy="262866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865712" y="1976468"/>
            <a:ext cx="7051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）这块试验田大约可以产棉花多少千克？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5449493" y="4093026"/>
            <a:ext cx="5360632" cy="74238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0.08×240000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19200(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5298357" y="5343962"/>
            <a:ext cx="5543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答：大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约可以产棉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花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19200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12" name="圆角矩形标注 11"/>
          <p:cNvSpPr/>
          <p:nvPr/>
        </p:nvSpPr>
        <p:spPr>
          <a:xfrm>
            <a:off x="5531557" y="2761409"/>
            <a:ext cx="4418484" cy="863048"/>
          </a:xfrm>
          <a:prstGeom prst="wedgeRoundRectCallout">
            <a:avLst>
              <a:gd name="adj1" fmla="val 56833"/>
              <a:gd name="adj2" fmla="val -14041"/>
              <a:gd name="adj3" fmla="val 16667"/>
            </a:avLst>
          </a:prstGeom>
          <a:solidFill>
            <a:srgbClr val="E1EF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每株大约产棉花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千克。</a:t>
            </a:r>
            <a:endParaRPr lang="zh-CN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99993" y="695951"/>
            <a:ext cx="10553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一块长方形棉花试验田，长是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米，宽是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米。棉花的株距是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米，行距是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9340" y="2778696"/>
            <a:ext cx="3504882" cy="262866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03657" y="2086198"/>
            <a:ext cx="6401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）向老师和家长了解棉花收购的价钱，算出这块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棉田大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约可以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收入多少元。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552267" y="4217204"/>
            <a:ext cx="2075257" cy="71522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略。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699993" y="695951"/>
            <a:ext cx="10553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一块长方形棉花试验田，长是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米，宽是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米。棉花的株距是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米，行距是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9340" y="2778696"/>
            <a:ext cx="3504882" cy="262866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760941" y="665114"/>
            <a:ext cx="1004379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华丰农场有一块长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米、宽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米的长方形麦田，去年共收小麦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吨。今年预计比去年增收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733376" y="2078754"/>
            <a:ext cx="66003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）今年预计每公顷收多少吨小麦？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5286998" y="2731509"/>
            <a:ext cx="5143935" cy="62074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600×400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4355040" y="5778923"/>
            <a:ext cx="5718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年预计每公顷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收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7.5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小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83470" y="3368198"/>
            <a:ext cx="457478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顷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8354" y="4058145"/>
            <a:ext cx="362616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43114" y="4816335"/>
            <a:ext cx="29658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180÷24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7.5(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2327" y="3011169"/>
            <a:ext cx="3969632" cy="223291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410711" y="2128745"/>
            <a:ext cx="66003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如果每吨小麦的收购价是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2360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每公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顷小麦可收入多少元？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6147978" y="3893594"/>
            <a:ext cx="4164358" cy="84197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2360×7.5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17700(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1" name="矩形 10"/>
          <p:cNvSpPr/>
          <p:nvPr/>
        </p:nvSpPr>
        <p:spPr>
          <a:xfrm>
            <a:off x="5361724" y="5544918"/>
            <a:ext cx="5649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答：每公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顷小麦可收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入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17700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  <a:endParaRPr lang="zh-CN" altLang="en-US" dirty="0"/>
          </a:p>
        </p:txBody>
      </p:sp>
      <p:sp>
        <p:nvSpPr>
          <p:cNvPr id="12" name="任意多边形 11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760941" y="665114"/>
            <a:ext cx="1004379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华丰农场有一块长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米、宽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米的长方形麦田，去年共收小麦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吨。今年预计比去年增收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2327" y="3011169"/>
            <a:ext cx="3969632" cy="223291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790302" y="680337"/>
            <a:ext cx="99016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一块地近似平行四边形，底是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43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米，高是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米。在这块地里种白菜。 如果白菜的行距是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米，株距是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米，这块地大约可以种多少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棵白菜？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5521662" y="2653007"/>
            <a:ext cx="4863812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8355" indent="-80835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43×20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860(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   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37218" y="5540271"/>
            <a:ext cx="6051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：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这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块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地大约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可以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种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3583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棵白菜。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50387" y="3469774"/>
            <a:ext cx="3956316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0.6×0.4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0.24(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2218" y="4327545"/>
            <a:ext cx="35028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860÷0.24≈3583(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9181" y="2984284"/>
            <a:ext cx="3276600" cy="1886708"/>
            <a:chOff x="7325006" y="2228238"/>
            <a:chExt cx="3276600" cy="18867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25006" y="2228238"/>
              <a:ext cx="3276600" cy="152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8481443" y="3591726"/>
              <a:ext cx="963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43</a:t>
              </a:r>
              <a:r>
                <a:rPr lang="zh-CN" altLang="en-US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米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8837171" y="2815172"/>
              <a:ext cx="963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20</a:t>
              </a:r>
              <a:r>
                <a:rPr lang="zh-CN" altLang="en-US" sz="2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米</a:t>
              </a:r>
              <a:endParaRPr lang="zh-CN" altLang="en-US" dirty="0"/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375797" y="2351665"/>
            <a:ext cx="7604911" cy="1756373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株距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行距＝每棵植株的占地面积。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种植棵数＝种植面积</a:t>
            </a: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每棵植株的占地面积。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277690" y="2026284"/>
            <a:ext cx="95324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）种树和种庄稼时，同一行中相邻的两棵植株之间的距离叫做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；相邻的两行植株之间的距离叫做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）某棵植株占地面积＝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)×(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）种植的棵数＝种植面积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÷(      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28999" y="3982194"/>
            <a:ext cx="353853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每棵植株的占地面积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54497" y="281635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株距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264011" y="281635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行距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27583" y="3319640"/>
            <a:ext cx="261481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株距      　行距</a:t>
            </a:r>
          </a:p>
        </p:txBody>
      </p:sp>
      <p:sp>
        <p:nvSpPr>
          <p:cNvPr id="17" name="矩形 16"/>
          <p:cNvSpPr/>
          <p:nvPr/>
        </p:nvSpPr>
        <p:spPr>
          <a:xfrm>
            <a:off x="681643" y="686397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一填。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4467" y="1484154"/>
            <a:ext cx="87667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理解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株距和行距的实际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含义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综合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运用已有知识解决种植中的实际问题。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en-US" altLang="zh-CN" sz="2800" b="1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结合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具体事例，经历小组合作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植问题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植方案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的过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程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数学在生活中的广泛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获得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利用已有知识解决问题的成功体验，增强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en-US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r>
              <a:rPr lang="zh-CN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的自信心。</a:t>
            </a:r>
            <a:r>
              <a:rPr lang="en-US" altLang="zh-CN" sz="28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 </a:t>
            </a:r>
            <a:endParaRPr lang="zh-CN" altLang="zh-CN" sz="28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73" y="2290680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48" y="3535356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94807" y="725395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选一选。</a:t>
            </a:r>
            <a:endParaRPr lang="zh-CN" alt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2233" y="1391666"/>
            <a:ext cx="10479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一个长方形果园的面积是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公顷，果树的株距是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米，行距是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米，如果平均每棵果树收果实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千克。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3028" y="2776661"/>
            <a:ext cx="9677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每株果树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占地面积是（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  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）平方米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A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 20 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 0.32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C.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</a:t>
            </a:r>
          </a:p>
        </p:txBody>
      </p:sp>
      <p:pic>
        <p:nvPicPr>
          <p:cNvPr id="1039" name="图片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74" y="3836364"/>
            <a:ext cx="127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图片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74" y="3874464"/>
            <a:ext cx="127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273028" y="3934984"/>
            <a:ext cx="9394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）有（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）株果树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                      B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 400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C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4000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73028" y="5221359"/>
            <a:ext cx="9394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）可以收果实（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    </a:t>
            </a: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）吨</a:t>
            </a:r>
            <a:r>
              <a:rPr lang="zh-CN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                      B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160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C.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1600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9517" y="2945938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5079" y="4104261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61997" y="5420258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982841" y="752627"/>
            <a:ext cx="104554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学门诊。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下面的解答对吗？不对的请改正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一个面积是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平方米的果园里种苹果树，苹果树的株距、行距都是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米。这个果园里一共可种多少棵苹果树？</a:t>
            </a:r>
          </a:p>
          <a:p>
            <a:pPr marL="0" indent="1905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解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1800÷3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28362" y="2843745"/>
            <a:ext cx="480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dirty="0"/>
          </a:p>
        </p:txBody>
      </p:sp>
      <p:sp>
        <p:nvSpPr>
          <p:cNvPr id="16" name="文本框 22"/>
          <p:cNvSpPr txBox="1">
            <a:spLocks noChangeArrowheads="1"/>
          </p:cNvSpPr>
          <p:nvPr/>
        </p:nvSpPr>
        <p:spPr bwMode="auto">
          <a:xfrm>
            <a:off x="2306186" y="3625758"/>
            <a:ext cx="61103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89330" indent="-98933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辨析：没理解株距、行距的意义。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56133" y="4882009"/>
            <a:ext cx="391160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1800÷(3×3)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8" name="矩形 17"/>
          <p:cNvSpPr/>
          <p:nvPr/>
        </p:nvSpPr>
        <p:spPr>
          <a:xfrm>
            <a:off x="2741615" y="4882009"/>
            <a:ext cx="12638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改正：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52633" y="662742"/>
            <a:ext cx="10709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为响应国家“绿水青山就是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金山银山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”的号召，东山村要把一座面积为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公顷的荒山绿化。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716295" y="3122905"/>
            <a:ext cx="510063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</a:p>
        </p:txBody>
      </p:sp>
      <p:sp>
        <p:nvSpPr>
          <p:cNvPr id="14" name="矩形 13"/>
          <p:cNvSpPr/>
          <p:nvPr/>
        </p:nvSpPr>
        <p:spPr>
          <a:xfrm>
            <a:off x="652633" y="2030457"/>
            <a:ext cx="10166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如果栽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柏树，株距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米，行距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米，一共需要购买多少棵树苗？</a:t>
            </a:r>
          </a:p>
        </p:txBody>
      </p:sp>
      <p:sp>
        <p:nvSpPr>
          <p:cNvPr id="3" name="矩形 2"/>
          <p:cNvSpPr/>
          <p:nvPr/>
        </p:nvSpPr>
        <p:spPr>
          <a:xfrm>
            <a:off x="3340608" y="5231691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答：一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共需要购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苗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16295" y="3907821"/>
            <a:ext cx="45223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45000÷(3×2.5)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06954" y="705136"/>
            <a:ext cx="98855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李大伯在果园里一共栽了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棵梨树。梨树的株距是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米，行距是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米，这个果园的面积是多少平方米？合多少公顷？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30302" y="2420772"/>
            <a:ext cx="5231881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3×4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12×500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</p:txBody>
      </p:sp>
      <p:sp>
        <p:nvSpPr>
          <p:cNvPr id="10" name="矩形 9"/>
          <p:cNvSpPr/>
          <p:nvPr/>
        </p:nvSpPr>
        <p:spPr>
          <a:xfrm>
            <a:off x="2193412" y="5491286"/>
            <a:ext cx="781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答：这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个果园的面积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714981" y="681241"/>
            <a:ext cx="10464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在一块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0.48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公顷的长方形地里种棉花，行距是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米，株距是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米，每株可以收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0.075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千克棉花。这块地一共可以收多少千克棉花？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385469" y="3203874"/>
            <a:ext cx="629387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4800÷(0.6×0.2)×0.075</a:t>
            </a:r>
          </a:p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=4800 ÷0.12 </a:t>
            </a:r>
            <a:r>
              <a:rPr lang="en-US" altLang="zh-CN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×0.075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3000(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8886" y="2337230"/>
            <a:ext cx="38956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0.48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公顷＝</a:t>
            </a: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4800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</a:p>
        </p:txBody>
      </p:sp>
      <p:sp>
        <p:nvSpPr>
          <p:cNvPr id="3" name="矩形 2"/>
          <p:cNvSpPr/>
          <p:nvPr/>
        </p:nvSpPr>
        <p:spPr>
          <a:xfrm>
            <a:off x="2345509" y="5543801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答：这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块地一共可以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花。</a:t>
            </a: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3578" y="650066"/>
            <a:ext cx="10238707" cy="1517650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在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一块面积是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公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顷的土地上种植桃树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每平方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米种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棵，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这块地最多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可种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多少棵桃树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2448" y="2481905"/>
            <a:ext cx="4448175" cy="23526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514756" y="2672217"/>
            <a:ext cx="4460899" cy="1686486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公顷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=10000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平方米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   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defTabSz="457200"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 10000÷20=500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（棵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8442" y="5196779"/>
            <a:ext cx="5482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答：这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块地最多可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种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500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棵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桃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树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923712" y="680914"/>
            <a:ext cx="94830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李大叔要在一块长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米、宽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米的地里栽种果树。他对果树的栽种技术和树苗价格作了调查，初步拟了两个种植方案：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4542962" y="5187026"/>
            <a:ext cx="4057626" cy="949194"/>
          </a:xfrm>
          <a:prstGeom prst="wedgeRoundRectCallout">
            <a:avLst>
              <a:gd name="adj1" fmla="val 58713"/>
              <a:gd name="adj2" fmla="val -255"/>
              <a:gd name="adj3" fmla="val 16667"/>
            </a:avLst>
          </a:prstGeom>
          <a:solidFill>
            <a:srgbClr val="DB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株距和行距是什么意思？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1068528" y="2468189"/>
            <a:ext cx="4463027" cy="247464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A.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种苹果树：</a:t>
            </a:r>
          </a:p>
          <a:p>
            <a:pPr lvl="0" indent="35560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株距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米，行距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米。 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5560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树苗价钱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：每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6177928" y="2389145"/>
            <a:ext cx="4467493" cy="247464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种枣树：</a:t>
            </a:r>
          </a:p>
          <a:p>
            <a:pPr lvl="0" indent="35560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株距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米，行距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米。 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5560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树苗价钱</a:t>
            </a:r>
            <a:r>
              <a:rPr lang="zh-CN" altLang="en-US" sz="2800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：每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en-US" altLang="zh-CN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28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028462" y="1001139"/>
          <a:ext cx="6095999" cy="2997210"/>
        </p:xfrm>
        <a:graphic>
          <a:graphicData uri="http://schemas.openxmlformats.org/drawingml/2006/table">
            <a:tbl>
              <a:tblPr firstRow="1" bandRow="1"/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3552337" y="2049320"/>
            <a:ext cx="7858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373619" y="1056055"/>
            <a:ext cx="7858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13" name="矩形 12"/>
          <p:cNvSpPr/>
          <p:nvPr/>
        </p:nvSpPr>
        <p:spPr>
          <a:xfrm>
            <a:off x="3552337" y="2501326"/>
            <a:ext cx="714375" cy="5715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123712" y="501076"/>
            <a:ext cx="78581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2909399" y="2501326"/>
            <a:ext cx="78581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</a:p>
        </p:txBody>
      </p:sp>
      <p:sp>
        <p:nvSpPr>
          <p:cNvPr id="16" name="流程图: 联系 15"/>
          <p:cNvSpPr/>
          <p:nvPr/>
        </p:nvSpPr>
        <p:spPr>
          <a:xfrm>
            <a:off x="3409462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联系 16"/>
          <p:cNvSpPr/>
          <p:nvPr/>
        </p:nvSpPr>
        <p:spPr>
          <a:xfrm>
            <a:off x="4195274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联系 17"/>
          <p:cNvSpPr/>
          <p:nvPr/>
        </p:nvSpPr>
        <p:spPr>
          <a:xfrm>
            <a:off x="3409462" y="17869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流程图: 联系 18"/>
          <p:cNvSpPr/>
          <p:nvPr/>
        </p:nvSpPr>
        <p:spPr>
          <a:xfrm>
            <a:off x="3480899" y="24298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流程图: 联系 19"/>
          <p:cNvSpPr/>
          <p:nvPr/>
        </p:nvSpPr>
        <p:spPr>
          <a:xfrm>
            <a:off x="4195274" y="24298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流程图: 联系 20"/>
          <p:cNvSpPr/>
          <p:nvPr/>
        </p:nvSpPr>
        <p:spPr>
          <a:xfrm>
            <a:off x="3480899" y="29299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联系 21"/>
          <p:cNvSpPr/>
          <p:nvPr/>
        </p:nvSpPr>
        <p:spPr>
          <a:xfrm>
            <a:off x="4195274" y="29299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流程图: 联系 22"/>
          <p:cNvSpPr/>
          <p:nvPr/>
        </p:nvSpPr>
        <p:spPr>
          <a:xfrm>
            <a:off x="4266712" y="17869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流程图: 联系 23"/>
          <p:cNvSpPr/>
          <p:nvPr/>
        </p:nvSpPr>
        <p:spPr>
          <a:xfrm>
            <a:off x="5123962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5123962" y="17869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流程图: 联系 25"/>
          <p:cNvSpPr/>
          <p:nvPr/>
        </p:nvSpPr>
        <p:spPr>
          <a:xfrm>
            <a:off x="5981212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流程图: 联系 26"/>
          <p:cNvSpPr/>
          <p:nvPr/>
        </p:nvSpPr>
        <p:spPr>
          <a:xfrm>
            <a:off x="5123962" y="24298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联系 27"/>
          <p:cNvSpPr/>
          <p:nvPr/>
        </p:nvSpPr>
        <p:spPr>
          <a:xfrm>
            <a:off x="5123962" y="3001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流程图: 联系 28"/>
          <p:cNvSpPr/>
          <p:nvPr/>
        </p:nvSpPr>
        <p:spPr>
          <a:xfrm>
            <a:off x="3480899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流程图: 联系 29"/>
          <p:cNvSpPr/>
          <p:nvPr/>
        </p:nvSpPr>
        <p:spPr>
          <a:xfrm>
            <a:off x="4195274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流程图: 联系 30"/>
          <p:cNvSpPr/>
          <p:nvPr/>
        </p:nvSpPr>
        <p:spPr>
          <a:xfrm>
            <a:off x="5981212" y="1858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联系 31"/>
          <p:cNvSpPr/>
          <p:nvPr/>
        </p:nvSpPr>
        <p:spPr>
          <a:xfrm>
            <a:off x="5981212" y="24298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流程图: 联系 32"/>
          <p:cNvSpPr/>
          <p:nvPr/>
        </p:nvSpPr>
        <p:spPr>
          <a:xfrm>
            <a:off x="5981212" y="3001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流程图: 联系 33"/>
          <p:cNvSpPr/>
          <p:nvPr/>
        </p:nvSpPr>
        <p:spPr>
          <a:xfrm>
            <a:off x="5123962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流程图: 联系 34"/>
          <p:cNvSpPr/>
          <p:nvPr/>
        </p:nvSpPr>
        <p:spPr>
          <a:xfrm>
            <a:off x="6909899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流程图: 联系 35"/>
          <p:cNvSpPr/>
          <p:nvPr/>
        </p:nvSpPr>
        <p:spPr>
          <a:xfrm>
            <a:off x="7767149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流程图: 联系 36"/>
          <p:cNvSpPr/>
          <p:nvPr/>
        </p:nvSpPr>
        <p:spPr>
          <a:xfrm>
            <a:off x="6909899" y="1858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6981337" y="2501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流程图: 联系 38"/>
          <p:cNvSpPr/>
          <p:nvPr/>
        </p:nvSpPr>
        <p:spPr>
          <a:xfrm>
            <a:off x="6981337" y="30728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流程图: 联系 39"/>
          <p:cNvSpPr/>
          <p:nvPr/>
        </p:nvSpPr>
        <p:spPr>
          <a:xfrm>
            <a:off x="6981337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流程图: 联系 40"/>
          <p:cNvSpPr/>
          <p:nvPr/>
        </p:nvSpPr>
        <p:spPr>
          <a:xfrm>
            <a:off x="5981212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流程图: 联系 41"/>
          <p:cNvSpPr/>
          <p:nvPr/>
        </p:nvSpPr>
        <p:spPr>
          <a:xfrm>
            <a:off x="7838587" y="1858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流程图: 联系 42"/>
          <p:cNvSpPr/>
          <p:nvPr/>
        </p:nvSpPr>
        <p:spPr>
          <a:xfrm>
            <a:off x="7838587" y="2501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流程图: 联系 43"/>
          <p:cNvSpPr/>
          <p:nvPr/>
        </p:nvSpPr>
        <p:spPr>
          <a:xfrm>
            <a:off x="7838587" y="30728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流程图: 联系 44"/>
          <p:cNvSpPr/>
          <p:nvPr/>
        </p:nvSpPr>
        <p:spPr>
          <a:xfrm>
            <a:off x="7838587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流程图: 联系 45"/>
          <p:cNvSpPr/>
          <p:nvPr/>
        </p:nvSpPr>
        <p:spPr>
          <a:xfrm>
            <a:off x="8624399" y="1215451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流程图: 联系 46"/>
          <p:cNvSpPr/>
          <p:nvPr/>
        </p:nvSpPr>
        <p:spPr>
          <a:xfrm>
            <a:off x="8624399" y="1858389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流程图: 联系 47"/>
          <p:cNvSpPr/>
          <p:nvPr/>
        </p:nvSpPr>
        <p:spPr>
          <a:xfrm>
            <a:off x="8624399" y="2501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流程图: 联系 48"/>
          <p:cNvSpPr/>
          <p:nvPr/>
        </p:nvSpPr>
        <p:spPr>
          <a:xfrm>
            <a:off x="8624399" y="30728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流程图: 联系 49"/>
          <p:cNvSpPr/>
          <p:nvPr/>
        </p:nvSpPr>
        <p:spPr>
          <a:xfrm>
            <a:off x="8624399" y="3644326"/>
            <a:ext cx="142875" cy="142875"/>
          </a:xfrm>
          <a:prstGeom prst="flowChartConnector">
            <a:avLst/>
          </a:prstGeom>
          <a:solidFill>
            <a:srgbClr val="FFC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2373619" y="4872663"/>
            <a:ext cx="8684047" cy="765165"/>
          </a:xfrm>
          <a:prstGeom prst="wedgeRoundRectCallout">
            <a:avLst>
              <a:gd name="adj1" fmla="val -53031"/>
              <a:gd name="adj2" fmla="val -197"/>
              <a:gd name="adj3" fmla="val 16667"/>
            </a:avLst>
          </a:prstGeom>
          <a:solidFill>
            <a:srgbClr val="D67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每棵苹果树的占地面积就是行距与株距的乘积，对吗？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4318" y="850419"/>
            <a:ext cx="73580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小组合作，算一算：各需要多少棵树苗？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636800" y="4135747"/>
            <a:ext cx="7590933" cy="836262"/>
          </a:xfrm>
          <a:prstGeom prst="wedgeRoundRectCallout">
            <a:avLst>
              <a:gd name="adj1" fmla="val -53135"/>
              <a:gd name="adj2" fmla="val -1801"/>
              <a:gd name="adj3" fmla="val 16667"/>
            </a:avLst>
          </a:prstGeom>
          <a:solidFill>
            <a:srgbClr val="EE99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每棵苹果树的占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地面积：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4×5=20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（平方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米）。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636801" y="2015533"/>
            <a:ext cx="5980171" cy="897000"/>
          </a:xfrm>
          <a:prstGeom prst="wedgeRoundRectCallout">
            <a:avLst>
              <a:gd name="adj1" fmla="val 55621"/>
              <a:gd name="adj2" fmla="val -11305"/>
              <a:gd name="adj3" fmla="val 16667"/>
            </a:avLst>
          </a:prstGeom>
          <a:solidFill>
            <a:srgbClr val="2191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先算算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这块地一共有多少平方米</a:t>
            </a:r>
            <a:r>
              <a:rPr lang="en-US" altLang="zh-CN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68442" y="986452"/>
            <a:ext cx="74295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这块地有：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120×60=7200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（平方米）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868443" y="1619023"/>
            <a:ext cx="7215187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种苹果树：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7200÷20=360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（棵）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15×360=5400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68442" y="2964220"/>
            <a:ext cx="7215187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种枣树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7200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4×3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（棵）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18×600=10800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2404347" y="5694412"/>
            <a:ext cx="34922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答：种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枣树的投资多。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404347" y="4634110"/>
            <a:ext cx="41433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元＞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151268" y="3855625"/>
            <a:ext cx="3481500" cy="923720"/>
          </a:xfrm>
          <a:prstGeom prst="wedgeRoundRectCallout">
            <a:avLst>
              <a:gd name="adj1" fmla="val 54773"/>
              <a:gd name="adj2" fmla="val -11759"/>
              <a:gd name="adj3" fmla="val 16667"/>
            </a:avLst>
          </a:prstGeom>
          <a:solidFill>
            <a:srgbClr val="D57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种哪种树投资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多呢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1035574" y="628746"/>
            <a:ext cx="6019597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对上面两个种植方案，你有何想法？ 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2860813" y="1613641"/>
            <a:ext cx="8619987" cy="2272420"/>
          </a:xfrm>
          <a:prstGeom prst="wedgeRoundRectCallout">
            <a:avLst>
              <a:gd name="adj1" fmla="val -55145"/>
              <a:gd name="adj2" fmla="val -853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）从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投资的钱数上看，种苹果树投资的钱数较少。</a:t>
            </a:r>
          </a:p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）从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长远收益看，枣树棵树多，且枣的售价高，       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很快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就能收回成本。        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823930" y="4575353"/>
            <a:ext cx="5421670" cy="1353950"/>
          </a:xfrm>
          <a:prstGeom prst="wedgeRoundRectCallout">
            <a:avLst>
              <a:gd name="adj1" fmla="val 57665"/>
              <a:gd name="adj2" fmla="val -4202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两种方案都有可取之处，要根据李大叔目前的经济情况来决定。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7088" y="80423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879093" y="1440725"/>
            <a:ext cx="82896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8355" indent="-808355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）栽松树，株距为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米，行距为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米。一共需要购买多少棵树苗？</a:t>
            </a:r>
          </a:p>
        </p:txBody>
      </p:sp>
      <p:sp>
        <p:nvSpPr>
          <p:cNvPr id="3" name="矩形 2"/>
          <p:cNvSpPr/>
          <p:nvPr/>
        </p:nvSpPr>
        <p:spPr>
          <a:xfrm>
            <a:off x="822188" y="702061"/>
            <a:ext cx="8346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靠山屯要把一座面积为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公顷的荒山绿化。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3692249" y="2745100"/>
            <a:ext cx="4526733" cy="79757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3.2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公顷＝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5960" y="5739132"/>
            <a:ext cx="533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答：一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共需要购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1600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苗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73294" y="3668129"/>
            <a:ext cx="371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5×4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73294" y="4558105"/>
            <a:ext cx="37192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32000÷20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1600(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棵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宽屏</PresentationFormat>
  <Paragraphs>147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Calibri</vt:lpstr>
      <vt:lpstr>楷体</vt:lpstr>
      <vt:lpstr>微软雅黑</vt:lpstr>
      <vt:lpstr>Wingdings</vt:lpstr>
      <vt:lpstr>宋体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9BA89FD3F39A4C58A8F953A87844E160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