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279" r:id="rId3"/>
    <p:sldId id="280" r:id="rId4"/>
    <p:sldId id="281" r:id="rId5"/>
    <p:sldId id="266" r:id="rId6"/>
    <p:sldId id="267" r:id="rId7"/>
    <p:sldId id="268" r:id="rId8"/>
    <p:sldId id="269" r:id="rId9"/>
    <p:sldId id="278" r:id="rId10"/>
    <p:sldId id="271" r:id="rId11"/>
    <p:sldId id="272" r:id="rId12"/>
    <p:sldId id="276" r:id="rId13"/>
    <p:sldId id="277" r:id="rId14"/>
    <p:sldId id="274" r:id="rId15"/>
    <p:sldId id="273" r:id="rId16"/>
    <p:sldId id="282" r:id="rId17"/>
    <p:sldId id="283" r:id="rId18"/>
    <p:sldId id="298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kb1.com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36B8D8"/>
    <a:srgbClr val="32A1FE"/>
    <a:srgbClr val="36A2FE"/>
    <a:srgbClr val="6699FF"/>
    <a:srgbClr val="3366FF"/>
    <a:srgbClr val="E3E3E3"/>
    <a:srgbClr val="50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 snapToObjects="1"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158875" y="881063"/>
            <a:ext cx="5040313" cy="385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93725" y="5132388"/>
            <a:ext cx="6372225" cy="462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3076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8188" cy="5349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077" name="Rectangle 5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8187" cy="5349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078" name="Rectangle 6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8188" cy="5349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079" name="Rectangle 7"/>
          <p:cNvSpPr>
            <a:spLocks noGrp="1"/>
          </p:cNvSpPr>
          <p:nvPr>
            <p:ph type="sldNum" sz="quarter" idx="5"/>
          </p:nvPr>
        </p:nvSpPr>
        <p:spPr>
          <a:xfrm>
            <a:off x="4281488" y="10156825"/>
            <a:ext cx="3278187" cy="534988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F1D59CDC-22F7-4ADE-A6C5-8E12098638F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lvl="1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lvl="2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lvl="3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lvl="4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lvl="5" indent="-22860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-22860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-22860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-22860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>
          <a:xfrm>
            <a:off x="1111250" y="881063"/>
            <a:ext cx="5135563" cy="3852862"/>
          </a:xfrm>
        </p:spPr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080E5EEF-4545-4BA1-B232-C4704739428E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88" y="274625"/>
            <a:ext cx="8229386" cy="1142948"/>
          </a:xfrm>
          <a:prstGeom prst="rect">
            <a:avLst/>
          </a:prstGeom>
        </p:spPr>
        <p:txBody>
          <a:bodyPr lIns="108850" tIns="54425" rIns="108850" bIns="5442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108850" tIns="54425" rIns="108850" bIns="54425"/>
          <a:lstStyle>
            <a:lvl1pPr defTabSz="1217295">
              <a:buFontTx/>
              <a:buNone/>
              <a:defRPr sz="2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108850" tIns="54425" rIns="108850" bIns="54425"/>
          <a:lstStyle>
            <a:lvl1pPr defTabSz="1217295">
              <a:buFontTx/>
              <a:buNone/>
              <a:defRPr sz="2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108850" tIns="54425" rIns="108850" bIns="54425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EC1A888D-DB24-4E8E-AF25-2BB6ABCBA07A}" type="slidenum">
              <a:rPr lang="zh-CN" altLang="zh-CN"/>
              <a:t>‹#›</a:t>
            </a:fld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E307C0F-3E0A-4E46-9067-5438009C2DF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BC1B903C-1936-4D35-8E7B-AB997E58C913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F5D55439-8CCE-47D4-A4C3-A98C0E0BBC50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76A33629-FD28-45D0-881B-F83436E05FAE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A62C92F8-7440-4B68-A825-AC049DCBA3F6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026E8A7C-83DB-4C6F-9055-3E2219B19321}" type="slidenum">
              <a:rPr lang="en-US" altLang="zh-CN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3" name="日期占位符 6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8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417AF52B-D267-4332-B144-05DDD266F140}" type="slidenum">
              <a:rPr lang="en-US" altLang="zh-CN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5" name="页脚占位符 9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>
            <a:lvl1pPr>
              <a:buFontTx/>
              <a:buBlip>
                <a:blip r:embed="rId2"/>
              </a:buBlip>
              <a:defRPr sz="2400" b="1"/>
            </a:lvl1pPr>
          </a:lstStyle>
          <a:p>
            <a:endParaRPr lang="en-US" noProof="1"/>
          </a:p>
        </p:txBody>
      </p:sp>
      <p:sp>
        <p:nvSpPr>
          <p:cNvPr id="3" name="日期占位符 6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 eaLnBrk="1" hangingPunct="1"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8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99D45B2-03F4-44B8-9435-88EEAE899F33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5" name="页脚占位符 9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 eaLnBrk="1" hangingPunct="1"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标题和两项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72564" tIns="36281" rIns="72564" bIns="36281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457200" y="3938591"/>
            <a:ext cx="8229600" cy="2187575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72564" tIns="36281" rIns="72564" bIns="36281" numCol="1" anchor="t" anchorCtr="0" compatLnSpc="1"/>
          <a:lstStyle>
            <a:lvl1pPr>
              <a:defRPr/>
            </a:lvl1pPr>
          </a:lstStyle>
          <a:p>
            <a:fld id="{90428466-E011-4345-BE39-BCDD4888BE2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90D7D07-F10E-4C21-B2FA-C25535BC1C2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GIF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emf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合 18"/>
          <p:cNvGrpSpPr/>
          <p:nvPr/>
        </p:nvGrpSpPr>
        <p:grpSpPr bwMode="auto">
          <a:xfrm>
            <a:off x="307975" y="-9525"/>
            <a:ext cx="8839200" cy="6011863"/>
            <a:chOff x="538" y="-95"/>
            <a:chExt cx="13919" cy="9469"/>
          </a:xfrm>
        </p:grpSpPr>
        <p:pic>
          <p:nvPicPr>
            <p:cNvPr id="16386" name="图片 5" descr="黑板-空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40" y="865"/>
              <a:ext cx="13550" cy="7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7" name="图片 7" descr="叶子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7809" y="-95"/>
              <a:ext cx="6648" cy="3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8" name="图片 15" descr="桌子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538" y="8038"/>
              <a:ext cx="6237" cy="1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9" name="图片 16" descr="粉笔画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7191" y="4406"/>
              <a:ext cx="6456" cy="3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图片 11" descr="书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1371" y="7621"/>
              <a:ext cx="1658" cy="1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图片 14" descr="钟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3653" y="8163"/>
              <a:ext cx="84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图片 10" descr="铅笔筒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3029" y="7416"/>
              <a:ext cx="1118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3" name="图片 13" descr="眼镜.PNG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4855" y="8568"/>
              <a:ext cx="86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图片 2" descr="女老师(1)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 flipH="1">
            <a:off x="6338888" y="2635250"/>
            <a:ext cx="2913062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 bwMode="auto">
          <a:xfrm>
            <a:off x="1577340" y="2051185"/>
            <a:ext cx="5661025" cy="1685165"/>
            <a:chOff x="2599" y="2913"/>
            <a:chExt cx="8914" cy="2651"/>
          </a:xfrm>
        </p:grpSpPr>
        <p:sp>
          <p:nvSpPr>
            <p:cNvPr id="16396" name="文本框 6"/>
            <p:cNvSpPr txBox="1">
              <a:spLocks noChangeArrowheads="1"/>
            </p:cNvSpPr>
            <p:nvPr/>
          </p:nvSpPr>
          <p:spPr bwMode="auto">
            <a:xfrm>
              <a:off x="2599" y="4644"/>
              <a:ext cx="8914" cy="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</a:t>
              </a:r>
              <a:r>
                <a:rPr lang="en-US" altLang="zh-CN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课时</a:t>
              </a:r>
            </a:p>
          </p:txBody>
        </p:sp>
        <p:sp>
          <p:nvSpPr>
            <p:cNvPr id="16397" name="文本框 8"/>
            <p:cNvSpPr txBox="1">
              <a:spLocks noChangeArrowheads="1"/>
            </p:cNvSpPr>
            <p:nvPr/>
          </p:nvSpPr>
          <p:spPr bwMode="auto">
            <a:xfrm>
              <a:off x="3357" y="2913"/>
              <a:ext cx="7399" cy="1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lang="zh-CN" altLang="en-US" sz="4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线</a:t>
              </a:r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段的比较与作法</a:t>
              </a:r>
              <a:endPara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0" y="6191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53"/>
          <p:cNvGrpSpPr/>
          <p:nvPr/>
        </p:nvGrpSpPr>
        <p:grpSpPr bwMode="auto">
          <a:xfrm>
            <a:off x="2555875" y="1989138"/>
            <a:ext cx="3240088" cy="71437"/>
            <a:chOff x="0" y="0"/>
            <a:chExt cx="2041" cy="45"/>
          </a:xfrm>
        </p:grpSpPr>
        <p:sp>
          <p:nvSpPr>
            <p:cNvPr id="25602" name="Line 3"/>
            <p:cNvSpPr>
              <a:spLocks noChangeShapeType="1"/>
            </p:cNvSpPr>
            <p:nvPr/>
          </p:nvSpPr>
          <p:spPr bwMode="auto">
            <a:xfrm>
              <a:off x="0" y="0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3" name="Line 4"/>
            <p:cNvSpPr>
              <a:spLocks noChangeShapeType="1"/>
            </p:cNvSpPr>
            <p:nvPr/>
          </p:nvSpPr>
          <p:spPr bwMode="auto">
            <a:xfrm>
              <a:off x="2041" y="0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4" name="Line 5"/>
            <p:cNvSpPr>
              <a:spLocks noChangeShapeType="1"/>
            </p:cNvSpPr>
            <p:nvPr/>
          </p:nvSpPr>
          <p:spPr bwMode="auto">
            <a:xfrm>
              <a:off x="1043" y="0"/>
              <a:ext cx="0" cy="4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05" name="Text Box 9"/>
          <p:cNvSpPr txBox="1">
            <a:spLocks noChangeArrowheads="1"/>
          </p:cNvSpPr>
          <p:nvPr/>
        </p:nvSpPr>
        <p:spPr bwMode="auto">
          <a:xfrm>
            <a:off x="2341563" y="2060575"/>
            <a:ext cx="7191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17059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5606" name="Text Box 10"/>
          <p:cNvSpPr txBox="1">
            <a:spLocks noChangeArrowheads="1"/>
          </p:cNvSpPr>
          <p:nvPr/>
        </p:nvSpPr>
        <p:spPr bwMode="auto">
          <a:xfrm>
            <a:off x="5581650" y="1989138"/>
            <a:ext cx="647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17059F"/>
                </a:solidFill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25607" name="Group 52"/>
          <p:cNvGrpSpPr/>
          <p:nvPr/>
        </p:nvGrpSpPr>
        <p:grpSpPr bwMode="auto">
          <a:xfrm>
            <a:off x="2555875" y="1989138"/>
            <a:ext cx="3240088" cy="517525"/>
            <a:chOff x="0" y="0"/>
            <a:chExt cx="2041" cy="326"/>
          </a:xfrm>
        </p:grpSpPr>
        <p:sp>
          <p:nvSpPr>
            <p:cNvPr id="25608" name="Line 2"/>
            <p:cNvSpPr>
              <a:spLocks noChangeShapeType="1"/>
            </p:cNvSpPr>
            <p:nvPr/>
          </p:nvSpPr>
          <p:spPr bwMode="auto">
            <a:xfrm>
              <a:off x="0" y="45"/>
              <a:ext cx="2041" cy="0"/>
            </a:xfrm>
            <a:prstGeom prst="line">
              <a:avLst/>
            </a:prstGeom>
            <a:noFill/>
            <a:ln w="28575">
              <a:solidFill>
                <a:srgbClr val="17059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9" name="Text Box 11"/>
            <p:cNvSpPr txBox="1">
              <a:spLocks noChangeArrowheads="1"/>
            </p:cNvSpPr>
            <p:nvPr/>
          </p:nvSpPr>
          <p:spPr bwMode="auto">
            <a:xfrm>
              <a:off x="907" y="0"/>
              <a:ext cx="635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17059F"/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</p:grp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107950" y="2928938"/>
            <a:ext cx="8353425" cy="12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点</a:t>
            </a:r>
            <a:r>
              <a:rPr 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把线段</a:t>
            </a:r>
            <a:r>
              <a:rPr 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分成相等的两条线段</a:t>
            </a:r>
            <a:r>
              <a:rPr 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AM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与</a:t>
            </a:r>
            <a:r>
              <a:rPr 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MB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，我们把</a:t>
            </a:r>
            <a:r>
              <a:rPr 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点叫做</a:t>
            </a:r>
            <a:r>
              <a:rPr lang="zh-CN" altLang="en-US" sz="2800" b="1" u="sng" dirty="0">
                <a:solidFill>
                  <a:srgbClr val="0000FF"/>
                </a:solidFill>
                <a:latin typeface="宋体" panose="02010600030101010101" pitchFamily="2" charset="-122"/>
              </a:rPr>
              <a:t>线段</a:t>
            </a:r>
            <a:r>
              <a:rPr lang="en-US" sz="2800" b="1" u="sng" dirty="0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800" b="1" u="sng" dirty="0">
                <a:solidFill>
                  <a:srgbClr val="0000FF"/>
                </a:solidFill>
                <a:latin typeface="宋体" panose="02010600030101010101" pitchFamily="2" charset="-122"/>
              </a:rPr>
              <a:t>的中点</a:t>
            </a:r>
            <a:r>
              <a:rPr 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4348" name="Text Box 45"/>
          <p:cNvSpPr txBox="1">
            <a:spLocks noChangeArrowheads="1"/>
          </p:cNvSpPr>
          <p:nvPr/>
        </p:nvSpPr>
        <p:spPr bwMode="auto">
          <a:xfrm>
            <a:off x="71438" y="2357438"/>
            <a:ext cx="3459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</a:rPr>
              <a:t>文字叙述：</a:t>
            </a:r>
          </a:p>
        </p:txBody>
      </p:sp>
      <p:sp>
        <p:nvSpPr>
          <p:cNvPr id="14349" name="Text Box 46"/>
          <p:cNvSpPr txBox="1">
            <a:spLocks noChangeArrowheads="1"/>
          </p:cNvSpPr>
          <p:nvPr/>
        </p:nvSpPr>
        <p:spPr bwMode="auto">
          <a:xfrm>
            <a:off x="107950" y="4213225"/>
            <a:ext cx="51768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数学符号语言：</a:t>
            </a:r>
          </a:p>
        </p:txBody>
      </p:sp>
      <p:grpSp>
        <p:nvGrpSpPr>
          <p:cNvPr id="14350" name="组合 27"/>
          <p:cNvGrpSpPr/>
          <p:nvPr/>
        </p:nvGrpSpPr>
        <p:grpSpPr bwMode="auto">
          <a:xfrm>
            <a:off x="-90488" y="4735513"/>
            <a:ext cx="8605838" cy="1462087"/>
            <a:chOff x="0" y="0"/>
            <a:chExt cx="5429256" cy="1460815"/>
          </a:xfrm>
        </p:grpSpPr>
        <p:sp>
          <p:nvSpPr>
            <p:cNvPr id="25614" name="TextBox 25"/>
            <p:cNvSpPr txBox="1">
              <a:spLocks noChangeArrowheads="1"/>
            </p:cNvSpPr>
            <p:nvPr/>
          </p:nvSpPr>
          <p:spPr bwMode="auto">
            <a:xfrm>
              <a:off x="0" y="0"/>
              <a:ext cx="5429256" cy="1284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b="1" dirty="0">
                  <a:latin typeface="宋体" panose="02010600030101010101" pitchFamily="2" charset="-122"/>
                </a:rPr>
                <a:t>  因为点</a:t>
              </a:r>
              <a:r>
                <a:rPr lang="en-US" sz="2800" b="1" dirty="0">
                  <a:latin typeface="宋体" panose="02010600030101010101" pitchFamily="2" charset="-122"/>
                </a:rPr>
                <a:t>M</a:t>
              </a:r>
              <a:r>
                <a:rPr lang="zh-CN" altLang="en-US" sz="2800" b="1" dirty="0">
                  <a:latin typeface="宋体" panose="02010600030101010101" pitchFamily="2" charset="-122"/>
                </a:rPr>
                <a:t>是线段</a:t>
              </a:r>
              <a:r>
                <a:rPr lang="en-US" sz="2800" b="1" dirty="0">
                  <a:latin typeface="宋体" panose="02010600030101010101" pitchFamily="2" charset="-122"/>
                </a:rPr>
                <a:t>AB</a:t>
              </a:r>
              <a:r>
                <a:rPr lang="zh-CN" altLang="en-US" sz="2800" b="1" dirty="0">
                  <a:latin typeface="宋体" panose="02010600030101010101" pitchFamily="2" charset="-122"/>
                </a:rPr>
                <a:t>的中点</a:t>
              </a:r>
              <a:endParaRPr lang="en-US" sz="2800" b="1" dirty="0">
                <a:latin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800" b="1" dirty="0">
                  <a:latin typeface="宋体" panose="02010600030101010101" pitchFamily="2" charset="-122"/>
                </a:rPr>
                <a:t>  所以</a:t>
              </a:r>
              <a:r>
                <a:rPr lang="en-US" sz="2800" b="1" dirty="0">
                  <a:latin typeface="宋体" panose="02010600030101010101" pitchFamily="2" charset="-122"/>
                </a:rPr>
                <a:t>AM=MB=   AB</a:t>
              </a:r>
              <a:r>
                <a:rPr lang="zh-CN" altLang="en-US" sz="2800" b="1" dirty="0">
                  <a:latin typeface="宋体" panose="02010600030101010101" pitchFamily="2" charset="-122"/>
                </a:rPr>
                <a:t>，</a:t>
              </a:r>
              <a:r>
                <a:rPr lang="en-US" sz="2800" b="1" dirty="0">
                  <a:latin typeface="宋体" panose="02010600030101010101" pitchFamily="2" charset="-122"/>
                </a:rPr>
                <a:t>AB=2AM=2BM</a:t>
              </a:r>
            </a:p>
          </p:txBody>
        </p:sp>
        <p:graphicFrame>
          <p:nvGraphicFramePr>
            <p:cNvPr id="25615" name="对象 14351"/>
            <p:cNvGraphicFramePr>
              <a:graphicFrameLocks noChangeAspect="1"/>
            </p:cNvGraphicFramePr>
            <p:nvPr/>
          </p:nvGraphicFramePr>
          <p:xfrm>
            <a:off x="1479744" y="710238"/>
            <a:ext cx="380591" cy="7505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4" r:id="rId3" imgW="152400" imgH="394335" progId="Equation.DSMT4">
                    <p:embed/>
                  </p:oleObj>
                </mc:Choice>
                <mc:Fallback>
                  <p:oleObj r:id="rId3" imgW="152400" imgH="394335" progId="Equation.DSMT4">
                    <p:embed/>
                    <p:pic>
                      <p:nvPicPr>
                        <p:cNvPr id="0" name="对象 143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9744" y="710238"/>
                          <a:ext cx="380591" cy="7505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5616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9563" y="187325"/>
            <a:ext cx="20526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7" name="TextBox 6"/>
          <p:cNvSpPr txBox="1">
            <a:spLocks noChangeArrowheads="1"/>
          </p:cNvSpPr>
          <p:nvPr/>
        </p:nvSpPr>
        <p:spPr bwMode="auto">
          <a:xfrm>
            <a:off x="533400" y="233363"/>
            <a:ext cx="2854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归纳概括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  <p:bldP spid="14348" grpId="0"/>
      <p:bldP spid="143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6"/>
          <p:cNvSpPr>
            <a:spLocks noChangeShapeType="1"/>
          </p:cNvSpPr>
          <p:nvPr/>
        </p:nvSpPr>
        <p:spPr bwMode="auto">
          <a:xfrm>
            <a:off x="3779838" y="1285875"/>
            <a:ext cx="0" cy="71438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3" name="Line 7"/>
          <p:cNvSpPr>
            <a:spLocks noChangeShapeType="1"/>
          </p:cNvSpPr>
          <p:nvPr/>
        </p:nvSpPr>
        <p:spPr bwMode="auto">
          <a:xfrm>
            <a:off x="2620963" y="3729038"/>
            <a:ext cx="0" cy="71437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>
            <a:off x="4205288" y="3730625"/>
            <a:ext cx="0" cy="71438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5" name="Line 15"/>
          <p:cNvSpPr>
            <a:spLocks noChangeShapeType="1"/>
          </p:cNvSpPr>
          <p:nvPr/>
        </p:nvSpPr>
        <p:spPr bwMode="auto">
          <a:xfrm>
            <a:off x="1619250" y="1357313"/>
            <a:ext cx="3240088" cy="0"/>
          </a:xfrm>
          <a:prstGeom prst="line">
            <a:avLst/>
          </a:prstGeom>
          <a:noFill/>
          <a:ln w="38100">
            <a:solidFill>
              <a:srgbClr val="17059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6" name="Line 16"/>
          <p:cNvSpPr>
            <a:spLocks noChangeShapeType="1"/>
          </p:cNvSpPr>
          <p:nvPr/>
        </p:nvSpPr>
        <p:spPr bwMode="auto">
          <a:xfrm>
            <a:off x="1617663" y="128587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7" name="Line 17"/>
          <p:cNvSpPr>
            <a:spLocks noChangeShapeType="1"/>
          </p:cNvSpPr>
          <p:nvPr/>
        </p:nvSpPr>
        <p:spPr bwMode="auto">
          <a:xfrm>
            <a:off x="4857750" y="128587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8" name="Line 18"/>
          <p:cNvSpPr>
            <a:spLocks noChangeShapeType="1"/>
          </p:cNvSpPr>
          <p:nvPr/>
        </p:nvSpPr>
        <p:spPr bwMode="auto">
          <a:xfrm>
            <a:off x="2700338" y="1285875"/>
            <a:ext cx="0" cy="714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9" name="Text Box 19"/>
          <p:cNvSpPr txBox="1">
            <a:spLocks noChangeArrowheads="1"/>
          </p:cNvSpPr>
          <p:nvPr/>
        </p:nvSpPr>
        <p:spPr bwMode="auto">
          <a:xfrm>
            <a:off x="1403350" y="1357313"/>
            <a:ext cx="719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17059F"/>
                </a:solidFill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15370" name="Text Box 20"/>
          <p:cNvSpPr txBox="1">
            <a:spLocks noChangeArrowheads="1"/>
          </p:cNvSpPr>
          <p:nvPr/>
        </p:nvSpPr>
        <p:spPr bwMode="auto">
          <a:xfrm>
            <a:off x="4643438" y="1285875"/>
            <a:ext cx="647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17059F"/>
                </a:solidFill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15371" name="Text Box 21"/>
          <p:cNvSpPr txBox="1">
            <a:spLocks noChangeArrowheads="1"/>
          </p:cNvSpPr>
          <p:nvPr/>
        </p:nvSpPr>
        <p:spPr bwMode="auto">
          <a:xfrm>
            <a:off x="2411413" y="1285875"/>
            <a:ext cx="1008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17059F"/>
                </a:solidFill>
                <a:latin typeface="宋体" panose="02010600030101010101" pitchFamily="2" charset="-122"/>
              </a:rPr>
              <a:t>M</a:t>
            </a:r>
          </a:p>
        </p:txBody>
      </p:sp>
      <p:sp>
        <p:nvSpPr>
          <p:cNvPr id="15372" name="Text Box 22"/>
          <p:cNvSpPr txBox="1">
            <a:spLocks noChangeArrowheads="1"/>
          </p:cNvSpPr>
          <p:nvPr/>
        </p:nvSpPr>
        <p:spPr bwMode="auto">
          <a:xfrm>
            <a:off x="3563938" y="1285875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17059F"/>
                </a:solidFill>
                <a:latin typeface="宋体" panose="02010600030101010101" pitchFamily="2" charset="-122"/>
              </a:rPr>
              <a:t>N</a:t>
            </a:r>
          </a:p>
        </p:txBody>
      </p:sp>
      <p:sp>
        <p:nvSpPr>
          <p:cNvPr id="15373" name="Line 23"/>
          <p:cNvSpPr>
            <a:spLocks noChangeShapeType="1"/>
          </p:cNvSpPr>
          <p:nvPr/>
        </p:nvSpPr>
        <p:spPr bwMode="auto">
          <a:xfrm>
            <a:off x="1755775" y="3786188"/>
            <a:ext cx="3240088" cy="0"/>
          </a:xfrm>
          <a:prstGeom prst="line">
            <a:avLst/>
          </a:prstGeom>
          <a:noFill/>
          <a:ln w="38100">
            <a:solidFill>
              <a:srgbClr val="17059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4" name="Line 24"/>
          <p:cNvSpPr>
            <a:spLocks noChangeShapeType="1"/>
          </p:cNvSpPr>
          <p:nvPr/>
        </p:nvSpPr>
        <p:spPr bwMode="auto">
          <a:xfrm>
            <a:off x="1755775" y="3714750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5" name="Line 25"/>
          <p:cNvSpPr>
            <a:spLocks noChangeShapeType="1"/>
          </p:cNvSpPr>
          <p:nvPr/>
        </p:nvSpPr>
        <p:spPr bwMode="auto">
          <a:xfrm>
            <a:off x="4995863" y="3714750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6" name="Line 26"/>
          <p:cNvSpPr>
            <a:spLocks noChangeShapeType="1"/>
          </p:cNvSpPr>
          <p:nvPr/>
        </p:nvSpPr>
        <p:spPr bwMode="auto">
          <a:xfrm>
            <a:off x="3411538" y="3714750"/>
            <a:ext cx="0" cy="714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7" name="Text Box 27"/>
          <p:cNvSpPr txBox="1">
            <a:spLocks noChangeArrowheads="1"/>
          </p:cNvSpPr>
          <p:nvPr/>
        </p:nvSpPr>
        <p:spPr bwMode="auto">
          <a:xfrm>
            <a:off x="1541463" y="3786188"/>
            <a:ext cx="719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17059F"/>
                </a:solidFill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15378" name="Text Box 28"/>
          <p:cNvSpPr txBox="1">
            <a:spLocks noChangeArrowheads="1"/>
          </p:cNvSpPr>
          <p:nvPr/>
        </p:nvSpPr>
        <p:spPr bwMode="auto">
          <a:xfrm>
            <a:off x="4781550" y="3714750"/>
            <a:ext cx="647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17059F"/>
                </a:solidFill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15379" name="Text Box 29"/>
          <p:cNvSpPr txBox="1">
            <a:spLocks noChangeArrowheads="1"/>
          </p:cNvSpPr>
          <p:nvPr/>
        </p:nvSpPr>
        <p:spPr bwMode="auto">
          <a:xfrm>
            <a:off x="3195638" y="3714750"/>
            <a:ext cx="1008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17059F"/>
                </a:solidFill>
                <a:latin typeface="宋体" panose="02010600030101010101" pitchFamily="2" charset="-122"/>
              </a:rPr>
              <a:t>M</a:t>
            </a:r>
          </a:p>
        </p:txBody>
      </p:sp>
      <p:sp>
        <p:nvSpPr>
          <p:cNvPr id="15380" name="Text Box 30"/>
          <p:cNvSpPr txBox="1">
            <a:spLocks noChangeArrowheads="1"/>
          </p:cNvSpPr>
          <p:nvPr/>
        </p:nvSpPr>
        <p:spPr bwMode="auto">
          <a:xfrm>
            <a:off x="677863" y="1928813"/>
            <a:ext cx="6751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、</a:t>
            </a:r>
            <a:r>
              <a:rPr 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为线段</a:t>
            </a:r>
            <a:r>
              <a:rPr 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的三等分点</a:t>
            </a:r>
          </a:p>
        </p:txBody>
      </p:sp>
      <p:sp>
        <p:nvSpPr>
          <p:cNvPr id="15381" name="Text Box 31"/>
          <p:cNvSpPr txBox="1">
            <a:spLocks noChangeArrowheads="1"/>
          </p:cNvSpPr>
          <p:nvPr/>
        </p:nvSpPr>
        <p:spPr bwMode="auto">
          <a:xfrm>
            <a:off x="739775" y="2714625"/>
            <a:ext cx="8637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AM=MN=NB=    AB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 AB=3AM=3MN=3NB</a:t>
            </a:r>
          </a:p>
        </p:txBody>
      </p:sp>
      <p:graphicFrame>
        <p:nvGraphicFramePr>
          <p:cNvPr id="15382" name="对象 15381"/>
          <p:cNvGraphicFramePr>
            <a:graphicFrameLocks noChangeAspect="1"/>
          </p:cNvGraphicFramePr>
          <p:nvPr/>
        </p:nvGraphicFramePr>
        <p:xfrm>
          <a:off x="2620963" y="2500313"/>
          <a:ext cx="5334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2" r:id="rId3" imgW="139700" imgH="394335" progId="Equation.3">
                  <p:embed/>
                </p:oleObj>
              </mc:Choice>
              <mc:Fallback>
                <p:oleObj r:id="rId3" imgW="139700" imgH="394335" progId="Equation.3">
                  <p:embed/>
                  <p:pic>
                    <p:nvPicPr>
                      <p:cNvPr id="0" name="对象 153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2500313"/>
                        <a:ext cx="5334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3" name="Text Box 33"/>
          <p:cNvSpPr txBox="1">
            <a:spLocks noChangeArrowheads="1"/>
          </p:cNvSpPr>
          <p:nvPr/>
        </p:nvSpPr>
        <p:spPr bwMode="auto">
          <a:xfrm>
            <a:off x="2406650" y="3714750"/>
            <a:ext cx="576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17059F"/>
                </a:solidFill>
                <a:latin typeface="宋体" panose="02010600030101010101" pitchFamily="2" charset="-122"/>
              </a:rPr>
              <a:t>N</a:t>
            </a:r>
          </a:p>
        </p:txBody>
      </p:sp>
      <p:sp>
        <p:nvSpPr>
          <p:cNvPr id="15384" name="Text Box 34"/>
          <p:cNvSpPr txBox="1">
            <a:spLocks noChangeArrowheads="1"/>
          </p:cNvSpPr>
          <p:nvPr/>
        </p:nvSpPr>
        <p:spPr bwMode="auto">
          <a:xfrm>
            <a:off x="3990975" y="3786188"/>
            <a:ext cx="504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17059F"/>
                </a:solidFill>
                <a:latin typeface="宋体" panose="02010600030101010101" pitchFamily="2" charset="-122"/>
              </a:rPr>
              <a:t>P</a:t>
            </a:r>
          </a:p>
        </p:txBody>
      </p:sp>
      <p:sp>
        <p:nvSpPr>
          <p:cNvPr id="15385" name="Text Box 35"/>
          <p:cNvSpPr txBox="1">
            <a:spLocks noChangeArrowheads="1"/>
          </p:cNvSpPr>
          <p:nvPr/>
        </p:nvSpPr>
        <p:spPr bwMode="auto">
          <a:xfrm>
            <a:off x="739775" y="4429125"/>
            <a:ext cx="6975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、</a:t>
            </a:r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、</a:t>
            </a:r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P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为线段</a:t>
            </a:r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的四等分点</a:t>
            </a:r>
          </a:p>
        </p:txBody>
      </p:sp>
      <p:sp>
        <p:nvSpPr>
          <p:cNvPr id="15386" name="Text Box 36"/>
          <p:cNvSpPr txBox="1">
            <a:spLocks noChangeArrowheads="1"/>
          </p:cNvSpPr>
          <p:nvPr/>
        </p:nvSpPr>
        <p:spPr bwMode="auto">
          <a:xfrm>
            <a:off x="857250" y="4953000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AN=MN=MP=PB=    AB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  <a:endParaRPr lang="en-US" sz="28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AB=4AN=4MN=4NP=4PB</a:t>
            </a:r>
          </a:p>
        </p:txBody>
      </p:sp>
      <p:graphicFrame>
        <p:nvGraphicFramePr>
          <p:cNvPr id="15387" name="对象 15386"/>
          <p:cNvGraphicFramePr>
            <a:graphicFrameLocks noChangeAspect="1"/>
          </p:cNvGraphicFramePr>
          <p:nvPr/>
        </p:nvGraphicFramePr>
        <p:xfrm>
          <a:off x="3273425" y="4953000"/>
          <a:ext cx="582613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3" r:id="rId5" imgW="152400" imgH="394335" progId="Equation.3">
                  <p:embed/>
                </p:oleObj>
              </mc:Choice>
              <mc:Fallback>
                <p:oleObj r:id="rId5" imgW="152400" imgH="394335" progId="Equation.3">
                  <p:embed/>
                  <p:pic>
                    <p:nvPicPr>
                      <p:cNvPr id="0" name="对象 153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3425" y="4953000"/>
                        <a:ext cx="582613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51" name="Picture 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09563" y="187325"/>
            <a:ext cx="20526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52" name="TextBox 6"/>
          <p:cNvSpPr txBox="1">
            <a:spLocks noChangeArrowheads="1"/>
          </p:cNvSpPr>
          <p:nvPr/>
        </p:nvSpPr>
        <p:spPr bwMode="auto">
          <a:xfrm>
            <a:off x="533400" y="233363"/>
            <a:ext cx="2854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活动探究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/>
      <p:bldP spid="15370" grpId="0"/>
      <p:bldP spid="15371" grpId="0"/>
      <p:bldP spid="15372" grpId="0"/>
      <p:bldP spid="15377" grpId="0"/>
      <p:bldP spid="15378" grpId="0"/>
      <p:bldP spid="15379" grpId="0"/>
      <p:bldP spid="15380" grpId="0"/>
      <p:bldP spid="15381" grpId="0"/>
      <p:bldP spid="15383" grpId="0"/>
      <p:bldP spid="15384" grpId="0"/>
      <p:bldP spid="15385" grpId="0"/>
      <p:bldP spid="153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ChangeArrowheads="1"/>
          </p:cNvSpPr>
          <p:nvPr/>
        </p:nvSpPr>
        <p:spPr bwMode="auto">
          <a:xfrm>
            <a:off x="428625" y="776288"/>
            <a:ext cx="874871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latin typeface="宋体" panose="02010600030101010101" pitchFamily="2" charset="-122"/>
              </a:rPr>
              <a:t>1.</a:t>
            </a:r>
            <a:r>
              <a:rPr lang="zh-CN" altLang="en-US" sz="2800" b="1">
                <a:latin typeface="宋体" panose="02010600030101010101" pitchFamily="2" charset="-122"/>
              </a:rPr>
              <a:t>已知线段</a:t>
            </a:r>
            <a:r>
              <a:rPr lang="en-US" sz="2800" b="1">
                <a:latin typeface="宋体" panose="02010600030101010101" pitchFamily="2" charset="-122"/>
              </a:rPr>
              <a:t>AB</a:t>
            </a:r>
            <a:r>
              <a:rPr lang="zh-CN" altLang="en-US" sz="2800" b="1">
                <a:latin typeface="宋体" panose="02010600030101010101" pitchFamily="2" charset="-122"/>
              </a:rPr>
              <a:t>上有点</a:t>
            </a:r>
            <a:r>
              <a:rPr lang="en-US" sz="2800" b="1">
                <a:latin typeface="宋体" panose="02010600030101010101" pitchFamily="2" charset="-122"/>
              </a:rPr>
              <a:t>C</a:t>
            </a:r>
            <a:r>
              <a:rPr lang="zh-CN" altLang="en-US" sz="2800" b="1">
                <a:latin typeface="宋体" panose="02010600030101010101" pitchFamily="2" charset="-122"/>
              </a:rPr>
              <a:t>，点</a:t>
            </a:r>
            <a:r>
              <a:rPr lang="en-US" sz="2800" b="1">
                <a:latin typeface="宋体" panose="02010600030101010101" pitchFamily="2" charset="-122"/>
              </a:rPr>
              <a:t>C</a:t>
            </a:r>
            <a:r>
              <a:rPr lang="zh-CN" altLang="en-US" sz="2800" b="1">
                <a:latin typeface="宋体" panose="02010600030101010101" pitchFamily="2" charset="-122"/>
              </a:rPr>
              <a:t>使</a:t>
            </a:r>
            <a:r>
              <a:rPr lang="en-US" sz="2800" b="1">
                <a:latin typeface="宋体" panose="02010600030101010101" pitchFamily="2" charset="-122"/>
              </a:rPr>
              <a:t>AC∶CB=2∶3</a:t>
            </a:r>
            <a:r>
              <a:rPr lang="zh-CN" altLang="en-US" sz="2800" b="1">
                <a:latin typeface="宋体" panose="02010600030101010101" pitchFamily="2" charset="-122"/>
              </a:rPr>
              <a:t>，</a:t>
            </a:r>
            <a:endParaRPr lang="en-US" sz="2800" b="1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宋体" panose="02010600030101010101" pitchFamily="2" charset="-122"/>
              </a:rPr>
              <a:t>且</a:t>
            </a:r>
            <a:r>
              <a:rPr lang="en-US" sz="2800" b="1">
                <a:latin typeface="宋体" panose="02010600030101010101" pitchFamily="2" charset="-122"/>
              </a:rPr>
              <a:t>AB=20cm,</a:t>
            </a:r>
            <a:r>
              <a:rPr lang="zh-CN" altLang="en-US" sz="2800" b="1">
                <a:latin typeface="宋体" panose="02010600030101010101" pitchFamily="2" charset="-122"/>
              </a:rPr>
              <a:t>点</a:t>
            </a:r>
            <a:r>
              <a:rPr lang="en-US" sz="2800" b="1">
                <a:latin typeface="宋体" panose="02010600030101010101" pitchFamily="2" charset="-122"/>
              </a:rPr>
              <a:t>M</a:t>
            </a:r>
            <a:r>
              <a:rPr lang="zh-CN" altLang="en-US" sz="2800" b="1">
                <a:latin typeface="宋体" panose="02010600030101010101" pitchFamily="2" charset="-122"/>
              </a:rPr>
              <a:t>是线段</a:t>
            </a:r>
            <a:r>
              <a:rPr lang="en-US" sz="2800" b="1">
                <a:latin typeface="宋体" panose="02010600030101010101" pitchFamily="2" charset="-122"/>
              </a:rPr>
              <a:t>AC</a:t>
            </a:r>
            <a:r>
              <a:rPr lang="zh-CN" altLang="en-US" sz="2800" b="1">
                <a:latin typeface="宋体" panose="02010600030101010101" pitchFamily="2" charset="-122"/>
              </a:rPr>
              <a:t>的中点那么线段</a:t>
            </a:r>
            <a:r>
              <a:rPr lang="en-US" sz="2800" b="1">
                <a:latin typeface="宋体" panose="02010600030101010101" pitchFamily="2" charset="-122"/>
              </a:rPr>
              <a:t>AM=</a:t>
            </a:r>
            <a:r>
              <a:rPr lang="zh-CN" altLang="en-US" sz="2800" b="1">
                <a:latin typeface="宋体" panose="02010600030101010101" pitchFamily="2" charset="-122"/>
              </a:rPr>
              <a:t>（   ）</a:t>
            </a:r>
            <a:r>
              <a:rPr lang="en-US" sz="2800" b="1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27650" name="Text Box 8"/>
          <p:cNvSpPr txBox="1">
            <a:spLocks noChangeArrowheads="1"/>
          </p:cNvSpPr>
          <p:nvPr/>
        </p:nvSpPr>
        <p:spPr bwMode="auto">
          <a:xfrm>
            <a:off x="428625" y="2284413"/>
            <a:ext cx="8350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latin typeface="宋体" panose="02010600030101010101" pitchFamily="2" charset="-122"/>
              </a:rPr>
              <a:t>A</a:t>
            </a:r>
            <a:r>
              <a:rPr lang="zh-CN" altLang="en-US" sz="2800" b="1">
                <a:latin typeface="宋体" panose="02010600030101010101" pitchFamily="2" charset="-122"/>
              </a:rPr>
              <a:t>、</a:t>
            </a:r>
            <a:r>
              <a:rPr lang="en-US" sz="2800" b="1">
                <a:latin typeface="宋体" panose="02010600030101010101" pitchFamily="2" charset="-122"/>
              </a:rPr>
              <a:t>2cm   B</a:t>
            </a:r>
            <a:r>
              <a:rPr lang="zh-CN" altLang="en-US" sz="2800" b="1">
                <a:latin typeface="宋体" panose="02010600030101010101" pitchFamily="2" charset="-122"/>
              </a:rPr>
              <a:t>、</a:t>
            </a:r>
            <a:r>
              <a:rPr lang="en-US" sz="2800" b="1">
                <a:latin typeface="宋体" panose="02010600030101010101" pitchFamily="2" charset="-122"/>
              </a:rPr>
              <a:t>4cm   C</a:t>
            </a:r>
            <a:r>
              <a:rPr lang="zh-CN" altLang="en-US" sz="2800" b="1">
                <a:latin typeface="宋体" panose="02010600030101010101" pitchFamily="2" charset="-122"/>
              </a:rPr>
              <a:t>、</a:t>
            </a:r>
            <a:r>
              <a:rPr lang="en-US" sz="2800" b="1">
                <a:latin typeface="宋体" panose="02010600030101010101" pitchFamily="2" charset="-122"/>
              </a:rPr>
              <a:t>6cm   D</a:t>
            </a:r>
            <a:r>
              <a:rPr lang="zh-CN" altLang="en-US" sz="2800" b="1">
                <a:latin typeface="宋体" panose="02010600030101010101" pitchFamily="2" charset="-122"/>
              </a:rPr>
              <a:t>、</a:t>
            </a:r>
            <a:r>
              <a:rPr lang="en-US" sz="2800" b="1">
                <a:latin typeface="宋体" panose="02010600030101010101" pitchFamily="2" charset="-122"/>
              </a:rPr>
              <a:t>8cm</a:t>
            </a:r>
          </a:p>
        </p:txBody>
      </p: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7751763" y="1554163"/>
            <a:ext cx="493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</a:p>
        </p:txBody>
      </p:sp>
      <p:pic>
        <p:nvPicPr>
          <p:cNvPr id="27652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9563" y="187325"/>
            <a:ext cx="20526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Box 6"/>
          <p:cNvSpPr txBox="1">
            <a:spLocks noChangeArrowheads="1"/>
          </p:cNvSpPr>
          <p:nvPr/>
        </p:nvSpPr>
        <p:spPr bwMode="auto">
          <a:xfrm>
            <a:off x="533400" y="233363"/>
            <a:ext cx="2854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巩固运用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/>
        </p:nvSpPr>
        <p:spPr bwMode="auto">
          <a:xfrm>
            <a:off x="339725" y="901700"/>
            <a:ext cx="8610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latin typeface="宋体" panose="02010600030101010101" pitchFamily="2" charset="-122"/>
              </a:rPr>
              <a:t>2.</a:t>
            </a:r>
            <a:r>
              <a:rPr lang="zh-CN" altLang="en-US" sz="2800" b="1">
                <a:latin typeface="宋体" panose="02010600030101010101" pitchFamily="2" charset="-122"/>
              </a:rPr>
              <a:t>如图，点</a:t>
            </a:r>
            <a:r>
              <a:rPr lang="en-US" sz="2800" b="1">
                <a:latin typeface="宋体" panose="02010600030101010101" pitchFamily="2" charset="-122"/>
              </a:rPr>
              <a:t>P</a:t>
            </a:r>
            <a:r>
              <a:rPr lang="zh-CN" altLang="en-US" sz="2800" b="1">
                <a:latin typeface="宋体" panose="02010600030101010101" pitchFamily="2" charset="-122"/>
              </a:rPr>
              <a:t>是线段</a:t>
            </a:r>
            <a:r>
              <a:rPr lang="en-US" sz="2800" b="1">
                <a:latin typeface="宋体" panose="02010600030101010101" pitchFamily="2" charset="-122"/>
              </a:rPr>
              <a:t>AB</a:t>
            </a:r>
            <a:r>
              <a:rPr lang="zh-CN" altLang="en-US" sz="2800" b="1">
                <a:latin typeface="宋体" panose="02010600030101010101" pitchFamily="2" charset="-122"/>
              </a:rPr>
              <a:t>的中点，点</a:t>
            </a:r>
            <a:r>
              <a:rPr lang="en-US" sz="2800" b="1">
                <a:latin typeface="宋体" panose="02010600030101010101" pitchFamily="2" charset="-122"/>
              </a:rPr>
              <a:t>C</a:t>
            </a:r>
            <a:r>
              <a:rPr lang="zh-CN" altLang="en-US" sz="2800" b="1">
                <a:latin typeface="宋体" panose="02010600030101010101" pitchFamily="2" charset="-122"/>
              </a:rPr>
              <a:t>、</a:t>
            </a:r>
            <a:r>
              <a:rPr lang="en-US" sz="2800" b="1">
                <a:latin typeface="宋体" panose="02010600030101010101" pitchFamily="2" charset="-122"/>
              </a:rPr>
              <a:t>D</a:t>
            </a:r>
            <a:r>
              <a:rPr lang="zh-CN" altLang="en-US" sz="2800" b="1">
                <a:latin typeface="宋体" panose="02010600030101010101" pitchFamily="2" charset="-122"/>
              </a:rPr>
              <a:t>把线段</a:t>
            </a:r>
            <a:r>
              <a:rPr lang="en-US" sz="2800" b="1">
                <a:latin typeface="宋体" panose="02010600030101010101" pitchFamily="2" charset="-122"/>
              </a:rPr>
              <a:t>AB</a:t>
            </a:r>
            <a:r>
              <a:rPr lang="zh-CN" altLang="en-US" sz="2800" b="1">
                <a:latin typeface="宋体" panose="02010600030101010101" pitchFamily="2" charset="-122"/>
              </a:rPr>
              <a:t>三等分。已知线段</a:t>
            </a:r>
            <a:r>
              <a:rPr lang="en-US" sz="2800" b="1">
                <a:latin typeface="宋体" panose="02010600030101010101" pitchFamily="2" charset="-122"/>
              </a:rPr>
              <a:t>CP=1.5cm</a:t>
            </a:r>
            <a:r>
              <a:rPr lang="zh-CN" altLang="en-US" sz="2800" b="1">
                <a:latin typeface="宋体" panose="02010600030101010101" pitchFamily="2" charset="-122"/>
              </a:rPr>
              <a:t>，求线段</a:t>
            </a:r>
            <a:r>
              <a:rPr lang="en-US" sz="2800" b="1">
                <a:latin typeface="宋体" panose="02010600030101010101" pitchFamily="2" charset="-122"/>
              </a:rPr>
              <a:t>AB</a:t>
            </a:r>
            <a:r>
              <a:rPr lang="zh-CN" altLang="en-US" sz="2800" b="1">
                <a:latin typeface="宋体" panose="02010600030101010101" pitchFamily="2" charset="-122"/>
              </a:rPr>
              <a:t>的长等于</a:t>
            </a:r>
            <a:r>
              <a:rPr lang="en-US" sz="2800" b="1">
                <a:latin typeface="宋体" panose="02010600030101010101" pitchFamily="2" charset="-122"/>
              </a:rPr>
              <a:t>______.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7086600" y="246856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8675" name="Line 4"/>
          <p:cNvSpPr>
            <a:spLocks noChangeShapeType="1"/>
          </p:cNvSpPr>
          <p:nvPr/>
        </p:nvSpPr>
        <p:spPr bwMode="auto">
          <a:xfrm>
            <a:off x="4873625" y="2620963"/>
            <a:ext cx="38893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grpSp>
        <p:nvGrpSpPr>
          <p:cNvPr id="28676" name="Group 5"/>
          <p:cNvGrpSpPr/>
          <p:nvPr/>
        </p:nvGrpSpPr>
        <p:grpSpPr bwMode="auto">
          <a:xfrm>
            <a:off x="4873625" y="2544763"/>
            <a:ext cx="3889375" cy="144462"/>
            <a:chOff x="0" y="0"/>
            <a:chExt cx="2450" cy="91"/>
          </a:xfrm>
        </p:grpSpPr>
        <p:sp>
          <p:nvSpPr>
            <p:cNvPr id="28677" name="Line 6"/>
            <p:cNvSpPr>
              <a:spLocks noChangeShapeType="1"/>
            </p:cNvSpPr>
            <p:nvPr/>
          </p:nvSpPr>
          <p:spPr bwMode="auto">
            <a:xfrm>
              <a:off x="0" y="1"/>
              <a:ext cx="0" cy="9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8678" name="Line 7"/>
            <p:cNvSpPr>
              <a:spLocks noChangeShapeType="1"/>
            </p:cNvSpPr>
            <p:nvPr/>
          </p:nvSpPr>
          <p:spPr bwMode="auto">
            <a:xfrm>
              <a:off x="2450" y="0"/>
              <a:ext cx="0" cy="9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</p:grpSp>
      <p:sp>
        <p:nvSpPr>
          <p:cNvPr id="28679" name="Line 8"/>
          <p:cNvSpPr>
            <a:spLocks noChangeShapeType="1"/>
          </p:cNvSpPr>
          <p:nvPr/>
        </p:nvSpPr>
        <p:spPr bwMode="auto">
          <a:xfrm flipH="1">
            <a:off x="4873625" y="2617788"/>
            <a:ext cx="129698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4645025" y="2697163"/>
            <a:ext cx="1371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8534400" y="2620963"/>
            <a:ext cx="1143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7086600" y="246856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28683" name="Group 12"/>
          <p:cNvGrpSpPr/>
          <p:nvPr/>
        </p:nvGrpSpPr>
        <p:grpSpPr bwMode="auto">
          <a:xfrm>
            <a:off x="4873625" y="2544763"/>
            <a:ext cx="3889375" cy="144462"/>
            <a:chOff x="0" y="0"/>
            <a:chExt cx="2450" cy="91"/>
          </a:xfrm>
        </p:grpSpPr>
        <p:sp>
          <p:nvSpPr>
            <p:cNvPr id="28684" name="Line 13"/>
            <p:cNvSpPr>
              <a:spLocks noChangeShapeType="1"/>
            </p:cNvSpPr>
            <p:nvPr/>
          </p:nvSpPr>
          <p:spPr bwMode="auto">
            <a:xfrm>
              <a:off x="0" y="1"/>
              <a:ext cx="0" cy="9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8685" name="Line 14"/>
            <p:cNvSpPr>
              <a:spLocks noChangeShapeType="1"/>
            </p:cNvSpPr>
            <p:nvPr/>
          </p:nvSpPr>
          <p:spPr bwMode="auto">
            <a:xfrm>
              <a:off x="2450" y="0"/>
              <a:ext cx="0" cy="9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</p:grpSp>
      <p:grpSp>
        <p:nvGrpSpPr>
          <p:cNvPr id="28686" name="Group 15"/>
          <p:cNvGrpSpPr/>
          <p:nvPr/>
        </p:nvGrpSpPr>
        <p:grpSpPr bwMode="auto">
          <a:xfrm>
            <a:off x="5940425" y="2574925"/>
            <a:ext cx="1371600" cy="593725"/>
            <a:chOff x="0" y="0"/>
            <a:chExt cx="864" cy="374"/>
          </a:xfrm>
        </p:grpSpPr>
        <p:sp>
          <p:nvSpPr>
            <p:cNvPr id="28687" name="Text Box 16"/>
            <p:cNvSpPr txBox="1">
              <a:spLocks noChangeArrowheads="1"/>
            </p:cNvSpPr>
            <p:nvPr/>
          </p:nvSpPr>
          <p:spPr bwMode="auto">
            <a:xfrm>
              <a:off x="0" y="48"/>
              <a:ext cx="86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8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8688" name="Line 17"/>
            <p:cNvSpPr>
              <a:spLocks noChangeShapeType="1"/>
            </p:cNvSpPr>
            <p:nvPr/>
          </p:nvSpPr>
          <p:spPr bwMode="auto">
            <a:xfrm>
              <a:off x="145" y="0"/>
              <a:ext cx="0" cy="9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</p:grpSp>
      <p:sp>
        <p:nvSpPr>
          <p:cNvPr id="28689" name="Text Box 18"/>
          <p:cNvSpPr txBox="1">
            <a:spLocks noChangeArrowheads="1"/>
          </p:cNvSpPr>
          <p:nvPr/>
        </p:nvSpPr>
        <p:spPr bwMode="auto">
          <a:xfrm>
            <a:off x="4645025" y="2719388"/>
            <a:ext cx="137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28690" name="Group 19"/>
          <p:cNvGrpSpPr/>
          <p:nvPr/>
        </p:nvGrpSpPr>
        <p:grpSpPr bwMode="auto">
          <a:xfrm>
            <a:off x="7245350" y="2528888"/>
            <a:ext cx="762000" cy="593725"/>
            <a:chOff x="0" y="0"/>
            <a:chExt cx="480" cy="374"/>
          </a:xfrm>
        </p:grpSpPr>
        <p:sp>
          <p:nvSpPr>
            <p:cNvPr id="28691" name="Line 20"/>
            <p:cNvSpPr>
              <a:spLocks noChangeShapeType="1"/>
            </p:cNvSpPr>
            <p:nvPr/>
          </p:nvSpPr>
          <p:spPr bwMode="auto">
            <a:xfrm>
              <a:off x="145" y="0"/>
              <a:ext cx="0" cy="9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8692" name="Text Box 21"/>
            <p:cNvSpPr txBox="1">
              <a:spLocks noChangeArrowheads="1"/>
            </p:cNvSpPr>
            <p:nvPr/>
          </p:nvSpPr>
          <p:spPr bwMode="auto">
            <a:xfrm>
              <a:off x="0" y="48"/>
              <a:ext cx="48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800">
                  <a:latin typeface="Times New Roman" panose="02020603050405020304" pitchFamily="18" charset="0"/>
                </a:rPr>
                <a:t>D</a:t>
              </a:r>
            </a:p>
          </p:txBody>
        </p:sp>
      </p:grpSp>
      <p:grpSp>
        <p:nvGrpSpPr>
          <p:cNvPr id="28693" name="Group 31"/>
          <p:cNvGrpSpPr/>
          <p:nvPr/>
        </p:nvGrpSpPr>
        <p:grpSpPr bwMode="auto">
          <a:xfrm>
            <a:off x="5940425" y="2574925"/>
            <a:ext cx="1371600" cy="593725"/>
            <a:chOff x="0" y="0"/>
            <a:chExt cx="864" cy="374"/>
          </a:xfrm>
        </p:grpSpPr>
        <p:sp>
          <p:nvSpPr>
            <p:cNvPr id="28694" name="Text Box 32"/>
            <p:cNvSpPr txBox="1">
              <a:spLocks noChangeArrowheads="1"/>
            </p:cNvSpPr>
            <p:nvPr/>
          </p:nvSpPr>
          <p:spPr bwMode="auto">
            <a:xfrm>
              <a:off x="0" y="48"/>
              <a:ext cx="86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8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8695" name="Line 33"/>
            <p:cNvSpPr>
              <a:spLocks noChangeShapeType="1"/>
            </p:cNvSpPr>
            <p:nvPr/>
          </p:nvSpPr>
          <p:spPr bwMode="auto">
            <a:xfrm>
              <a:off x="145" y="0"/>
              <a:ext cx="0" cy="9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</p:grpSp>
      <p:grpSp>
        <p:nvGrpSpPr>
          <p:cNvPr id="28696" name="Group 34"/>
          <p:cNvGrpSpPr/>
          <p:nvPr/>
        </p:nvGrpSpPr>
        <p:grpSpPr bwMode="auto">
          <a:xfrm>
            <a:off x="6634163" y="2566988"/>
            <a:ext cx="990600" cy="668337"/>
            <a:chOff x="-91" y="-399"/>
            <a:chExt cx="624" cy="421"/>
          </a:xfrm>
        </p:grpSpPr>
        <p:sp>
          <p:nvSpPr>
            <p:cNvPr id="28697" name="Text Box 35"/>
            <p:cNvSpPr txBox="1">
              <a:spLocks noChangeArrowheads="1"/>
            </p:cNvSpPr>
            <p:nvPr/>
          </p:nvSpPr>
          <p:spPr bwMode="auto">
            <a:xfrm>
              <a:off x="-91" y="-304"/>
              <a:ext cx="62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800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8698" name="Line 36"/>
            <p:cNvSpPr>
              <a:spLocks noChangeShapeType="1"/>
            </p:cNvSpPr>
            <p:nvPr/>
          </p:nvSpPr>
          <p:spPr bwMode="auto">
            <a:xfrm>
              <a:off x="-2" y="-399"/>
              <a:ext cx="0" cy="9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</p:grpSp>
      <p:sp>
        <p:nvSpPr>
          <p:cNvPr id="28699" name="AutoShape 37"/>
          <p:cNvSpPr/>
          <p:nvPr/>
        </p:nvSpPr>
        <p:spPr bwMode="auto">
          <a:xfrm rot="5400000" flipV="1">
            <a:off x="7997825" y="1752600"/>
            <a:ext cx="228600" cy="1295400"/>
          </a:xfrm>
          <a:prstGeom prst="leftBrace">
            <a:avLst>
              <a:gd name="adj1" fmla="val 47144"/>
              <a:gd name="adj2" fmla="val 48227"/>
            </a:avLst>
          </a:prstGeom>
          <a:noFill/>
          <a:ln w="9525">
            <a:solidFill>
              <a:srgbClr val="80008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700" name="AutoShape 38"/>
          <p:cNvSpPr/>
          <p:nvPr/>
        </p:nvSpPr>
        <p:spPr bwMode="auto">
          <a:xfrm rot="16200000" flipV="1">
            <a:off x="5600700" y="2171700"/>
            <a:ext cx="457200" cy="1905000"/>
          </a:xfrm>
          <a:prstGeom prst="leftBrace">
            <a:avLst>
              <a:gd name="adj1" fmla="val 34664"/>
              <a:gd name="adj2" fmla="val 48227"/>
            </a:avLst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701" name="AutoShape 39"/>
          <p:cNvSpPr/>
          <p:nvPr/>
        </p:nvSpPr>
        <p:spPr bwMode="auto">
          <a:xfrm rot="16200000" flipV="1">
            <a:off x="7581900" y="2171700"/>
            <a:ext cx="457200" cy="1905000"/>
          </a:xfrm>
          <a:prstGeom prst="leftBrace">
            <a:avLst>
              <a:gd name="adj1" fmla="val 34664"/>
              <a:gd name="adj2" fmla="val 48227"/>
            </a:avLst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702" name="AutoShape 40"/>
          <p:cNvSpPr/>
          <p:nvPr/>
        </p:nvSpPr>
        <p:spPr bwMode="auto">
          <a:xfrm rot="5400000" flipV="1">
            <a:off x="6702425" y="1752600"/>
            <a:ext cx="228600" cy="1295400"/>
          </a:xfrm>
          <a:prstGeom prst="leftBrace">
            <a:avLst>
              <a:gd name="adj1" fmla="val 47144"/>
              <a:gd name="adj2" fmla="val 48227"/>
            </a:avLst>
          </a:prstGeom>
          <a:noFill/>
          <a:ln w="9525">
            <a:solidFill>
              <a:srgbClr val="80008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703" name="AutoShape 41"/>
          <p:cNvSpPr/>
          <p:nvPr/>
        </p:nvSpPr>
        <p:spPr bwMode="auto">
          <a:xfrm rot="5400000" flipV="1">
            <a:off x="5407025" y="1752600"/>
            <a:ext cx="228600" cy="1295400"/>
          </a:xfrm>
          <a:prstGeom prst="leftBrace">
            <a:avLst>
              <a:gd name="adj1" fmla="val 47144"/>
              <a:gd name="adj2" fmla="val 48227"/>
            </a:avLst>
          </a:prstGeom>
          <a:noFill/>
          <a:ln w="9525">
            <a:solidFill>
              <a:srgbClr val="80008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704" name="Line 42"/>
          <p:cNvSpPr>
            <a:spLocks noChangeShapeType="1"/>
          </p:cNvSpPr>
          <p:nvPr/>
        </p:nvSpPr>
        <p:spPr bwMode="auto">
          <a:xfrm flipV="1">
            <a:off x="6169025" y="26670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7442" name="Text Box 50"/>
          <p:cNvSpPr txBox="1">
            <a:spLocks noChangeArrowheads="1"/>
          </p:cNvSpPr>
          <p:nvPr/>
        </p:nvSpPr>
        <p:spPr bwMode="auto">
          <a:xfrm>
            <a:off x="6626225" y="1619250"/>
            <a:ext cx="165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9cm</a:t>
            </a:r>
          </a:p>
        </p:txBody>
      </p:sp>
      <p:pic>
        <p:nvPicPr>
          <p:cNvPr id="28706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9563" y="187325"/>
            <a:ext cx="20526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7" name="TextBox 6"/>
          <p:cNvSpPr txBox="1">
            <a:spLocks noChangeArrowheads="1"/>
          </p:cNvSpPr>
          <p:nvPr/>
        </p:nvSpPr>
        <p:spPr bwMode="auto">
          <a:xfrm>
            <a:off x="533400" y="233363"/>
            <a:ext cx="2854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巩固运用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323850" y="890588"/>
            <a:ext cx="8567738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latin typeface="宋体" panose="02010600030101010101" pitchFamily="2" charset="-122"/>
              </a:rPr>
              <a:t>3.</a:t>
            </a:r>
            <a:r>
              <a:rPr lang="zh-CN" altLang="en-US" sz="2800" b="1">
                <a:latin typeface="宋体" panose="02010600030101010101" pitchFamily="2" charset="-122"/>
              </a:rPr>
              <a:t>已知线段</a:t>
            </a:r>
            <a:r>
              <a:rPr lang="en-US" sz="2800" b="1">
                <a:latin typeface="宋体" panose="02010600030101010101" pitchFamily="2" charset="-122"/>
              </a:rPr>
              <a:t>AB=12cm</a:t>
            </a:r>
            <a:r>
              <a:rPr lang="zh-CN" altLang="en-US" sz="2800" b="1">
                <a:latin typeface="宋体" panose="02010600030101010101" pitchFamily="2" charset="-122"/>
              </a:rPr>
              <a:t>，点</a:t>
            </a:r>
            <a:r>
              <a:rPr lang="en-US" sz="2800" b="1">
                <a:latin typeface="宋体" panose="02010600030101010101" pitchFamily="2" charset="-122"/>
              </a:rPr>
              <a:t>M</a:t>
            </a:r>
            <a:r>
              <a:rPr lang="zh-CN" altLang="en-US" sz="2800" b="1">
                <a:latin typeface="宋体" panose="02010600030101010101" pitchFamily="2" charset="-122"/>
              </a:rPr>
              <a:t>是它的一个三等分点， 则</a:t>
            </a:r>
            <a:r>
              <a:rPr lang="en-US" sz="2800" b="1">
                <a:latin typeface="宋体" panose="02010600030101010101" pitchFamily="2" charset="-122"/>
              </a:rPr>
              <a:t>AM=_________cm.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1206500" y="1570038"/>
            <a:ext cx="9429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或</a:t>
            </a:r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8</a:t>
            </a:r>
          </a:p>
        </p:txBody>
      </p:sp>
      <p:pic>
        <p:nvPicPr>
          <p:cNvPr id="29699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9563" y="187325"/>
            <a:ext cx="20526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Box 6"/>
          <p:cNvSpPr txBox="1">
            <a:spLocks noChangeArrowheads="1"/>
          </p:cNvSpPr>
          <p:nvPr/>
        </p:nvSpPr>
        <p:spPr bwMode="auto">
          <a:xfrm>
            <a:off x="533400" y="233363"/>
            <a:ext cx="2854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巩固运用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/>
          <p:nvPr/>
        </p:nvGrpSpPr>
        <p:grpSpPr bwMode="auto">
          <a:xfrm>
            <a:off x="381000" y="903288"/>
            <a:ext cx="7848600" cy="1949450"/>
            <a:chOff x="0" y="0"/>
            <a:chExt cx="4944" cy="1228"/>
          </a:xfrm>
        </p:grpSpPr>
        <p:grpSp>
          <p:nvGrpSpPr>
            <p:cNvPr id="30722" name="Group 3"/>
            <p:cNvGrpSpPr/>
            <p:nvPr/>
          </p:nvGrpSpPr>
          <p:grpSpPr bwMode="auto">
            <a:xfrm>
              <a:off x="0" y="0"/>
              <a:ext cx="4186" cy="1228"/>
              <a:chOff x="0" y="0"/>
              <a:chExt cx="4186" cy="1228"/>
            </a:xfrm>
          </p:grpSpPr>
          <p:sp>
            <p:nvSpPr>
              <p:cNvPr id="30723" name="Text Box 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112" cy="6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宋体" panose="02010600030101010101" pitchFamily="2" charset="-122"/>
                  </a:rPr>
                  <a:t>4.</a:t>
                </a:r>
                <a:r>
                  <a:rPr lang="zh-CN" altLang="en-US" sz="2800" b="1">
                    <a:solidFill>
                      <a:srgbClr val="000000"/>
                    </a:solidFill>
                    <a:latin typeface="宋体" panose="02010600030101010101" pitchFamily="2" charset="-122"/>
                  </a:rPr>
                  <a:t>根据图形填空：</a:t>
                </a:r>
              </a:p>
              <a:p>
                <a:endParaRPr lang="en-US" sz="2800" b="1">
                  <a:solidFill>
                    <a:srgbClr val="000000"/>
                  </a:solidFill>
                  <a:latin typeface="宋体" panose="02010600030101010101" pitchFamily="2" charset="-122"/>
                </a:endParaRPr>
              </a:p>
            </p:txBody>
          </p:sp>
          <p:sp>
            <p:nvSpPr>
              <p:cNvPr id="30724" name="Text Box 5"/>
              <p:cNvSpPr txBox="1">
                <a:spLocks noChangeArrowheads="1"/>
              </p:cNvSpPr>
              <p:nvPr/>
            </p:nvSpPr>
            <p:spPr bwMode="auto">
              <a:xfrm>
                <a:off x="37" y="898"/>
                <a:ext cx="414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宋体" panose="02010600030101010101" pitchFamily="2" charset="-122"/>
                  </a:rPr>
                  <a:t>AC= </a:t>
                </a:r>
                <a:r>
                  <a:rPr lang="en-US" sz="2800" b="1">
                    <a:solidFill>
                      <a:srgbClr val="000000"/>
                    </a:solidFill>
                    <a:latin typeface="宋体" panose="02010600030101010101" pitchFamily="2" charset="-122"/>
                    <a:cs typeface="Times New Roman" panose="02020603050405020304" pitchFamily="18" charset="0"/>
                  </a:rPr>
                  <a:t>_____</a:t>
                </a:r>
                <a:r>
                  <a:rPr lang="en-US" sz="2800" b="1">
                    <a:solidFill>
                      <a:srgbClr val="000000"/>
                    </a:solidFill>
                    <a:latin typeface="宋体" panose="02010600030101010101" pitchFamily="2" charset="-122"/>
                  </a:rPr>
                  <a:t> + ______</a:t>
                </a:r>
              </a:p>
            </p:txBody>
          </p:sp>
        </p:grpSp>
        <p:grpSp>
          <p:nvGrpSpPr>
            <p:cNvPr id="30725" name="Group 6"/>
            <p:cNvGrpSpPr/>
            <p:nvPr/>
          </p:nvGrpSpPr>
          <p:grpSpPr bwMode="auto">
            <a:xfrm>
              <a:off x="2400" y="336"/>
              <a:ext cx="2544" cy="330"/>
              <a:chOff x="0" y="0"/>
              <a:chExt cx="2544" cy="330"/>
            </a:xfrm>
          </p:grpSpPr>
          <p:grpSp>
            <p:nvGrpSpPr>
              <p:cNvPr id="30726" name="Group 7"/>
              <p:cNvGrpSpPr/>
              <p:nvPr/>
            </p:nvGrpSpPr>
            <p:grpSpPr bwMode="auto">
              <a:xfrm>
                <a:off x="144" y="0"/>
                <a:ext cx="2064" cy="48"/>
                <a:chOff x="0" y="0"/>
                <a:chExt cx="2064" cy="48"/>
              </a:xfrm>
            </p:grpSpPr>
            <p:sp>
              <p:nvSpPr>
                <p:cNvPr id="30727" name="Line 8"/>
                <p:cNvSpPr>
                  <a:spLocks noChangeShapeType="1"/>
                </p:cNvSpPr>
                <p:nvPr/>
              </p:nvSpPr>
              <p:spPr bwMode="auto">
                <a:xfrm>
                  <a:off x="384" y="0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28" name="Line 9"/>
                <p:cNvSpPr>
                  <a:spLocks noChangeShapeType="1"/>
                </p:cNvSpPr>
                <p:nvPr/>
              </p:nvSpPr>
              <p:spPr bwMode="auto">
                <a:xfrm>
                  <a:off x="2064" y="0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29" name="Line 1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0730" name="Line 11"/>
              <p:cNvSpPr>
                <a:spLocks noChangeShapeType="1"/>
              </p:cNvSpPr>
              <p:nvPr/>
            </p:nvSpPr>
            <p:spPr bwMode="auto">
              <a:xfrm>
                <a:off x="144" y="48"/>
                <a:ext cx="206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31" name="Text Box 1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88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30732" name="Text Box 13"/>
              <p:cNvSpPr txBox="1">
                <a:spLocks noChangeArrowheads="1"/>
              </p:cNvSpPr>
              <p:nvPr/>
            </p:nvSpPr>
            <p:spPr bwMode="auto">
              <a:xfrm>
                <a:off x="432" y="0"/>
                <a:ext cx="22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30733" name="Text Box 14"/>
              <p:cNvSpPr txBox="1">
                <a:spLocks noChangeArrowheads="1"/>
              </p:cNvSpPr>
              <p:nvPr/>
            </p:nvSpPr>
            <p:spPr bwMode="auto">
              <a:xfrm>
                <a:off x="2112" y="0"/>
                <a:ext cx="43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宋体" panose="02010600030101010101" pitchFamily="2" charset="-122"/>
                  </a:rPr>
                  <a:t>C</a:t>
                </a:r>
              </a:p>
            </p:txBody>
          </p:sp>
        </p:grpSp>
      </p:grp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439738" y="3048000"/>
            <a:ext cx="8704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如图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增加一个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D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点，则，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 AC= 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___+ ____+ _____</a:t>
            </a:r>
          </a:p>
        </p:txBody>
      </p:sp>
      <p:grpSp>
        <p:nvGrpSpPr>
          <p:cNvPr id="19472" name="Group 16"/>
          <p:cNvGrpSpPr/>
          <p:nvPr/>
        </p:nvGrpSpPr>
        <p:grpSpPr bwMode="auto">
          <a:xfrm>
            <a:off x="6019800" y="1512888"/>
            <a:ext cx="381000" cy="523875"/>
            <a:chOff x="0" y="0"/>
            <a:chExt cx="240" cy="330"/>
          </a:xfrm>
        </p:grpSpPr>
        <p:sp>
          <p:nvSpPr>
            <p:cNvPr id="30736" name="Line 17"/>
            <p:cNvSpPr>
              <a:spLocks noChangeShapeType="1"/>
            </p:cNvSpPr>
            <p:nvPr/>
          </p:nvSpPr>
          <p:spPr bwMode="auto">
            <a:xfrm>
              <a:off x="96" y="0"/>
              <a:ext cx="0" cy="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7" name="Text Box 18"/>
            <p:cNvSpPr txBox="1">
              <a:spLocks noChangeArrowheads="1"/>
            </p:cNvSpPr>
            <p:nvPr/>
          </p:nvSpPr>
          <p:spPr bwMode="auto">
            <a:xfrm>
              <a:off x="0" y="0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宋体" panose="02010600030101010101" pitchFamily="2" charset="-122"/>
                </a:rPr>
                <a:t>D</a:t>
              </a:r>
            </a:p>
          </p:txBody>
        </p:sp>
      </p:grpSp>
      <p:sp>
        <p:nvSpPr>
          <p:cNvPr id="19475" name="Text Box 22"/>
          <p:cNvSpPr txBox="1">
            <a:spLocks noChangeArrowheads="1"/>
          </p:cNvSpPr>
          <p:nvPr/>
        </p:nvSpPr>
        <p:spPr bwMode="auto">
          <a:xfrm>
            <a:off x="1214438" y="2328863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AB</a:t>
            </a:r>
          </a:p>
        </p:txBody>
      </p:sp>
      <p:sp>
        <p:nvSpPr>
          <p:cNvPr id="19476" name="Text Box 23"/>
          <p:cNvSpPr txBox="1">
            <a:spLocks noChangeArrowheads="1"/>
          </p:cNvSpPr>
          <p:nvPr/>
        </p:nvSpPr>
        <p:spPr bwMode="auto">
          <a:xfrm>
            <a:off x="2762250" y="2328863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BC</a:t>
            </a:r>
          </a:p>
        </p:txBody>
      </p:sp>
      <p:sp>
        <p:nvSpPr>
          <p:cNvPr id="19477" name="Text Box 24"/>
          <p:cNvSpPr txBox="1">
            <a:spLocks noChangeArrowheads="1"/>
          </p:cNvSpPr>
          <p:nvPr/>
        </p:nvSpPr>
        <p:spPr bwMode="auto">
          <a:xfrm>
            <a:off x="5453063" y="3048000"/>
            <a:ext cx="1352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AB</a:t>
            </a:r>
          </a:p>
        </p:txBody>
      </p:sp>
      <p:sp>
        <p:nvSpPr>
          <p:cNvPr id="19478" name="Text Box 25"/>
          <p:cNvSpPr txBox="1">
            <a:spLocks noChangeArrowheads="1"/>
          </p:cNvSpPr>
          <p:nvPr/>
        </p:nvSpPr>
        <p:spPr bwMode="auto">
          <a:xfrm>
            <a:off x="6426200" y="3048000"/>
            <a:ext cx="1201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BD</a:t>
            </a:r>
          </a:p>
        </p:txBody>
      </p:sp>
      <p:sp>
        <p:nvSpPr>
          <p:cNvPr id="19479" name="Text Box 26"/>
          <p:cNvSpPr txBox="1">
            <a:spLocks noChangeArrowheads="1"/>
          </p:cNvSpPr>
          <p:nvPr/>
        </p:nvSpPr>
        <p:spPr bwMode="auto">
          <a:xfrm>
            <a:off x="7453313" y="3048000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DC</a:t>
            </a:r>
          </a:p>
        </p:txBody>
      </p:sp>
      <p:pic>
        <p:nvPicPr>
          <p:cNvPr id="30743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9563" y="187325"/>
            <a:ext cx="20526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4" name="TextBox 6"/>
          <p:cNvSpPr txBox="1">
            <a:spLocks noChangeArrowheads="1"/>
          </p:cNvSpPr>
          <p:nvPr/>
        </p:nvSpPr>
        <p:spPr bwMode="auto">
          <a:xfrm>
            <a:off x="533400" y="233363"/>
            <a:ext cx="2854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巩固运用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/>
      <p:bldP spid="19475" grpId="0"/>
      <p:bldP spid="19476" grpId="0"/>
      <p:bldP spid="19477" grpId="0"/>
      <p:bldP spid="19478" grpId="0"/>
      <p:bldP spid="1947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2"/>
          <p:cNvSpPr txBox="1">
            <a:spLocks noChangeArrowheads="1"/>
          </p:cNvSpPr>
          <p:nvPr/>
        </p:nvSpPr>
        <p:spPr bwMode="auto">
          <a:xfrm>
            <a:off x="457200" y="2335213"/>
            <a:ext cx="8353425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latin typeface="宋体" panose="02010600030101010101" pitchFamily="2" charset="-122"/>
              </a:rPr>
              <a:t>线段的中点要会用符号语言把概念和数量关系表示出来。能根据图形用文字语言表述图形中的信息。</a:t>
            </a:r>
            <a:endParaRPr 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会根据文字语言正确地画出图形。</a:t>
            </a:r>
            <a:endParaRPr 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en-US" sz="2800" b="1" dirty="0">
              <a:latin typeface="宋体" panose="02010600030101010101" pitchFamily="2" charset="-122"/>
            </a:endParaRPr>
          </a:p>
        </p:txBody>
      </p:sp>
      <p:sp>
        <p:nvSpPr>
          <p:cNvPr id="20483" name="Text Box 45"/>
          <p:cNvSpPr txBox="1">
            <a:spLocks noChangeArrowheads="1"/>
          </p:cNvSpPr>
          <p:nvPr/>
        </p:nvSpPr>
        <p:spPr bwMode="auto">
          <a:xfrm>
            <a:off x="457200" y="1050925"/>
            <a:ext cx="8686800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latin typeface="宋体" panose="02010600030101010101" pitchFamily="2" charset="-122"/>
              </a:rPr>
              <a:t>线段的和、差、倍、分，如果没有特别要求，也可以用刻度尺来画。在尺规作图时要保留作图痕迹。</a:t>
            </a:r>
          </a:p>
        </p:txBody>
      </p:sp>
      <p:pic>
        <p:nvPicPr>
          <p:cNvPr id="31747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9563" y="187325"/>
            <a:ext cx="20526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Box 6"/>
          <p:cNvSpPr txBox="1">
            <a:spLocks noChangeArrowheads="1"/>
          </p:cNvSpPr>
          <p:nvPr/>
        </p:nvSpPr>
        <p:spPr bwMode="auto">
          <a:xfrm>
            <a:off x="533400" y="233363"/>
            <a:ext cx="2854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感悟延伸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标题 4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814388"/>
            <a:ext cx="8229600" cy="2786062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zh-CN" altLang="en-US" sz="2800" b="1" dirty="0" smtClean="0">
                <a:latin typeface="宋体" panose="02010600030101010101" pitchFamily="2" charset="-122"/>
              </a:rPr>
              <a:t>　　通过本节课的学习，你在知识上有哪些收获，你学到了哪些方法？本节课的作业是课本</a:t>
            </a:r>
            <a:r>
              <a:rPr 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22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页第</a:t>
            </a:r>
            <a:r>
              <a:rPr 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1,2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题。请仍然存在问题的同学根据课后练习安排，完成自己的个性学习活动。</a:t>
            </a:r>
          </a:p>
        </p:txBody>
      </p:sp>
      <p:pic>
        <p:nvPicPr>
          <p:cNvPr id="32770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9563" y="187325"/>
            <a:ext cx="20526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Box 6"/>
          <p:cNvSpPr txBox="1">
            <a:spLocks noChangeArrowheads="1"/>
          </p:cNvSpPr>
          <p:nvPr/>
        </p:nvSpPr>
        <p:spPr bwMode="auto">
          <a:xfrm>
            <a:off x="533400" y="233363"/>
            <a:ext cx="2854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总结启迪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图片 11" descr="12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5063" y="1192213"/>
            <a:ext cx="70929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4" name="矩形 14345"/>
          <p:cNvSpPr>
            <a:spLocks noChangeArrowheads="1"/>
          </p:cNvSpPr>
          <p:nvPr/>
        </p:nvSpPr>
        <p:spPr bwMode="auto">
          <a:xfrm>
            <a:off x="863600" y="5653088"/>
            <a:ext cx="3095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zh-CN" altLang="en-US" sz="20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33795" name="图片 3" descr="女老师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551613" y="2528888"/>
            <a:ext cx="27559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 descr="结尾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68738" y="1631950"/>
            <a:ext cx="14033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2370138" y="2778125"/>
            <a:ext cx="5346700" cy="4464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宋体" panose="02010600030101010101" pitchFamily="2" charset="-122"/>
              </a:rPr>
              <a:t>完成教材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宋体" panose="02010600030101010101" pitchFamily="2" charset="-122"/>
              </a:rPr>
              <a:t>22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宋体" panose="02010600030101010101" pitchFamily="2" charset="-122"/>
              </a:rPr>
              <a:t>页习题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宋体" panose="02010600030101010101" pitchFamily="2" charset="-122"/>
              </a:rPr>
              <a:t>1.4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宋体" panose="02010600030101010101" pitchFamily="2" charset="-122"/>
              </a:rPr>
              <a:t>第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宋体" panose="02010600030101010101" pitchFamily="2" charset="-122"/>
              </a:rPr>
              <a:t>3,4,7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宋体" panose="02010600030101010101" pitchFamily="2" charset="-122"/>
              </a:rPr>
              <a:t>题</a:t>
            </a:r>
            <a:endParaRPr lang="zh-CN" altLang="en-US" sz="2400" b="1" noProof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  <a:cs typeface="+mn-ea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2400" noProof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  <a:cs typeface="+mn-ea"/>
            </a:endParaRPr>
          </a:p>
          <a:p>
            <a:pPr marL="457200" indent="-457200">
              <a:lnSpc>
                <a:spcPct val="150000"/>
              </a:lnSpc>
            </a:pPr>
            <a:endParaRPr lang="zh-CN" altLang="en-US" sz="2400" noProof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  <a:cs typeface="+mn-ea"/>
            </a:endParaRPr>
          </a:p>
          <a:p>
            <a:pPr eaLnBrk="0" hangingPunct="0">
              <a:lnSpc>
                <a:spcPct val="130000"/>
              </a:lnSpc>
            </a:pPr>
            <a:endParaRPr lang="zh-CN" altLang="en-US" sz="2400" noProof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  <a:cs typeface="+mn-ea"/>
              <a:sym typeface="宋体" panose="02010600030101010101" pitchFamily="2" charset="-122"/>
            </a:endParaRPr>
          </a:p>
          <a:p>
            <a:pPr algn="ctr" eaLnBrk="0" hangingPunct="0"/>
            <a:endParaRPr lang="zh-CN" altLang="en-US" noProof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algn="ctr" eaLnBrk="0" hangingPunct="0"/>
            <a:endParaRPr lang="zh-CN" altLang="en-US" noProof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noProof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noProof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sz="3200" noProof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noProof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33798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9563" y="187325"/>
            <a:ext cx="20526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TextBox 6"/>
          <p:cNvSpPr txBox="1">
            <a:spLocks noChangeArrowheads="1"/>
          </p:cNvSpPr>
          <p:nvPr/>
        </p:nvSpPr>
        <p:spPr bwMode="auto">
          <a:xfrm>
            <a:off x="533400" y="233363"/>
            <a:ext cx="2854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布置作业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863600" y="889000"/>
            <a:ext cx="698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如何画线段</a:t>
            </a:r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827088" y="1412875"/>
            <a:ext cx="72739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如图，已知线段</a:t>
            </a:r>
            <a:r>
              <a:rPr lang="en-US" sz="2800" b="1" dirty="0">
                <a:latin typeface="宋体" panose="02010600030101010101" pitchFamily="2" charset="-122"/>
              </a:rPr>
              <a:t>a</a:t>
            </a:r>
            <a:r>
              <a:rPr lang="zh-CN" altLang="en-US" sz="2800" b="1" dirty="0">
                <a:latin typeface="宋体" panose="02010600030101010101" pitchFamily="2" charset="-122"/>
              </a:rPr>
              <a:t>你能用直尺和圆规准确地画一条与</a:t>
            </a:r>
            <a:r>
              <a:rPr lang="en-US" sz="2800" b="1" dirty="0">
                <a:latin typeface="宋体" panose="02010600030101010101" pitchFamily="2" charset="-122"/>
              </a:rPr>
              <a:t>a</a:t>
            </a:r>
            <a:r>
              <a:rPr lang="zh-CN" altLang="en-US" sz="2800" b="1" dirty="0">
                <a:latin typeface="宋体" panose="02010600030101010101" pitchFamily="2" charset="-122"/>
              </a:rPr>
              <a:t>相等的线段吗？</a:t>
            </a:r>
          </a:p>
        </p:txBody>
      </p:sp>
      <p:grpSp>
        <p:nvGrpSpPr>
          <p:cNvPr id="17411" name="Group 8"/>
          <p:cNvGrpSpPr/>
          <p:nvPr/>
        </p:nvGrpSpPr>
        <p:grpSpPr bwMode="auto">
          <a:xfrm>
            <a:off x="466725" y="4797425"/>
            <a:ext cx="7632700" cy="792163"/>
            <a:chOff x="0" y="0"/>
            <a:chExt cx="4808" cy="499"/>
          </a:xfrm>
        </p:grpSpPr>
        <p:sp>
          <p:nvSpPr>
            <p:cNvPr id="17412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4717" cy="499"/>
            </a:xfrm>
            <a:prstGeom prst="rect">
              <a:avLst/>
            </a:prstGeom>
            <a:solidFill>
              <a:schemeClr val="accent1">
                <a:alpha val="40999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7413" name="Group 10"/>
            <p:cNvGrpSpPr/>
            <p:nvPr/>
          </p:nvGrpSpPr>
          <p:grpSpPr bwMode="auto">
            <a:xfrm>
              <a:off x="90" y="0"/>
              <a:ext cx="454" cy="136"/>
              <a:chOff x="0" y="0"/>
              <a:chExt cx="454" cy="136"/>
            </a:xfrm>
          </p:grpSpPr>
          <p:sp>
            <p:nvSpPr>
              <p:cNvPr id="17414" name="Line 11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5" name="Line 12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6" name="Line 13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7" name="Line 14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8" name="Line 15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9" name="Line 16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0" name="Line 17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1" name="Line 18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2" name="Line 19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3" name="Line 20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4" name="Line 21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425" name="Group 22"/>
            <p:cNvGrpSpPr/>
            <p:nvPr/>
          </p:nvGrpSpPr>
          <p:grpSpPr bwMode="auto">
            <a:xfrm>
              <a:off x="544" y="0"/>
              <a:ext cx="454" cy="136"/>
              <a:chOff x="0" y="0"/>
              <a:chExt cx="454" cy="136"/>
            </a:xfrm>
          </p:grpSpPr>
          <p:sp>
            <p:nvSpPr>
              <p:cNvPr id="17426" name="Line 23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7" name="Line 24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8" name="Line 25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9" name="Line 26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0" name="Line 27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1" name="Line 28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2" name="Line 29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3" name="Line 30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4" name="Line 31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5" name="Line 32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6" name="Line 33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437" name="Group 34"/>
            <p:cNvGrpSpPr/>
            <p:nvPr/>
          </p:nvGrpSpPr>
          <p:grpSpPr bwMode="auto">
            <a:xfrm>
              <a:off x="997" y="0"/>
              <a:ext cx="454" cy="136"/>
              <a:chOff x="0" y="0"/>
              <a:chExt cx="454" cy="136"/>
            </a:xfrm>
          </p:grpSpPr>
          <p:sp>
            <p:nvSpPr>
              <p:cNvPr id="17438" name="Line 3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9" name="Line 36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0" name="Line 37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1" name="Line 38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2" name="Line 39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3" name="Line 40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4" name="Line 41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5" name="Line 42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6" name="Line 43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7" name="Line 44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8" name="Line 45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449" name="Group 46"/>
            <p:cNvGrpSpPr/>
            <p:nvPr/>
          </p:nvGrpSpPr>
          <p:grpSpPr bwMode="auto">
            <a:xfrm>
              <a:off x="1451" y="0"/>
              <a:ext cx="454" cy="136"/>
              <a:chOff x="0" y="0"/>
              <a:chExt cx="454" cy="136"/>
            </a:xfrm>
          </p:grpSpPr>
          <p:sp>
            <p:nvSpPr>
              <p:cNvPr id="17450" name="Line 47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1" name="Line 48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2" name="Line 49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3" name="Line 50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4" name="Line 51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5" name="Line 52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6" name="Line 53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7" name="Line 54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8" name="Line 55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9" name="Line 56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60" name="Line 57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461" name="Group 58"/>
            <p:cNvGrpSpPr/>
            <p:nvPr/>
          </p:nvGrpSpPr>
          <p:grpSpPr bwMode="auto">
            <a:xfrm>
              <a:off x="1904" y="0"/>
              <a:ext cx="454" cy="136"/>
              <a:chOff x="0" y="0"/>
              <a:chExt cx="454" cy="136"/>
            </a:xfrm>
          </p:grpSpPr>
          <p:sp>
            <p:nvSpPr>
              <p:cNvPr id="17462" name="Line 59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63" name="Line 60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64" name="Line 61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65" name="Line 62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66" name="Line 63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67" name="Line 64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68" name="Line 65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69" name="Line 66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70" name="Line 67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71" name="Line 68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72" name="Line 69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473" name="Group 70"/>
            <p:cNvGrpSpPr/>
            <p:nvPr/>
          </p:nvGrpSpPr>
          <p:grpSpPr bwMode="auto">
            <a:xfrm>
              <a:off x="2358" y="0"/>
              <a:ext cx="454" cy="136"/>
              <a:chOff x="0" y="0"/>
              <a:chExt cx="454" cy="136"/>
            </a:xfrm>
          </p:grpSpPr>
          <p:sp>
            <p:nvSpPr>
              <p:cNvPr id="17474" name="Line 71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75" name="Line 72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76" name="Line 73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77" name="Line 74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78" name="Line 75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79" name="Line 76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80" name="Line 77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81" name="Line 78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82" name="Line 79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83" name="Line 80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84" name="Line 81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485" name="Group 82"/>
            <p:cNvGrpSpPr/>
            <p:nvPr/>
          </p:nvGrpSpPr>
          <p:grpSpPr bwMode="auto">
            <a:xfrm>
              <a:off x="2812" y="0"/>
              <a:ext cx="454" cy="136"/>
              <a:chOff x="0" y="0"/>
              <a:chExt cx="454" cy="136"/>
            </a:xfrm>
          </p:grpSpPr>
          <p:sp>
            <p:nvSpPr>
              <p:cNvPr id="17486" name="Line 83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87" name="Line 84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88" name="Line 85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89" name="Line 86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90" name="Line 87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91" name="Line 88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92" name="Line 89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93" name="Line 90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94" name="Line 91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95" name="Line 92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96" name="Line 93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497" name="Group 94"/>
            <p:cNvGrpSpPr/>
            <p:nvPr/>
          </p:nvGrpSpPr>
          <p:grpSpPr bwMode="auto">
            <a:xfrm>
              <a:off x="3266" y="0"/>
              <a:ext cx="454" cy="136"/>
              <a:chOff x="0" y="0"/>
              <a:chExt cx="454" cy="136"/>
            </a:xfrm>
          </p:grpSpPr>
          <p:sp>
            <p:nvSpPr>
              <p:cNvPr id="17498" name="Line 9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99" name="Line 96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00" name="Line 97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01" name="Line 98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02" name="Line 99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03" name="Line 100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04" name="Line 101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05" name="Line 102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06" name="Line 103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07" name="Line 104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08" name="Line 105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509" name="Group 106"/>
            <p:cNvGrpSpPr/>
            <p:nvPr/>
          </p:nvGrpSpPr>
          <p:grpSpPr bwMode="auto">
            <a:xfrm>
              <a:off x="3719" y="0"/>
              <a:ext cx="454" cy="136"/>
              <a:chOff x="0" y="0"/>
              <a:chExt cx="454" cy="136"/>
            </a:xfrm>
          </p:grpSpPr>
          <p:sp>
            <p:nvSpPr>
              <p:cNvPr id="17510" name="Line 107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11" name="Line 108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12" name="Line 109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13" name="Line 110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14" name="Line 111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15" name="Line 112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16" name="Line 113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17" name="Line 114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18" name="Line 115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19" name="Line 116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20" name="Line 117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521" name="Group 118"/>
            <p:cNvGrpSpPr/>
            <p:nvPr/>
          </p:nvGrpSpPr>
          <p:grpSpPr bwMode="auto">
            <a:xfrm>
              <a:off x="4172" y="0"/>
              <a:ext cx="454" cy="136"/>
              <a:chOff x="0" y="0"/>
              <a:chExt cx="454" cy="136"/>
            </a:xfrm>
          </p:grpSpPr>
          <p:sp>
            <p:nvSpPr>
              <p:cNvPr id="17522" name="Line 119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23" name="Line 120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24" name="Line 121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25" name="Line 122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26" name="Line 123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27" name="Line 124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28" name="Line 125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29" name="Line 126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30" name="Line 127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31" name="Line 128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32" name="Line 129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533" name="Text Box 130"/>
            <p:cNvSpPr txBox="1">
              <a:spLocks noChangeArrowheads="1"/>
            </p:cNvSpPr>
            <p:nvPr/>
          </p:nvSpPr>
          <p:spPr bwMode="auto">
            <a:xfrm>
              <a:off x="454" y="91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7534" name="Text Box 131"/>
            <p:cNvSpPr txBox="1">
              <a:spLocks noChangeArrowheads="1"/>
            </p:cNvSpPr>
            <p:nvPr/>
          </p:nvSpPr>
          <p:spPr bwMode="auto">
            <a:xfrm>
              <a:off x="1360" y="91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17535" name="Text Box 132"/>
            <p:cNvSpPr txBox="1">
              <a:spLocks noChangeArrowheads="1"/>
            </p:cNvSpPr>
            <p:nvPr/>
          </p:nvSpPr>
          <p:spPr bwMode="auto">
            <a:xfrm>
              <a:off x="907" y="91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17536" name="Text Box 133"/>
            <p:cNvSpPr txBox="1">
              <a:spLocks noChangeArrowheads="1"/>
            </p:cNvSpPr>
            <p:nvPr/>
          </p:nvSpPr>
          <p:spPr bwMode="auto">
            <a:xfrm>
              <a:off x="3628" y="91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8</a:t>
              </a:r>
            </a:p>
          </p:txBody>
        </p:sp>
        <p:sp>
          <p:nvSpPr>
            <p:cNvPr id="17537" name="Text Box 134"/>
            <p:cNvSpPr txBox="1">
              <a:spLocks noChangeArrowheads="1"/>
            </p:cNvSpPr>
            <p:nvPr/>
          </p:nvSpPr>
          <p:spPr bwMode="auto">
            <a:xfrm>
              <a:off x="3175" y="91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7</a:t>
              </a:r>
            </a:p>
          </p:txBody>
        </p:sp>
        <p:sp>
          <p:nvSpPr>
            <p:cNvPr id="17538" name="Text Box 135"/>
            <p:cNvSpPr txBox="1">
              <a:spLocks noChangeArrowheads="1"/>
            </p:cNvSpPr>
            <p:nvPr/>
          </p:nvSpPr>
          <p:spPr bwMode="auto">
            <a:xfrm>
              <a:off x="1814" y="91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</a:t>
              </a:r>
            </a:p>
          </p:txBody>
        </p:sp>
        <p:sp>
          <p:nvSpPr>
            <p:cNvPr id="17539" name="Text Box 136"/>
            <p:cNvSpPr txBox="1">
              <a:spLocks noChangeArrowheads="1"/>
            </p:cNvSpPr>
            <p:nvPr/>
          </p:nvSpPr>
          <p:spPr bwMode="auto">
            <a:xfrm>
              <a:off x="4082" y="91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9</a:t>
              </a:r>
            </a:p>
          </p:txBody>
        </p:sp>
        <p:sp>
          <p:nvSpPr>
            <p:cNvPr id="17540" name="Text Box 137"/>
            <p:cNvSpPr txBox="1">
              <a:spLocks noChangeArrowheads="1"/>
            </p:cNvSpPr>
            <p:nvPr/>
          </p:nvSpPr>
          <p:spPr bwMode="auto">
            <a:xfrm>
              <a:off x="2722" y="91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6</a:t>
              </a:r>
            </a:p>
          </p:txBody>
        </p:sp>
        <p:sp>
          <p:nvSpPr>
            <p:cNvPr id="17541" name="Text Box 138"/>
            <p:cNvSpPr txBox="1">
              <a:spLocks noChangeArrowheads="1"/>
            </p:cNvSpPr>
            <p:nvPr/>
          </p:nvSpPr>
          <p:spPr bwMode="auto">
            <a:xfrm>
              <a:off x="2268" y="91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5</a:t>
              </a:r>
            </a:p>
          </p:txBody>
        </p:sp>
        <p:sp>
          <p:nvSpPr>
            <p:cNvPr id="17542" name="Text Box 139"/>
            <p:cNvSpPr txBox="1">
              <a:spLocks noChangeArrowheads="1"/>
            </p:cNvSpPr>
            <p:nvPr/>
          </p:nvSpPr>
          <p:spPr bwMode="auto">
            <a:xfrm>
              <a:off x="0" y="91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7543" name="Text Box 140"/>
            <p:cNvSpPr txBox="1">
              <a:spLocks noChangeArrowheads="1"/>
            </p:cNvSpPr>
            <p:nvPr/>
          </p:nvSpPr>
          <p:spPr bwMode="auto">
            <a:xfrm>
              <a:off x="4490" y="91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</p:grpSp>
      <p:grpSp>
        <p:nvGrpSpPr>
          <p:cNvPr id="6281" name="Group 141"/>
          <p:cNvGrpSpPr/>
          <p:nvPr/>
        </p:nvGrpSpPr>
        <p:grpSpPr bwMode="auto">
          <a:xfrm>
            <a:off x="5902325" y="2359025"/>
            <a:ext cx="2198688" cy="2209800"/>
            <a:chOff x="0" y="0"/>
            <a:chExt cx="1587" cy="1755"/>
          </a:xfrm>
        </p:grpSpPr>
        <p:grpSp>
          <p:nvGrpSpPr>
            <p:cNvPr id="17545" name="Group 142"/>
            <p:cNvGrpSpPr/>
            <p:nvPr/>
          </p:nvGrpSpPr>
          <p:grpSpPr bwMode="auto">
            <a:xfrm>
              <a:off x="771" y="0"/>
              <a:ext cx="272" cy="499"/>
              <a:chOff x="0" y="0"/>
              <a:chExt cx="182" cy="364"/>
            </a:xfrm>
          </p:grpSpPr>
          <p:sp>
            <p:nvSpPr>
              <p:cNvPr id="17546" name="AutoShape 143"/>
              <p:cNvSpPr>
                <a:spLocks noChangeArrowheads="1"/>
              </p:cNvSpPr>
              <p:nvPr/>
            </p:nvSpPr>
            <p:spPr bwMode="auto">
              <a:xfrm>
                <a:off x="0" y="182"/>
                <a:ext cx="182" cy="182"/>
              </a:xfrm>
              <a:custGeom>
                <a:avLst/>
                <a:gdLst>
                  <a:gd name="T0" fmla="*/ 0 w 21600"/>
                  <a:gd name="T1" fmla="*/ 0 h 21600"/>
                  <a:gd name="T2" fmla="*/ 5400 w 21600"/>
                  <a:gd name="T3" fmla="*/ 21600 h 21600"/>
                  <a:gd name="T4" fmla="*/ 16200 w 21600"/>
                  <a:gd name="T5" fmla="*/ 21600 h 21600"/>
                  <a:gd name="T6" fmla="*/ 21600 w 21600"/>
                  <a:gd name="T7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47" name="Line 144"/>
              <p:cNvSpPr>
                <a:spLocks noChangeShapeType="1"/>
              </p:cNvSpPr>
              <p:nvPr/>
            </p:nvSpPr>
            <p:spPr bwMode="auto">
              <a:xfrm flipV="1">
                <a:off x="91" y="0"/>
                <a:ext cx="0" cy="18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548" name="Group 145"/>
            <p:cNvGrpSpPr/>
            <p:nvPr/>
          </p:nvGrpSpPr>
          <p:grpSpPr bwMode="auto">
            <a:xfrm>
              <a:off x="0" y="363"/>
              <a:ext cx="907" cy="1392"/>
              <a:chOff x="0" y="0"/>
              <a:chExt cx="686" cy="1679"/>
            </a:xfrm>
          </p:grpSpPr>
          <p:grpSp>
            <p:nvGrpSpPr>
              <p:cNvPr id="17549" name="Group 146"/>
              <p:cNvGrpSpPr/>
              <p:nvPr/>
            </p:nvGrpSpPr>
            <p:grpSpPr bwMode="auto">
              <a:xfrm>
                <a:off x="45" y="0"/>
                <a:ext cx="641" cy="1447"/>
                <a:chOff x="0" y="0"/>
                <a:chExt cx="772" cy="1679"/>
              </a:xfrm>
            </p:grpSpPr>
            <p:sp>
              <p:nvSpPr>
                <p:cNvPr id="17550" name="Line 147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726" cy="16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551" name="Line 148"/>
                <p:cNvSpPr>
                  <a:spLocks noChangeShapeType="1"/>
                </p:cNvSpPr>
                <p:nvPr/>
              </p:nvSpPr>
              <p:spPr bwMode="auto">
                <a:xfrm flipH="1">
                  <a:off x="46" y="0"/>
                  <a:ext cx="726" cy="16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7552" name="Line 149"/>
              <p:cNvSpPr>
                <a:spLocks noChangeShapeType="1"/>
              </p:cNvSpPr>
              <p:nvPr/>
            </p:nvSpPr>
            <p:spPr bwMode="auto">
              <a:xfrm flipH="1">
                <a:off x="0" y="1447"/>
                <a:ext cx="45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53" name="Line 150"/>
              <p:cNvSpPr>
                <a:spLocks noChangeShapeType="1"/>
              </p:cNvSpPr>
              <p:nvPr/>
            </p:nvSpPr>
            <p:spPr bwMode="auto">
              <a:xfrm flipV="1">
                <a:off x="0" y="1447"/>
                <a:ext cx="92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554" name="Group 151"/>
            <p:cNvGrpSpPr/>
            <p:nvPr/>
          </p:nvGrpSpPr>
          <p:grpSpPr bwMode="auto">
            <a:xfrm flipH="1">
              <a:off x="907" y="363"/>
              <a:ext cx="680" cy="1392"/>
              <a:chOff x="0" y="0"/>
              <a:chExt cx="686" cy="1679"/>
            </a:xfrm>
          </p:grpSpPr>
          <p:grpSp>
            <p:nvGrpSpPr>
              <p:cNvPr id="17555" name="Group 152"/>
              <p:cNvGrpSpPr/>
              <p:nvPr/>
            </p:nvGrpSpPr>
            <p:grpSpPr bwMode="auto">
              <a:xfrm>
                <a:off x="45" y="0"/>
                <a:ext cx="641" cy="1447"/>
                <a:chOff x="0" y="0"/>
                <a:chExt cx="772" cy="1679"/>
              </a:xfrm>
            </p:grpSpPr>
            <p:sp>
              <p:nvSpPr>
                <p:cNvPr id="17556" name="Line 153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726" cy="16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557" name="Line 154"/>
                <p:cNvSpPr>
                  <a:spLocks noChangeShapeType="1"/>
                </p:cNvSpPr>
                <p:nvPr/>
              </p:nvSpPr>
              <p:spPr bwMode="auto">
                <a:xfrm flipH="1">
                  <a:off x="46" y="0"/>
                  <a:ext cx="726" cy="16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7558" name="Line 155"/>
              <p:cNvSpPr>
                <a:spLocks noChangeShapeType="1"/>
              </p:cNvSpPr>
              <p:nvPr/>
            </p:nvSpPr>
            <p:spPr bwMode="auto">
              <a:xfrm flipH="1">
                <a:off x="0" y="1447"/>
                <a:ext cx="45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59" name="Line 156"/>
              <p:cNvSpPr>
                <a:spLocks noChangeShapeType="1"/>
              </p:cNvSpPr>
              <p:nvPr/>
            </p:nvSpPr>
            <p:spPr bwMode="auto">
              <a:xfrm flipV="1">
                <a:off x="0" y="1447"/>
                <a:ext cx="92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7560" name="Line 157"/>
          <p:cNvSpPr>
            <a:spLocks noChangeShapeType="1"/>
          </p:cNvSpPr>
          <p:nvPr/>
        </p:nvSpPr>
        <p:spPr bwMode="auto">
          <a:xfrm>
            <a:off x="1187450" y="4365625"/>
            <a:ext cx="20161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561" name="Rectangle 158"/>
          <p:cNvSpPr>
            <a:spLocks noChangeArrowheads="1"/>
          </p:cNvSpPr>
          <p:nvPr/>
        </p:nvSpPr>
        <p:spPr bwMode="auto">
          <a:xfrm>
            <a:off x="1908175" y="3562350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</a:p>
        </p:txBody>
      </p:sp>
      <p:pic>
        <p:nvPicPr>
          <p:cNvPr id="17562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9563" y="187325"/>
            <a:ext cx="20526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63" name="TextBox 6"/>
          <p:cNvSpPr txBox="1">
            <a:spLocks noChangeArrowheads="1"/>
          </p:cNvSpPr>
          <p:nvPr/>
        </p:nvSpPr>
        <p:spPr bwMode="auto">
          <a:xfrm>
            <a:off x="533400" y="233363"/>
            <a:ext cx="2854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164862">
            <a:off x="620713" y="1897063"/>
            <a:ext cx="1296987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1" name="Group 3"/>
          <p:cNvGrpSpPr/>
          <p:nvPr/>
        </p:nvGrpSpPr>
        <p:grpSpPr bwMode="auto">
          <a:xfrm>
            <a:off x="692150" y="3336925"/>
            <a:ext cx="6767513" cy="792163"/>
            <a:chOff x="0" y="0"/>
            <a:chExt cx="4808" cy="499"/>
          </a:xfrm>
        </p:grpSpPr>
        <p:sp>
          <p:nvSpPr>
            <p:cNvPr id="18435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4717" cy="499"/>
            </a:xfrm>
            <a:prstGeom prst="rect">
              <a:avLst/>
            </a:prstGeom>
            <a:solidFill>
              <a:schemeClr val="accent1">
                <a:alpha val="40999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800">
                <a:latin typeface="宋体" panose="02010600030101010101" pitchFamily="2" charset="-122"/>
              </a:endParaRPr>
            </a:p>
          </p:txBody>
        </p:sp>
        <p:grpSp>
          <p:nvGrpSpPr>
            <p:cNvPr id="18436" name="Group 5"/>
            <p:cNvGrpSpPr/>
            <p:nvPr/>
          </p:nvGrpSpPr>
          <p:grpSpPr bwMode="auto">
            <a:xfrm>
              <a:off x="90" y="0"/>
              <a:ext cx="454" cy="136"/>
              <a:chOff x="0" y="0"/>
              <a:chExt cx="454" cy="136"/>
            </a:xfrm>
          </p:grpSpPr>
          <p:sp>
            <p:nvSpPr>
              <p:cNvPr id="18437" name="Line 6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38" name="Line 7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39" name="Line 8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40" name="Line 9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41" name="Line 10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42" name="Line 11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43" name="Line 12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44" name="Line 13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45" name="Line 14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46" name="Line 15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47" name="Line 16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448" name="Group 17"/>
            <p:cNvGrpSpPr/>
            <p:nvPr/>
          </p:nvGrpSpPr>
          <p:grpSpPr bwMode="auto">
            <a:xfrm>
              <a:off x="544" y="0"/>
              <a:ext cx="454" cy="136"/>
              <a:chOff x="0" y="0"/>
              <a:chExt cx="454" cy="136"/>
            </a:xfrm>
          </p:grpSpPr>
          <p:sp>
            <p:nvSpPr>
              <p:cNvPr id="18449" name="Line 18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0" name="Line 19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1" name="Line 20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2" name="Line 21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3" name="Line 22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4" name="Line 23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5" name="Line 24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6" name="Line 25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7" name="Line 26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8" name="Line 27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9" name="Line 28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460" name="Group 29"/>
            <p:cNvGrpSpPr/>
            <p:nvPr/>
          </p:nvGrpSpPr>
          <p:grpSpPr bwMode="auto">
            <a:xfrm>
              <a:off x="997" y="0"/>
              <a:ext cx="454" cy="136"/>
              <a:chOff x="0" y="0"/>
              <a:chExt cx="454" cy="136"/>
            </a:xfrm>
          </p:grpSpPr>
          <p:sp>
            <p:nvSpPr>
              <p:cNvPr id="18461" name="Line 3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2" name="Line 31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3" name="Line 32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4" name="Line 33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5" name="Line 34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6" name="Line 35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7" name="Line 36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8" name="Line 37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9" name="Line 38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70" name="Line 39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71" name="Line 40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472" name="Group 41"/>
            <p:cNvGrpSpPr/>
            <p:nvPr/>
          </p:nvGrpSpPr>
          <p:grpSpPr bwMode="auto">
            <a:xfrm>
              <a:off x="1451" y="0"/>
              <a:ext cx="454" cy="136"/>
              <a:chOff x="0" y="0"/>
              <a:chExt cx="454" cy="136"/>
            </a:xfrm>
          </p:grpSpPr>
          <p:sp>
            <p:nvSpPr>
              <p:cNvPr id="18473" name="Line 42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74" name="Line 43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75" name="Line 44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76" name="Line 45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77" name="Line 46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78" name="Line 47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79" name="Line 48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80" name="Line 49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81" name="Line 50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82" name="Line 51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83" name="Line 52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484" name="Group 53"/>
            <p:cNvGrpSpPr/>
            <p:nvPr/>
          </p:nvGrpSpPr>
          <p:grpSpPr bwMode="auto">
            <a:xfrm>
              <a:off x="1904" y="0"/>
              <a:ext cx="454" cy="136"/>
              <a:chOff x="0" y="0"/>
              <a:chExt cx="454" cy="136"/>
            </a:xfrm>
          </p:grpSpPr>
          <p:sp>
            <p:nvSpPr>
              <p:cNvPr id="18485" name="Line 54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86" name="Line 55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87" name="Line 56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88" name="Line 57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89" name="Line 58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90" name="Line 59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91" name="Line 60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92" name="Line 61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93" name="Line 62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94" name="Line 63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95" name="Line 64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496" name="Group 65"/>
            <p:cNvGrpSpPr/>
            <p:nvPr/>
          </p:nvGrpSpPr>
          <p:grpSpPr bwMode="auto">
            <a:xfrm>
              <a:off x="2358" y="0"/>
              <a:ext cx="454" cy="136"/>
              <a:chOff x="0" y="0"/>
              <a:chExt cx="454" cy="136"/>
            </a:xfrm>
          </p:grpSpPr>
          <p:sp>
            <p:nvSpPr>
              <p:cNvPr id="18497" name="Line 66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98" name="Line 67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99" name="Line 68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00" name="Line 69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01" name="Line 70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02" name="Line 71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03" name="Line 72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04" name="Line 73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05" name="Line 74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06" name="Line 75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07" name="Line 76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508" name="Group 77"/>
            <p:cNvGrpSpPr/>
            <p:nvPr/>
          </p:nvGrpSpPr>
          <p:grpSpPr bwMode="auto">
            <a:xfrm>
              <a:off x="2812" y="0"/>
              <a:ext cx="454" cy="136"/>
              <a:chOff x="0" y="0"/>
              <a:chExt cx="454" cy="136"/>
            </a:xfrm>
          </p:grpSpPr>
          <p:sp>
            <p:nvSpPr>
              <p:cNvPr id="18509" name="Line 78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10" name="Line 79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11" name="Line 80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12" name="Line 81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13" name="Line 82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14" name="Line 83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15" name="Line 84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16" name="Line 85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17" name="Line 86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18" name="Line 87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19" name="Line 88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520" name="Group 89"/>
            <p:cNvGrpSpPr/>
            <p:nvPr/>
          </p:nvGrpSpPr>
          <p:grpSpPr bwMode="auto">
            <a:xfrm>
              <a:off x="3266" y="0"/>
              <a:ext cx="454" cy="136"/>
              <a:chOff x="0" y="0"/>
              <a:chExt cx="454" cy="136"/>
            </a:xfrm>
          </p:grpSpPr>
          <p:sp>
            <p:nvSpPr>
              <p:cNvPr id="18521" name="Line 9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22" name="Line 91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23" name="Line 92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24" name="Line 93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25" name="Line 94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26" name="Line 95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27" name="Line 96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28" name="Line 97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29" name="Line 98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30" name="Line 99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31" name="Line 100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532" name="Group 101"/>
            <p:cNvGrpSpPr/>
            <p:nvPr/>
          </p:nvGrpSpPr>
          <p:grpSpPr bwMode="auto">
            <a:xfrm>
              <a:off x="3719" y="0"/>
              <a:ext cx="454" cy="136"/>
              <a:chOff x="0" y="0"/>
              <a:chExt cx="454" cy="136"/>
            </a:xfrm>
          </p:grpSpPr>
          <p:sp>
            <p:nvSpPr>
              <p:cNvPr id="18533" name="Line 102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34" name="Line 103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35" name="Line 104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36" name="Line 105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37" name="Line 106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38" name="Line 107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39" name="Line 108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40" name="Line 109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41" name="Line 110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42" name="Line 111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43" name="Line 112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544" name="Group 113"/>
            <p:cNvGrpSpPr/>
            <p:nvPr/>
          </p:nvGrpSpPr>
          <p:grpSpPr bwMode="auto">
            <a:xfrm>
              <a:off x="4172" y="0"/>
              <a:ext cx="454" cy="136"/>
              <a:chOff x="0" y="0"/>
              <a:chExt cx="454" cy="136"/>
            </a:xfrm>
          </p:grpSpPr>
          <p:sp>
            <p:nvSpPr>
              <p:cNvPr id="18545" name="Line 114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46" name="Line 115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47" name="Line 116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48" name="Line 117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49" name="Line 118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50" name="Line 119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51" name="Line 120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52" name="Line 121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53" name="Line 122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54" name="Line 123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55" name="Line 124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556" name="Text Box 125"/>
            <p:cNvSpPr txBox="1">
              <a:spLocks noChangeArrowheads="1"/>
            </p:cNvSpPr>
            <p:nvPr/>
          </p:nvSpPr>
          <p:spPr bwMode="auto">
            <a:xfrm>
              <a:off x="454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1</a:t>
              </a:r>
            </a:p>
          </p:txBody>
        </p:sp>
        <p:sp>
          <p:nvSpPr>
            <p:cNvPr id="18557" name="Text Box 126"/>
            <p:cNvSpPr txBox="1">
              <a:spLocks noChangeArrowheads="1"/>
            </p:cNvSpPr>
            <p:nvPr/>
          </p:nvSpPr>
          <p:spPr bwMode="auto">
            <a:xfrm>
              <a:off x="1360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3</a:t>
              </a:r>
            </a:p>
          </p:txBody>
        </p:sp>
        <p:sp>
          <p:nvSpPr>
            <p:cNvPr id="18558" name="Text Box 127"/>
            <p:cNvSpPr txBox="1">
              <a:spLocks noChangeArrowheads="1"/>
            </p:cNvSpPr>
            <p:nvPr/>
          </p:nvSpPr>
          <p:spPr bwMode="auto">
            <a:xfrm>
              <a:off x="907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2</a:t>
              </a:r>
            </a:p>
          </p:txBody>
        </p:sp>
        <p:sp>
          <p:nvSpPr>
            <p:cNvPr id="18559" name="Text Box 128"/>
            <p:cNvSpPr txBox="1">
              <a:spLocks noChangeArrowheads="1"/>
            </p:cNvSpPr>
            <p:nvPr/>
          </p:nvSpPr>
          <p:spPr bwMode="auto">
            <a:xfrm>
              <a:off x="3628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8</a:t>
              </a:r>
            </a:p>
          </p:txBody>
        </p:sp>
        <p:sp>
          <p:nvSpPr>
            <p:cNvPr id="18560" name="Text Box 129"/>
            <p:cNvSpPr txBox="1">
              <a:spLocks noChangeArrowheads="1"/>
            </p:cNvSpPr>
            <p:nvPr/>
          </p:nvSpPr>
          <p:spPr bwMode="auto">
            <a:xfrm>
              <a:off x="3175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7</a:t>
              </a:r>
            </a:p>
          </p:txBody>
        </p:sp>
        <p:sp>
          <p:nvSpPr>
            <p:cNvPr id="18561" name="Text Box 130"/>
            <p:cNvSpPr txBox="1">
              <a:spLocks noChangeArrowheads="1"/>
            </p:cNvSpPr>
            <p:nvPr/>
          </p:nvSpPr>
          <p:spPr bwMode="auto">
            <a:xfrm>
              <a:off x="1814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4</a:t>
              </a:r>
            </a:p>
          </p:txBody>
        </p:sp>
        <p:sp>
          <p:nvSpPr>
            <p:cNvPr id="18562" name="Text Box 131"/>
            <p:cNvSpPr txBox="1">
              <a:spLocks noChangeArrowheads="1"/>
            </p:cNvSpPr>
            <p:nvPr/>
          </p:nvSpPr>
          <p:spPr bwMode="auto">
            <a:xfrm>
              <a:off x="4082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9</a:t>
              </a:r>
            </a:p>
          </p:txBody>
        </p:sp>
        <p:sp>
          <p:nvSpPr>
            <p:cNvPr id="18563" name="Text Box 132"/>
            <p:cNvSpPr txBox="1">
              <a:spLocks noChangeArrowheads="1"/>
            </p:cNvSpPr>
            <p:nvPr/>
          </p:nvSpPr>
          <p:spPr bwMode="auto">
            <a:xfrm>
              <a:off x="2722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6</a:t>
              </a:r>
            </a:p>
          </p:txBody>
        </p:sp>
        <p:sp>
          <p:nvSpPr>
            <p:cNvPr id="18564" name="Text Box 133"/>
            <p:cNvSpPr txBox="1">
              <a:spLocks noChangeArrowheads="1"/>
            </p:cNvSpPr>
            <p:nvPr/>
          </p:nvSpPr>
          <p:spPr bwMode="auto">
            <a:xfrm>
              <a:off x="2268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5</a:t>
              </a:r>
            </a:p>
          </p:txBody>
        </p:sp>
        <p:sp>
          <p:nvSpPr>
            <p:cNvPr id="18565" name="Text Box 134"/>
            <p:cNvSpPr txBox="1">
              <a:spLocks noChangeArrowheads="1"/>
            </p:cNvSpPr>
            <p:nvPr/>
          </p:nvSpPr>
          <p:spPr bwMode="auto">
            <a:xfrm>
              <a:off x="0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0</a:t>
              </a:r>
            </a:p>
          </p:txBody>
        </p:sp>
        <p:sp>
          <p:nvSpPr>
            <p:cNvPr id="18566" name="Text Box 135"/>
            <p:cNvSpPr txBox="1">
              <a:spLocks noChangeArrowheads="1"/>
            </p:cNvSpPr>
            <p:nvPr/>
          </p:nvSpPr>
          <p:spPr bwMode="auto">
            <a:xfrm>
              <a:off x="4382" y="91"/>
              <a:ext cx="42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10</a:t>
              </a:r>
            </a:p>
          </p:txBody>
        </p:sp>
      </p:grpSp>
      <p:sp>
        <p:nvSpPr>
          <p:cNvPr id="7304" name="Text Box 136"/>
          <p:cNvSpPr txBox="1">
            <a:spLocks noChangeArrowheads="1"/>
          </p:cNvSpPr>
          <p:nvPr/>
        </p:nvSpPr>
        <p:spPr bwMode="auto">
          <a:xfrm>
            <a:off x="508000" y="981075"/>
            <a:ext cx="4824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方法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1: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用刻度尺画</a:t>
            </a:r>
          </a:p>
        </p:txBody>
      </p:sp>
      <p:sp>
        <p:nvSpPr>
          <p:cNvPr id="7305" name="Line 137"/>
          <p:cNvSpPr>
            <a:spLocks noChangeShapeType="1"/>
          </p:cNvSpPr>
          <p:nvPr/>
        </p:nvSpPr>
        <p:spPr bwMode="auto">
          <a:xfrm>
            <a:off x="836613" y="3336925"/>
            <a:ext cx="251936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306" name="Group 138"/>
          <p:cNvGrpSpPr/>
          <p:nvPr/>
        </p:nvGrpSpPr>
        <p:grpSpPr bwMode="auto">
          <a:xfrm>
            <a:off x="620713" y="3265488"/>
            <a:ext cx="3095625" cy="595312"/>
            <a:chOff x="0" y="0"/>
            <a:chExt cx="1950" cy="375"/>
          </a:xfrm>
        </p:grpSpPr>
        <p:sp>
          <p:nvSpPr>
            <p:cNvPr id="18570" name="Text Box 139"/>
            <p:cNvSpPr txBox="1">
              <a:spLocks noChangeArrowheads="1"/>
            </p:cNvSpPr>
            <p:nvPr/>
          </p:nvSpPr>
          <p:spPr bwMode="auto">
            <a:xfrm>
              <a:off x="0" y="45"/>
              <a:ext cx="36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宋体" panose="02010600030101010101" pitchFamily="2" charset="-122"/>
                </a:rPr>
                <a:t>M</a:t>
              </a:r>
            </a:p>
          </p:txBody>
        </p:sp>
        <p:sp>
          <p:nvSpPr>
            <p:cNvPr id="18571" name="Text Box 140"/>
            <p:cNvSpPr txBox="1">
              <a:spLocks noChangeArrowheads="1"/>
            </p:cNvSpPr>
            <p:nvPr/>
          </p:nvSpPr>
          <p:spPr bwMode="auto">
            <a:xfrm>
              <a:off x="1587" y="0"/>
              <a:ext cx="36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宋体" panose="02010600030101010101" pitchFamily="2" charset="-122"/>
                </a:rPr>
                <a:t>N</a:t>
              </a:r>
            </a:p>
          </p:txBody>
        </p:sp>
      </p:grpSp>
      <p:sp>
        <p:nvSpPr>
          <p:cNvPr id="7309" name="Line 141"/>
          <p:cNvSpPr>
            <a:spLocks noChangeShapeType="1"/>
          </p:cNvSpPr>
          <p:nvPr/>
        </p:nvSpPr>
        <p:spPr bwMode="auto">
          <a:xfrm>
            <a:off x="2506663" y="1808163"/>
            <a:ext cx="251936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10" name="Text Box 142"/>
          <p:cNvSpPr txBox="1">
            <a:spLocks noChangeArrowheads="1"/>
          </p:cNvSpPr>
          <p:nvPr/>
        </p:nvSpPr>
        <p:spPr bwMode="auto">
          <a:xfrm>
            <a:off x="2219325" y="1736725"/>
            <a:ext cx="649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M</a:t>
            </a:r>
          </a:p>
        </p:txBody>
      </p:sp>
      <p:sp>
        <p:nvSpPr>
          <p:cNvPr id="7311" name="Text Box 143"/>
          <p:cNvSpPr txBox="1">
            <a:spLocks noChangeArrowheads="1"/>
          </p:cNvSpPr>
          <p:nvPr/>
        </p:nvSpPr>
        <p:spPr bwMode="auto">
          <a:xfrm>
            <a:off x="4811713" y="1736725"/>
            <a:ext cx="503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</a:p>
        </p:txBody>
      </p:sp>
      <p:grpSp>
        <p:nvGrpSpPr>
          <p:cNvPr id="7312" name="Group 144"/>
          <p:cNvGrpSpPr/>
          <p:nvPr/>
        </p:nvGrpSpPr>
        <p:grpSpPr bwMode="auto">
          <a:xfrm>
            <a:off x="2411413" y="1808163"/>
            <a:ext cx="6605587" cy="792162"/>
            <a:chOff x="0" y="0"/>
            <a:chExt cx="4808" cy="499"/>
          </a:xfrm>
        </p:grpSpPr>
        <p:sp>
          <p:nvSpPr>
            <p:cNvPr id="18576" name="Rectangle 145"/>
            <p:cNvSpPr>
              <a:spLocks noChangeArrowheads="1"/>
            </p:cNvSpPr>
            <p:nvPr/>
          </p:nvSpPr>
          <p:spPr bwMode="auto">
            <a:xfrm>
              <a:off x="0" y="0"/>
              <a:ext cx="4717" cy="499"/>
            </a:xfrm>
            <a:prstGeom prst="rect">
              <a:avLst/>
            </a:prstGeom>
            <a:solidFill>
              <a:schemeClr val="accent1">
                <a:alpha val="40999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800">
                <a:latin typeface="宋体" panose="02010600030101010101" pitchFamily="2" charset="-122"/>
              </a:endParaRPr>
            </a:p>
          </p:txBody>
        </p:sp>
        <p:grpSp>
          <p:nvGrpSpPr>
            <p:cNvPr id="18577" name="Group 146"/>
            <p:cNvGrpSpPr/>
            <p:nvPr/>
          </p:nvGrpSpPr>
          <p:grpSpPr bwMode="auto">
            <a:xfrm>
              <a:off x="90" y="0"/>
              <a:ext cx="454" cy="136"/>
              <a:chOff x="0" y="0"/>
              <a:chExt cx="454" cy="136"/>
            </a:xfrm>
          </p:grpSpPr>
          <p:sp>
            <p:nvSpPr>
              <p:cNvPr id="18578" name="Line 147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79" name="Line 148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80" name="Line 149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81" name="Line 150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82" name="Line 151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83" name="Line 152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84" name="Line 153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85" name="Line 154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86" name="Line 155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87" name="Line 156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88" name="Line 157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589" name="Group 158"/>
            <p:cNvGrpSpPr/>
            <p:nvPr/>
          </p:nvGrpSpPr>
          <p:grpSpPr bwMode="auto">
            <a:xfrm>
              <a:off x="544" y="0"/>
              <a:ext cx="454" cy="136"/>
              <a:chOff x="0" y="0"/>
              <a:chExt cx="454" cy="136"/>
            </a:xfrm>
          </p:grpSpPr>
          <p:sp>
            <p:nvSpPr>
              <p:cNvPr id="18590" name="Line 159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91" name="Line 160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92" name="Line 161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93" name="Line 162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94" name="Line 163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95" name="Line 164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96" name="Line 165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97" name="Line 166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98" name="Line 167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99" name="Line 168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00" name="Line 169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601" name="Group 170"/>
            <p:cNvGrpSpPr/>
            <p:nvPr/>
          </p:nvGrpSpPr>
          <p:grpSpPr bwMode="auto">
            <a:xfrm>
              <a:off x="997" y="0"/>
              <a:ext cx="454" cy="136"/>
              <a:chOff x="0" y="0"/>
              <a:chExt cx="454" cy="136"/>
            </a:xfrm>
          </p:grpSpPr>
          <p:sp>
            <p:nvSpPr>
              <p:cNvPr id="18602" name="Line 171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03" name="Line 172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04" name="Line 173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05" name="Line 174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06" name="Line 175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07" name="Line 176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08" name="Line 177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09" name="Line 178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10" name="Line 179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11" name="Line 180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12" name="Line 181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613" name="Group 182"/>
            <p:cNvGrpSpPr/>
            <p:nvPr/>
          </p:nvGrpSpPr>
          <p:grpSpPr bwMode="auto">
            <a:xfrm>
              <a:off x="1451" y="0"/>
              <a:ext cx="454" cy="136"/>
              <a:chOff x="0" y="0"/>
              <a:chExt cx="454" cy="136"/>
            </a:xfrm>
          </p:grpSpPr>
          <p:sp>
            <p:nvSpPr>
              <p:cNvPr id="18614" name="Line 183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15" name="Line 184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16" name="Line 185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17" name="Line 186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18" name="Line 187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19" name="Line 188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20" name="Line 189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21" name="Line 190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22" name="Line 191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23" name="Line 192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24" name="Line 193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625" name="Group 194"/>
            <p:cNvGrpSpPr/>
            <p:nvPr/>
          </p:nvGrpSpPr>
          <p:grpSpPr bwMode="auto">
            <a:xfrm>
              <a:off x="1904" y="0"/>
              <a:ext cx="454" cy="136"/>
              <a:chOff x="0" y="0"/>
              <a:chExt cx="454" cy="136"/>
            </a:xfrm>
          </p:grpSpPr>
          <p:sp>
            <p:nvSpPr>
              <p:cNvPr id="18626" name="Line 19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27" name="Line 196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28" name="Line 197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29" name="Line 198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30" name="Line 199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31" name="Line 200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32" name="Line 201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33" name="Line 202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34" name="Line 203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35" name="Line 204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36" name="Line 205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637" name="Group 206"/>
            <p:cNvGrpSpPr/>
            <p:nvPr/>
          </p:nvGrpSpPr>
          <p:grpSpPr bwMode="auto">
            <a:xfrm>
              <a:off x="2358" y="0"/>
              <a:ext cx="454" cy="136"/>
              <a:chOff x="0" y="0"/>
              <a:chExt cx="454" cy="136"/>
            </a:xfrm>
          </p:grpSpPr>
          <p:sp>
            <p:nvSpPr>
              <p:cNvPr id="18638" name="Line 207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39" name="Line 208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40" name="Line 209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41" name="Line 210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42" name="Line 211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43" name="Line 212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44" name="Line 213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45" name="Line 214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46" name="Line 215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47" name="Line 216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48" name="Line 217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649" name="Group 218"/>
            <p:cNvGrpSpPr/>
            <p:nvPr/>
          </p:nvGrpSpPr>
          <p:grpSpPr bwMode="auto">
            <a:xfrm>
              <a:off x="2812" y="0"/>
              <a:ext cx="454" cy="136"/>
              <a:chOff x="0" y="0"/>
              <a:chExt cx="454" cy="136"/>
            </a:xfrm>
          </p:grpSpPr>
          <p:sp>
            <p:nvSpPr>
              <p:cNvPr id="18650" name="Line 219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51" name="Line 220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52" name="Line 221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53" name="Line 222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54" name="Line 223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55" name="Line 224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56" name="Line 225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57" name="Line 226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58" name="Line 227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59" name="Line 228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60" name="Line 229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661" name="Group 230"/>
            <p:cNvGrpSpPr/>
            <p:nvPr/>
          </p:nvGrpSpPr>
          <p:grpSpPr bwMode="auto">
            <a:xfrm>
              <a:off x="3266" y="0"/>
              <a:ext cx="454" cy="136"/>
              <a:chOff x="0" y="0"/>
              <a:chExt cx="454" cy="136"/>
            </a:xfrm>
          </p:grpSpPr>
          <p:sp>
            <p:nvSpPr>
              <p:cNvPr id="18662" name="Line 231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63" name="Line 232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64" name="Line 233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65" name="Line 234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66" name="Line 235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67" name="Line 236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68" name="Line 237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69" name="Line 238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70" name="Line 239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71" name="Line 240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72" name="Line 241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673" name="Group 242"/>
            <p:cNvGrpSpPr/>
            <p:nvPr/>
          </p:nvGrpSpPr>
          <p:grpSpPr bwMode="auto">
            <a:xfrm>
              <a:off x="3719" y="0"/>
              <a:ext cx="454" cy="136"/>
              <a:chOff x="0" y="0"/>
              <a:chExt cx="454" cy="136"/>
            </a:xfrm>
          </p:grpSpPr>
          <p:sp>
            <p:nvSpPr>
              <p:cNvPr id="18674" name="Line 243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75" name="Line 244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76" name="Line 245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77" name="Line 246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78" name="Line 247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79" name="Line 248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80" name="Line 249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81" name="Line 250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82" name="Line 251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83" name="Line 252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84" name="Line 253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685" name="Group 254"/>
            <p:cNvGrpSpPr/>
            <p:nvPr/>
          </p:nvGrpSpPr>
          <p:grpSpPr bwMode="auto">
            <a:xfrm>
              <a:off x="4172" y="0"/>
              <a:ext cx="454" cy="136"/>
              <a:chOff x="0" y="0"/>
              <a:chExt cx="454" cy="136"/>
            </a:xfrm>
          </p:grpSpPr>
          <p:sp>
            <p:nvSpPr>
              <p:cNvPr id="18686" name="Line 25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87" name="Line 256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88" name="Line 257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89" name="Line 258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90" name="Line 259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91" name="Line 260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92" name="Line 261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93" name="Line 262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94" name="Line 263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95" name="Line 264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96" name="Line 265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697" name="Text Box 266"/>
            <p:cNvSpPr txBox="1">
              <a:spLocks noChangeArrowheads="1"/>
            </p:cNvSpPr>
            <p:nvPr/>
          </p:nvSpPr>
          <p:spPr bwMode="auto">
            <a:xfrm>
              <a:off x="454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1</a:t>
              </a:r>
            </a:p>
          </p:txBody>
        </p:sp>
        <p:sp>
          <p:nvSpPr>
            <p:cNvPr id="18698" name="Text Box 267"/>
            <p:cNvSpPr txBox="1">
              <a:spLocks noChangeArrowheads="1"/>
            </p:cNvSpPr>
            <p:nvPr/>
          </p:nvSpPr>
          <p:spPr bwMode="auto">
            <a:xfrm>
              <a:off x="1360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3</a:t>
              </a:r>
            </a:p>
          </p:txBody>
        </p:sp>
        <p:sp>
          <p:nvSpPr>
            <p:cNvPr id="18699" name="Text Box 268"/>
            <p:cNvSpPr txBox="1">
              <a:spLocks noChangeArrowheads="1"/>
            </p:cNvSpPr>
            <p:nvPr/>
          </p:nvSpPr>
          <p:spPr bwMode="auto">
            <a:xfrm>
              <a:off x="907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2</a:t>
              </a:r>
            </a:p>
          </p:txBody>
        </p:sp>
        <p:sp>
          <p:nvSpPr>
            <p:cNvPr id="18700" name="Text Box 269"/>
            <p:cNvSpPr txBox="1">
              <a:spLocks noChangeArrowheads="1"/>
            </p:cNvSpPr>
            <p:nvPr/>
          </p:nvSpPr>
          <p:spPr bwMode="auto">
            <a:xfrm>
              <a:off x="3628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8</a:t>
              </a:r>
            </a:p>
          </p:txBody>
        </p:sp>
        <p:sp>
          <p:nvSpPr>
            <p:cNvPr id="18701" name="Text Box 270"/>
            <p:cNvSpPr txBox="1">
              <a:spLocks noChangeArrowheads="1"/>
            </p:cNvSpPr>
            <p:nvPr/>
          </p:nvSpPr>
          <p:spPr bwMode="auto">
            <a:xfrm>
              <a:off x="3175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7</a:t>
              </a:r>
            </a:p>
          </p:txBody>
        </p:sp>
        <p:sp>
          <p:nvSpPr>
            <p:cNvPr id="18702" name="Text Box 271"/>
            <p:cNvSpPr txBox="1">
              <a:spLocks noChangeArrowheads="1"/>
            </p:cNvSpPr>
            <p:nvPr/>
          </p:nvSpPr>
          <p:spPr bwMode="auto">
            <a:xfrm>
              <a:off x="1814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4</a:t>
              </a:r>
            </a:p>
          </p:txBody>
        </p:sp>
        <p:sp>
          <p:nvSpPr>
            <p:cNvPr id="18703" name="Text Box 272"/>
            <p:cNvSpPr txBox="1">
              <a:spLocks noChangeArrowheads="1"/>
            </p:cNvSpPr>
            <p:nvPr/>
          </p:nvSpPr>
          <p:spPr bwMode="auto">
            <a:xfrm>
              <a:off x="4082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9</a:t>
              </a:r>
            </a:p>
          </p:txBody>
        </p:sp>
        <p:sp>
          <p:nvSpPr>
            <p:cNvPr id="18704" name="Text Box 273"/>
            <p:cNvSpPr txBox="1">
              <a:spLocks noChangeArrowheads="1"/>
            </p:cNvSpPr>
            <p:nvPr/>
          </p:nvSpPr>
          <p:spPr bwMode="auto">
            <a:xfrm>
              <a:off x="2722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6</a:t>
              </a:r>
            </a:p>
          </p:txBody>
        </p:sp>
        <p:sp>
          <p:nvSpPr>
            <p:cNvPr id="18705" name="Text Box 274"/>
            <p:cNvSpPr txBox="1">
              <a:spLocks noChangeArrowheads="1"/>
            </p:cNvSpPr>
            <p:nvPr/>
          </p:nvSpPr>
          <p:spPr bwMode="auto">
            <a:xfrm>
              <a:off x="2268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5</a:t>
              </a:r>
            </a:p>
          </p:txBody>
        </p:sp>
        <p:sp>
          <p:nvSpPr>
            <p:cNvPr id="18706" name="Text Box 275"/>
            <p:cNvSpPr txBox="1">
              <a:spLocks noChangeArrowheads="1"/>
            </p:cNvSpPr>
            <p:nvPr/>
          </p:nvSpPr>
          <p:spPr bwMode="auto">
            <a:xfrm>
              <a:off x="0" y="91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0</a:t>
              </a:r>
            </a:p>
          </p:txBody>
        </p:sp>
        <p:sp>
          <p:nvSpPr>
            <p:cNvPr id="18707" name="Text Box 276"/>
            <p:cNvSpPr txBox="1">
              <a:spLocks noChangeArrowheads="1"/>
            </p:cNvSpPr>
            <p:nvPr/>
          </p:nvSpPr>
          <p:spPr bwMode="auto">
            <a:xfrm>
              <a:off x="4354" y="91"/>
              <a:ext cx="45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10</a:t>
              </a:r>
            </a:p>
          </p:txBody>
        </p:sp>
      </p:grpSp>
      <p:pic>
        <p:nvPicPr>
          <p:cNvPr id="18708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9563" y="187325"/>
            <a:ext cx="20526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709" name="TextBox 6"/>
          <p:cNvSpPr txBox="1">
            <a:spLocks noChangeArrowheads="1"/>
          </p:cNvSpPr>
          <p:nvPr/>
        </p:nvSpPr>
        <p:spPr bwMode="auto">
          <a:xfrm>
            <a:off x="533400" y="233363"/>
            <a:ext cx="2854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衔接起步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Motion origin="layout" path="M -8.33333E-7 4.07407E-6 L 0.27552 4.07407E-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4" grpId="0"/>
      <p:bldP spid="7310" grpId="0"/>
      <p:bldP spid="73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164862">
            <a:off x="971550" y="2708275"/>
            <a:ext cx="12969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5" name="Group 3"/>
          <p:cNvGrpSpPr/>
          <p:nvPr/>
        </p:nvGrpSpPr>
        <p:grpSpPr bwMode="auto">
          <a:xfrm rot="10800000" flipV="1">
            <a:off x="838200" y="4149725"/>
            <a:ext cx="7815263" cy="936625"/>
            <a:chOff x="-115" y="0"/>
            <a:chExt cx="4923" cy="499"/>
          </a:xfrm>
        </p:grpSpPr>
        <p:sp>
          <p:nvSpPr>
            <p:cNvPr id="19459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4717" cy="499"/>
            </a:xfrm>
            <a:prstGeom prst="rect">
              <a:avLst/>
            </a:prstGeom>
            <a:solidFill>
              <a:schemeClr val="accent1">
                <a:alpha val="40999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9460" name="Group 5"/>
            <p:cNvGrpSpPr/>
            <p:nvPr/>
          </p:nvGrpSpPr>
          <p:grpSpPr bwMode="auto">
            <a:xfrm>
              <a:off x="90" y="0"/>
              <a:ext cx="454" cy="136"/>
              <a:chOff x="0" y="0"/>
              <a:chExt cx="454" cy="136"/>
            </a:xfrm>
          </p:grpSpPr>
          <p:sp>
            <p:nvSpPr>
              <p:cNvPr id="19461" name="Line 6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2" name="Line 7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3" name="Line 8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4" name="Line 9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5" name="Line 10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6" name="Line 11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7" name="Line 12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8" name="Line 13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9" name="Line 14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0" name="Line 15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1" name="Line 16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9472" name="Group 17"/>
            <p:cNvGrpSpPr/>
            <p:nvPr/>
          </p:nvGrpSpPr>
          <p:grpSpPr bwMode="auto">
            <a:xfrm>
              <a:off x="544" y="0"/>
              <a:ext cx="454" cy="136"/>
              <a:chOff x="0" y="0"/>
              <a:chExt cx="454" cy="136"/>
            </a:xfrm>
          </p:grpSpPr>
          <p:sp>
            <p:nvSpPr>
              <p:cNvPr id="19473" name="Line 18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4" name="Line 19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5" name="Line 20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6" name="Line 21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7" name="Line 22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8" name="Line 23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9" name="Line 24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0" name="Line 25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1" name="Line 26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2" name="Line 27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3" name="Line 28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9484" name="Group 29"/>
            <p:cNvGrpSpPr/>
            <p:nvPr/>
          </p:nvGrpSpPr>
          <p:grpSpPr bwMode="auto">
            <a:xfrm>
              <a:off x="997" y="0"/>
              <a:ext cx="454" cy="136"/>
              <a:chOff x="0" y="0"/>
              <a:chExt cx="454" cy="136"/>
            </a:xfrm>
          </p:grpSpPr>
          <p:sp>
            <p:nvSpPr>
              <p:cNvPr id="19485" name="Line 3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6" name="Line 31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7" name="Line 32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8" name="Line 33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9" name="Line 34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0" name="Line 35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1" name="Line 36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2" name="Line 37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3" name="Line 38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4" name="Line 39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5" name="Line 40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9496" name="Group 41"/>
            <p:cNvGrpSpPr/>
            <p:nvPr/>
          </p:nvGrpSpPr>
          <p:grpSpPr bwMode="auto">
            <a:xfrm>
              <a:off x="1451" y="0"/>
              <a:ext cx="454" cy="136"/>
              <a:chOff x="0" y="0"/>
              <a:chExt cx="454" cy="136"/>
            </a:xfrm>
          </p:grpSpPr>
          <p:sp>
            <p:nvSpPr>
              <p:cNvPr id="19497" name="Line 42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8" name="Line 43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9" name="Line 44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00" name="Line 45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01" name="Line 46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02" name="Line 47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03" name="Line 48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04" name="Line 49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05" name="Line 50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06" name="Line 51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07" name="Line 52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9508" name="Group 53"/>
            <p:cNvGrpSpPr/>
            <p:nvPr/>
          </p:nvGrpSpPr>
          <p:grpSpPr bwMode="auto">
            <a:xfrm>
              <a:off x="1904" y="0"/>
              <a:ext cx="454" cy="136"/>
              <a:chOff x="0" y="0"/>
              <a:chExt cx="454" cy="136"/>
            </a:xfrm>
          </p:grpSpPr>
          <p:sp>
            <p:nvSpPr>
              <p:cNvPr id="19509" name="Line 54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10" name="Line 55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11" name="Line 56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12" name="Line 57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13" name="Line 58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14" name="Line 59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15" name="Line 60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16" name="Line 61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17" name="Line 62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18" name="Line 63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19" name="Line 64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9520" name="Group 65"/>
            <p:cNvGrpSpPr/>
            <p:nvPr/>
          </p:nvGrpSpPr>
          <p:grpSpPr bwMode="auto">
            <a:xfrm>
              <a:off x="2358" y="0"/>
              <a:ext cx="454" cy="136"/>
              <a:chOff x="0" y="0"/>
              <a:chExt cx="454" cy="136"/>
            </a:xfrm>
          </p:grpSpPr>
          <p:sp>
            <p:nvSpPr>
              <p:cNvPr id="19521" name="Line 66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22" name="Line 67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23" name="Line 68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24" name="Line 69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25" name="Line 70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26" name="Line 71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27" name="Line 72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28" name="Line 73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29" name="Line 74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30" name="Line 75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31" name="Line 76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9532" name="Group 77"/>
            <p:cNvGrpSpPr/>
            <p:nvPr/>
          </p:nvGrpSpPr>
          <p:grpSpPr bwMode="auto">
            <a:xfrm>
              <a:off x="2812" y="0"/>
              <a:ext cx="454" cy="136"/>
              <a:chOff x="0" y="0"/>
              <a:chExt cx="454" cy="136"/>
            </a:xfrm>
          </p:grpSpPr>
          <p:sp>
            <p:nvSpPr>
              <p:cNvPr id="19533" name="Line 78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34" name="Line 79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35" name="Line 80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36" name="Line 81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37" name="Line 82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38" name="Line 83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39" name="Line 84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40" name="Line 85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41" name="Line 86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42" name="Line 87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43" name="Line 88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9544" name="Group 89"/>
            <p:cNvGrpSpPr/>
            <p:nvPr/>
          </p:nvGrpSpPr>
          <p:grpSpPr bwMode="auto">
            <a:xfrm>
              <a:off x="3266" y="0"/>
              <a:ext cx="454" cy="136"/>
              <a:chOff x="0" y="0"/>
              <a:chExt cx="454" cy="136"/>
            </a:xfrm>
          </p:grpSpPr>
          <p:sp>
            <p:nvSpPr>
              <p:cNvPr id="19545" name="Line 9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46" name="Line 91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47" name="Line 92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48" name="Line 93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49" name="Line 94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50" name="Line 95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51" name="Line 96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52" name="Line 97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53" name="Line 98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54" name="Line 99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55" name="Line 100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9556" name="Group 101"/>
            <p:cNvGrpSpPr/>
            <p:nvPr/>
          </p:nvGrpSpPr>
          <p:grpSpPr bwMode="auto">
            <a:xfrm>
              <a:off x="3719" y="0"/>
              <a:ext cx="454" cy="136"/>
              <a:chOff x="0" y="0"/>
              <a:chExt cx="454" cy="136"/>
            </a:xfrm>
          </p:grpSpPr>
          <p:sp>
            <p:nvSpPr>
              <p:cNvPr id="19557" name="Line 102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58" name="Line 103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59" name="Line 104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60" name="Line 105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61" name="Line 106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62" name="Line 107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63" name="Line 108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64" name="Line 109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65" name="Line 110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66" name="Line 111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67" name="Line 112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9568" name="Group 113"/>
            <p:cNvGrpSpPr/>
            <p:nvPr/>
          </p:nvGrpSpPr>
          <p:grpSpPr bwMode="auto">
            <a:xfrm>
              <a:off x="4172" y="0"/>
              <a:ext cx="454" cy="136"/>
              <a:chOff x="0" y="0"/>
              <a:chExt cx="454" cy="136"/>
            </a:xfrm>
          </p:grpSpPr>
          <p:sp>
            <p:nvSpPr>
              <p:cNvPr id="19569" name="Line 114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70" name="Line 115"/>
              <p:cNvSpPr>
                <a:spLocks noChangeShapeType="1"/>
              </p:cNvSpPr>
              <p:nvPr/>
            </p:nvSpPr>
            <p:spPr bwMode="auto">
              <a:xfrm>
                <a:off x="4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71" name="Line 116"/>
              <p:cNvSpPr>
                <a:spLocks noChangeShapeType="1"/>
              </p:cNvSpPr>
              <p:nvPr/>
            </p:nvSpPr>
            <p:spPr bwMode="auto">
              <a:xfrm>
                <a:off x="91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72" name="Line 117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73" name="Line 118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74" name="Line 119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75" name="Line 120"/>
              <p:cNvSpPr>
                <a:spLocks noChangeShapeType="1"/>
              </p:cNvSpPr>
              <p:nvPr/>
            </p:nvSpPr>
            <p:spPr bwMode="auto">
              <a:xfrm>
                <a:off x="27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76" name="Line 121"/>
              <p:cNvSpPr>
                <a:spLocks noChangeShapeType="1"/>
              </p:cNvSpPr>
              <p:nvPr/>
            </p:nvSpPr>
            <p:spPr bwMode="auto">
              <a:xfrm>
                <a:off x="318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77" name="Line 122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78" name="Line 123"/>
              <p:cNvSpPr>
                <a:spLocks noChangeShapeType="1"/>
              </p:cNvSpPr>
              <p:nvPr/>
            </p:nvSpPr>
            <p:spPr bwMode="auto">
              <a:xfrm>
                <a:off x="409" y="0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79" name="Line 124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9580" name="Text Box 125"/>
            <p:cNvSpPr txBox="1">
              <a:spLocks noChangeArrowheads="1"/>
            </p:cNvSpPr>
            <p:nvPr/>
          </p:nvSpPr>
          <p:spPr bwMode="auto">
            <a:xfrm>
              <a:off x="454" y="213"/>
              <a:ext cx="18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9</a:t>
              </a:r>
            </a:p>
          </p:txBody>
        </p:sp>
        <p:sp>
          <p:nvSpPr>
            <p:cNvPr id="19581" name="Text Box 126"/>
            <p:cNvSpPr txBox="1">
              <a:spLocks noChangeArrowheads="1"/>
            </p:cNvSpPr>
            <p:nvPr/>
          </p:nvSpPr>
          <p:spPr bwMode="auto">
            <a:xfrm>
              <a:off x="1360" y="213"/>
              <a:ext cx="18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7</a:t>
              </a:r>
            </a:p>
          </p:txBody>
        </p:sp>
        <p:sp>
          <p:nvSpPr>
            <p:cNvPr id="19582" name="Text Box 127"/>
            <p:cNvSpPr txBox="1">
              <a:spLocks noChangeArrowheads="1"/>
            </p:cNvSpPr>
            <p:nvPr/>
          </p:nvSpPr>
          <p:spPr bwMode="auto">
            <a:xfrm>
              <a:off x="907" y="213"/>
              <a:ext cx="18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8</a:t>
              </a:r>
            </a:p>
          </p:txBody>
        </p:sp>
        <p:sp>
          <p:nvSpPr>
            <p:cNvPr id="19583" name="Text Box 128"/>
            <p:cNvSpPr txBox="1">
              <a:spLocks noChangeArrowheads="1"/>
            </p:cNvSpPr>
            <p:nvPr/>
          </p:nvSpPr>
          <p:spPr bwMode="auto">
            <a:xfrm>
              <a:off x="3628" y="213"/>
              <a:ext cx="18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19584" name="Text Box 129"/>
            <p:cNvSpPr txBox="1">
              <a:spLocks noChangeArrowheads="1"/>
            </p:cNvSpPr>
            <p:nvPr/>
          </p:nvSpPr>
          <p:spPr bwMode="auto">
            <a:xfrm>
              <a:off x="3175" y="213"/>
              <a:ext cx="18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19585" name="Text Box 130"/>
            <p:cNvSpPr txBox="1">
              <a:spLocks noChangeArrowheads="1"/>
            </p:cNvSpPr>
            <p:nvPr/>
          </p:nvSpPr>
          <p:spPr bwMode="auto">
            <a:xfrm>
              <a:off x="1814" y="213"/>
              <a:ext cx="18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6</a:t>
              </a:r>
            </a:p>
          </p:txBody>
        </p:sp>
        <p:sp>
          <p:nvSpPr>
            <p:cNvPr id="19586" name="Text Box 131"/>
            <p:cNvSpPr txBox="1">
              <a:spLocks noChangeArrowheads="1"/>
            </p:cNvSpPr>
            <p:nvPr/>
          </p:nvSpPr>
          <p:spPr bwMode="auto">
            <a:xfrm>
              <a:off x="4082" y="213"/>
              <a:ext cx="18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9587" name="Text Box 132"/>
            <p:cNvSpPr txBox="1">
              <a:spLocks noChangeArrowheads="1"/>
            </p:cNvSpPr>
            <p:nvPr/>
          </p:nvSpPr>
          <p:spPr bwMode="auto">
            <a:xfrm>
              <a:off x="2722" y="213"/>
              <a:ext cx="18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</a:t>
              </a:r>
            </a:p>
          </p:txBody>
        </p:sp>
        <p:sp>
          <p:nvSpPr>
            <p:cNvPr id="19588" name="Text Box 133"/>
            <p:cNvSpPr txBox="1">
              <a:spLocks noChangeArrowheads="1"/>
            </p:cNvSpPr>
            <p:nvPr/>
          </p:nvSpPr>
          <p:spPr bwMode="auto">
            <a:xfrm>
              <a:off x="2268" y="213"/>
              <a:ext cx="18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5</a:t>
              </a:r>
            </a:p>
          </p:txBody>
        </p:sp>
        <p:sp>
          <p:nvSpPr>
            <p:cNvPr id="19589" name="Text Box 134"/>
            <p:cNvSpPr txBox="1">
              <a:spLocks noChangeArrowheads="1"/>
            </p:cNvSpPr>
            <p:nvPr/>
          </p:nvSpPr>
          <p:spPr bwMode="auto">
            <a:xfrm>
              <a:off x="-115" y="213"/>
              <a:ext cx="34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  <p:sp>
          <p:nvSpPr>
            <p:cNvPr id="19590" name="Text Box 135"/>
            <p:cNvSpPr txBox="1">
              <a:spLocks noChangeArrowheads="1"/>
            </p:cNvSpPr>
            <p:nvPr/>
          </p:nvSpPr>
          <p:spPr bwMode="auto">
            <a:xfrm>
              <a:off x="4490" y="213"/>
              <a:ext cx="318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</p:grpSp>
      <p:grpSp>
        <p:nvGrpSpPr>
          <p:cNvPr id="8328" name="Group 136"/>
          <p:cNvGrpSpPr/>
          <p:nvPr/>
        </p:nvGrpSpPr>
        <p:grpSpPr bwMode="auto">
          <a:xfrm>
            <a:off x="5795963" y="901700"/>
            <a:ext cx="2519362" cy="1884363"/>
            <a:chOff x="0" y="0"/>
            <a:chExt cx="1587" cy="1755"/>
          </a:xfrm>
        </p:grpSpPr>
        <p:grpSp>
          <p:nvGrpSpPr>
            <p:cNvPr id="19592" name="Group 137"/>
            <p:cNvGrpSpPr/>
            <p:nvPr/>
          </p:nvGrpSpPr>
          <p:grpSpPr bwMode="auto">
            <a:xfrm>
              <a:off x="771" y="0"/>
              <a:ext cx="272" cy="499"/>
              <a:chOff x="0" y="0"/>
              <a:chExt cx="182" cy="364"/>
            </a:xfrm>
          </p:grpSpPr>
          <p:sp>
            <p:nvSpPr>
              <p:cNvPr id="19593" name="AutoShape 138"/>
              <p:cNvSpPr>
                <a:spLocks noChangeArrowheads="1"/>
              </p:cNvSpPr>
              <p:nvPr/>
            </p:nvSpPr>
            <p:spPr bwMode="auto">
              <a:xfrm>
                <a:off x="0" y="182"/>
                <a:ext cx="182" cy="182"/>
              </a:xfrm>
              <a:custGeom>
                <a:avLst/>
                <a:gdLst>
                  <a:gd name="T0" fmla="*/ 0 w 21600"/>
                  <a:gd name="T1" fmla="*/ 0 h 21600"/>
                  <a:gd name="T2" fmla="*/ 5400 w 21600"/>
                  <a:gd name="T3" fmla="*/ 21600 h 21600"/>
                  <a:gd name="T4" fmla="*/ 16200 w 21600"/>
                  <a:gd name="T5" fmla="*/ 21600 h 21600"/>
                  <a:gd name="T6" fmla="*/ 21600 w 21600"/>
                  <a:gd name="T7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94" name="Line 139"/>
              <p:cNvSpPr>
                <a:spLocks noChangeShapeType="1"/>
              </p:cNvSpPr>
              <p:nvPr/>
            </p:nvSpPr>
            <p:spPr bwMode="auto">
              <a:xfrm flipV="1">
                <a:off x="91" y="0"/>
                <a:ext cx="0" cy="18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9595" name="Group 140"/>
            <p:cNvGrpSpPr/>
            <p:nvPr/>
          </p:nvGrpSpPr>
          <p:grpSpPr bwMode="auto">
            <a:xfrm>
              <a:off x="0" y="363"/>
              <a:ext cx="907" cy="1392"/>
              <a:chOff x="0" y="0"/>
              <a:chExt cx="686" cy="1679"/>
            </a:xfrm>
          </p:grpSpPr>
          <p:grpSp>
            <p:nvGrpSpPr>
              <p:cNvPr id="19596" name="Group 141"/>
              <p:cNvGrpSpPr/>
              <p:nvPr/>
            </p:nvGrpSpPr>
            <p:grpSpPr bwMode="auto">
              <a:xfrm>
                <a:off x="45" y="0"/>
                <a:ext cx="641" cy="1447"/>
                <a:chOff x="0" y="0"/>
                <a:chExt cx="772" cy="1679"/>
              </a:xfrm>
            </p:grpSpPr>
            <p:sp>
              <p:nvSpPr>
                <p:cNvPr id="19597" name="Line 142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726" cy="16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598" name="Line 143"/>
                <p:cNvSpPr>
                  <a:spLocks noChangeShapeType="1"/>
                </p:cNvSpPr>
                <p:nvPr/>
              </p:nvSpPr>
              <p:spPr bwMode="auto">
                <a:xfrm flipH="1">
                  <a:off x="46" y="0"/>
                  <a:ext cx="726" cy="16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9599" name="Line 144"/>
              <p:cNvSpPr>
                <a:spLocks noChangeShapeType="1"/>
              </p:cNvSpPr>
              <p:nvPr/>
            </p:nvSpPr>
            <p:spPr bwMode="auto">
              <a:xfrm flipH="1">
                <a:off x="0" y="1447"/>
                <a:ext cx="45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600" name="Line 145"/>
              <p:cNvSpPr>
                <a:spLocks noChangeShapeType="1"/>
              </p:cNvSpPr>
              <p:nvPr/>
            </p:nvSpPr>
            <p:spPr bwMode="auto">
              <a:xfrm flipV="1">
                <a:off x="0" y="1447"/>
                <a:ext cx="92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9601" name="Group 146"/>
            <p:cNvGrpSpPr/>
            <p:nvPr/>
          </p:nvGrpSpPr>
          <p:grpSpPr bwMode="auto">
            <a:xfrm flipH="1">
              <a:off x="907" y="363"/>
              <a:ext cx="680" cy="1392"/>
              <a:chOff x="0" y="0"/>
              <a:chExt cx="686" cy="1679"/>
            </a:xfrm>
          </p:grpSpPr>
          <p:grpSp>
            <p:nvGrpSpPr>
              <p:cNvPr id="19602" name="Group 147"/>
              <p:cNvGrpSpPr/>
              <p:nvPr/>
            </p:nvGrpSpPr>
            <p:grpSpPr bwMode="auto">
              <a:xfrm>
                <a:off x="45" y="0"/>
                <a:ext cx="641" cy="1447"/>
                <a:chOff x="0" y="0"/>
                <a:chExt cx="772" cy="1679"/>
              </a:xfrm>
            </p:grpSpPr>
            <p:sp>
              <p:nvSpPr>
                <p:cNvPr id="19603" name="Line 148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726" cy="16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604" name="Line 149"/>
                <p:cNvSpPr>
                  <a:spLocks noChangeShapeType="1"/>
                </p:cNvSpPr>
                <p:nvPr/>
              </p:nvSpPr>
              <p:spPr bwMode="auto">
                <a:xfrm flipH="1">
                  <a:off x="46" y="0"/>
                  <a:ext cx="726" cy="16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9605" name="Line 150"/>
              <p:cNvSpPr>
                <a:spLocks noChangeShapeType="1"/>
              </p:cNvSpPr>
              <p:nvPr/>
            </p:nvSpPr>
            <p:spPr bwMode="auto">
              <a:xfrm flipH="1">
                <a:off x="0" y="1447"/>
                <a:ext cx="45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606" name="Line 151"/>
              <p:cNvSpPr>
                <a:spLocks noChangeShapeType="1"/>
              </p:cNvSpPr>
              <p:nvPr/>
            </p:nvSpPr>
            <p:spPr bwMode="auto">
              <a:xfrm flipV="1">
                <a:off x="0" y="1447"/>
                <a:ext cx="92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8344" name="Line 152"/>
          <p:cNvSpPr>
            <a:spLocks noChangeShapeType="1"/>
          </p:cNvSpPr>
          <p:nvPr/>
        </p:nvSpPr>
        <p:spPr bwMode="auto">
          <a:xfrm>
            <a:off x="1187450" y="4149725"/>
            <a:ext cx="6048375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9608" name="Group 153"/>
          <p:cNvGrpSpPr/>
          <p:nvPr/>
        </p:nvGrpSpPr>
        <p:grpSpPr bwMode="auto">
          <a:xfrm>
            <a:off x="5580063" y="2909888"/>
            <a:ext cx="3024187" cy="519112"/>
            <a:chOff x="0" y="0"/>
            <a:chExt cx="1905" cy="327"/>
          </a:xfrm>
        </p:grpSpPr>
        <p:sp>
          <p:nvSpPr>
            <p:cNvPr id="19609" name="Line 154"/>
            <p:cNvSpPr>
              <a:spLocks noChangeShapeType="1"/>
            </p:cNvSpPr>
            <p:nvPr/>
          </p:nvSpPr>
          <p:spPr bwMode="auto">
            <a:xfrm>
              <a:off x="136" y="0"/>
              <a:ext cx="15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10" name="Text Box 155"/>
            <p:cNvSpPr txBox="1">
              <a:spLocks noChangeArrowheads="1"/>
            </p:cNvSpPr>
            <p:nvPr/>
          </p:nvSpPr>
          <p:spPr bwMode="auto">
            <a:xfrm>
              <a:off x="0" y="0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</a:rPr>
                <a:t>M</a:t>
              </a:r>
            </a:p>
          </p:txBody>
        </p:sp>
        <p:sp>
          <p:nvSpPr>
            <p:cNvPr id="19611" name="Text Box 156"/>
            <p:cNvSpPr txBox="1">
              <a:spLocks noChangeArrowheads="1"/>
            </p:cNvSpPr>
            <p:nvPr/>
          </p:nvSpPr>
          <p:spPr bwMode="auto">
            <a:xfrm>
              <a:off x="1542" y="0"/>
              <a:ext cx="36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N</a:t>
              </a:r>
            </a:p>
          </p:txBody>
        </p:sp>
      </p:grpSp>
      <p:sp>
        <p:nvSpPr>
          <p:cNvPr id="8350" name="Text Box 158"/>
          <p:cNvSpPr txBox="1">
            <a:spLocks noChangeArrowheads="1"/>
          </p:cNvSpPr>
          <p:nvPr/>
        </p:nvSpPr>
        <p:spPr bwMode="auto">
          <a:xfrm>
            <a:off x="503238" y="901700"/>
            <a:ext cx="48244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方法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2: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用圆规截取</a:t>
            </a:r>
          </a:p>
        </p:txBody>
      </p:sp>
      <p:grpSp>
        <p:nvGrpSpPr>
          <p:cNvPr id="8351" name="Group 159"/>
          <p:cNvGrpSpPr/>
          <p:nvPr/>
        </p:nvGrpSpPr>
        <p:grpSpPr bwMode="auto">
          <a:xfrm>
            <a:off x="1187450" y="1939925"/>
            <a:ext cx="2519363" cy="2209800"/>
            <a:chOff x="0" y="0"/>
            <a:chExt cx="1587" cy="1755"/>
          </a:xfrm>
        </p:grpSpPr>
        <p:grpSp>
          <p:nvGrpSpPr>
            <p:cNvPr id="19614" name="Group 160"/>
            <p:cNvGrpSpPr/>
            <p:nvPr/>
          </p:nvGrpSpPr>
          <p:grpSpPr bwMode="auto">
            <a:xfrm>
              <a:off x="771" y="0"/>
              <a:ext cx="272" cy="499"/>
              <a:chOff x="0" y="0"/>
              <a:chExt cx="182" cy="364"/>
            </a:xfrm>
          </p:grpSpPr>
          <p:sp>
            <p:nvSpPr>
              <p:cNvPr id="19615" name="AutoShape 161"/>
              <p:cNvSpPr>
                <a:spLocks noChangeArrowheads="1"/>
              </p:cNvSpPr>
              <p:nvPr/>
            </p:nvSpPr>
            <p:spPr bwMode="auto">
              <a:xfrm>
                <a:off x="0" y="182"/>
                <a:ext cx="182" cy="182"/>
              </a:xfrm>
              <a:custGeom>
                <a:avLst/>
                <a:gdLst>
                  <a:gd name="T0" fmla="*/ 0 w 21600"/>
                  <a:gd name="T1" fmla="*/ 0 h 21600"/>
                  <a:gd name="T2" fmla="*/ 5400 w 21600"/>
                  <a:gd name="T3" fmla="*/ 21600 h 21600"/>
                  <a:gd name="T4" fmla="*/ 16200 w 21600"/>
                  <a:gd name="T5" fmla="*/ 21600 h 21600"/>
                  <a:gd name="T6" fmla="*/ 21600 w 21600"/>
                  <a:gd name="T7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616" name="Line 162"/>
              <p:cNvSpPr>
                <a:spLocks noChangeShapeType="1"/>
              </p:cNvSpPr>
              <p:nvPr/>
            </p:nvSpPr>
            <p:spPr bwMode="auto">
              <a:xfrm flipV="1">
                <a:off x="91" y="0"/>
                <a:ext cx="0" cy="18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9617" name="Group 163"/>
            <p:cNvGrpSpPr/>
            <p:nvPr/>
          </p:nvGrpSpPr>
          <p:grpSpPr bwMode="auto">
            <a:xfrm>
              <a:off x="0" y="363"/>
              <a:ext cx="907" cy="1392"/>
              <a:chOff x="0" y="0"/>
              <a:chExt cx="686" cy="1679"/>
            </a:xfrm>
          </p:grpSpPr>
          <p:grpSp>
            <p:nvGrpSpPr>
              <p:cNvPr id="19618" name="Group 164"/>
              <p:cNvGrpSpPr/>
              <p:nvPr/>
            </p:nvGrpSpPr>
            <p:grpSpPr bwMode="auto">
              <a:xfrm>
                <a:off x="45" y="0"/>
                <a:ext cx="641" cy="1447"/>
                <a:chOff x="0" y="0"/>
                <a:chExt cx="772" cy="1679"/>
              </a:xfrm>
            </p:grpSpPr>
            <p:sp>
              <p:nvSpPr>
                <p:cNvPr id="19619" name="Line 165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726" cy="16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620" name="Line 166"/>
                <p:cNvSpPr>
                  <a:spLocks noChangeShapeType="1"/>
                </p:cNvSpPr>
                <p:nvPr/>
              </p:nvSpPr>
              <p:spPr bwMode="auto">
                <a:xfrm flipH="1">
                  <a:off x="46" y="0"/>
                  <a:ext cx="726" cy="16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9621" name="Line 167"/>
              <p:cNvSpPr>
                <a:spLocks noChangeShapeType="1"/>
              </p:cNvSpPr>
              <p:nvPr/>
            </p:nvSpPr>
            <p:spPr bwMode="auto">
              <a:xfrm flipH="1">
                <a:off x="0" y="1447"/>
                <a:ext cx="45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622" name="Line 168"/>
              <p:cNvSpPr>
                <a:spLocks noChangeShapeType="1"/>
              </p:cNvSpPr>
              <p:nvPr/>
            </p:nvSpPr>
            <p:spPr bwMode="auto">
              <a:xfrm flipV="1">
                <a:off x="0" y="1447"/>
                <a:ext cx="92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9623" name="Group 169"/>
            <p:cNvGrpSpPr/>
            <p:nvPr/>
          </p:nvGrpSpPr>
          <p:grpSpPr bwMode="auto">
            <a:xfrm flipH="1">
              <a:off x="907" y="363"/>
              <a:ext cx="680" cy="1392"/>
              <a:chOff x="0" y="0"/>
              <a:chExt cx="686" cy="1679"/>
            </a:xfrm>
          </p:grpSpPr>
          <p:grpSp>
            <p:nvGrpSpPr>
              <p:cNvPr id="19624" name="Group 170"/>
              <p:cNvGrpSpPr/>
              <p:nvPr/>
            </p:nvGrpSpPr>
            <p:grpSpPr bwMode="auto">
              <a:xfrm>
                <a:off x="45" y="0"/>
                <a:ext cx="641" cy="1447"/>
                <a:chOff x="0" y="0"/>
                <a:chExt cx="772" cy="1679"/>
              </a:xfrm>
            </p:grpSpPr>
            <p:sp>
              <p:nvSpPr>
                <p:cNvPr id="19625" name="Line 171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726" cy="16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626" name="Line 172"/>
                <p:cNvSpPr>
                  <a:spLocks noChangeShapeType="1"/>
                </p:cNvSpPr>
                <p:nvPr/>
              </p:nvSpPr>
              <p:spPr bwMode="auto">
                <a:xfrm flipH="1">
                  <a:off x="46" y="0"/>
                  <a:ext cx="726" cy="16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9627" name="Line 173"/>
              <p:cNvSpPr>
                <a:spLocks noChangeShapeType="1"/>
              </p:cNvSpPr>
              <p:nvPr/>
            </p:nvSpPr>
            <p:spPr bwMode="auto">
              <a:xfrm flipH="1">
                <a:off x="0" y="1447"/>
                <a:ext cx="45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628" name="Line 174"/>
              <p:cNvSpPr>
                <a:spLocks noChangeShapeType="1"/>
              </p:cNvSpPr>
              <p:nvPr/>
            </p:nvSpPr>
            <p:spPr bwMode="auto">
              <a:xfrm flipV="1">
                <a:off x="0" y="1447"/>
                <a:ext cx="92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8367" name="Group 175"/>
          <p:cNvGrpSpPr/>
          <p:nvPr/>
        </p:nvGrpSpPr>
        <p:grpSpPr bwMode="auto">
          <a:xfrm>
            <a:off x="900113" y="4005263"/>
            <a:ext cx="3095625" cy="663575"/>
            <a:chOff x="0" y="0"/>
            <a:chExt cx="1950" cy="418"/>
          </a:xfrm>
        </p:grpSpPr>
        <p:sp>
          <p:nvSpPr>
            <p:cNvPr id="19630" name="Rectangle 176"/>
            <p:cNvSpPr>
              <a:spLocks noChangeArrowheads="1"/>
            </p:cNvSpPr>
            <p:nvPr/>
          </p:nvSpPr>
          <p:spPr bwMode="auto">
            <a:xfrm>
              <a:off x="44" y="0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●</a:t>
              </a:r>
            </a:p>
          </p:txBody>
        </p:sp>
        <p:sp>
          <p:nvSpPr>
            <p:cNvPr id="19631" name="Rectangle 177"/>
            <p:cNvSpPr>
              <a:spLocks noChangeArrowheads="1"/>
            </p:cNvSpPr>
            <p:nvPr/>
          </p:nvSpPr>
          <p:spPr bwMode="auto">
            <a:xfrm>
              <a:off x="1633" y="0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●</a:t>
              </a:r>
            </a:p>
          </p:txBody>
        </p:sp>
        <p:grpSp>
          <p:nvGrpSpPr>
            <p:cNvPr id="19632" name="Group 178"/>
            <p:cNvGrpSpPr/>
            <p:nvPr/>
          </p:nvGrpSpPr>
          <p:grpSpPr bwMode="auto">
            <a:xfrm>
              <a:off x="0" y="85"/>
              <a:ext cx="1950" cy="333"/>
              <a:chOff x="0" y="0"/>
              <a:chExt cx="1950" cy="333"/>
            </a:xfrm>
          </p:grpSpPr>
          <p:sp>
            <p:nvSpPr>
              <p:cNvPr id="19633" name="Text Box 179"/>
              <p:cNvSpPr txBox="1">
                <a:spLocks noChangeArrowheads="1"/>
              </p:cNvSpPr>
              <p:nvPr/>
            </p:nvSpPr>
            <p:spPr bwMode="auto">
              <a:xfrm>
                <a:off x="0" y="45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</a:rPr>
                  <a:t>M</a:t>
                </a:r>
              </a:p>
            </p:txBody>
          </p:sp>
          <p:sp>
            <p:nvSpPr>
              <p:cNvPr id="19634" name="Text Box 180"/>
              <p:cNvSpPr txBox="1">
                <a:spLocks noChangeArrowheads="1"/>
              </p:cNvSpPr>
              <p:nvPr/>
            </p:nvSpPr>
            <p:spPr bwMode="auto">
              <a:xfrm>
                <a:off x="1587" y="0"/>
                <a:ext cx="36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solidFill>
                      <a:srgbClr val="0000FF"/>
                    </a:solidFill>
                  </a:rPr>
                  <a:t>N</a:t>
                </a:r>
              </a:p>
            </p:txBody>
          </p:sp>
        </p:grpSp>
      </p:grpSp>
      <p:pic>
        <p:nvPicPr>
          <p:cNvPr id="19635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9563" y="187325"/>
            <a:ext cx="20526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36" name="TextBox 6"/>
          <p:cNvSpPr txBox="1">
            <a:spLocks noChangeArrowheads="1"/>
          </p:cNvSpPr>
          <p:nvPr/>
        </p:nvSpPr>
        <p:spPr bwMode="auto">
          <a:xfrm>
            <a:off x="533400" y="233363"/>
            <a:ext cx="2854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衔接起步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Motion origin="layout" path="M -3.33333E-6 -4.07407E-6 L 0.66146 0.0055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Line 2"/>
          <p:cNvSpPr>
            <a:spLocks noChangeShapeType="1"/>
          </p:cNvSpPr>
          <p:nvPr/>
        </p:nvSpPr>
        <p:spPr bwMode="auto">
          <a:xfrm>
            <a:off x="5003800" y="45767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9219" name="Group 51"/>
          <p:cNvGrpSpPr/>
          <p:nvPr/>
        </p:nvGrpSpPr>
        <p:grpSpPr bwMode="auto">
          <a:xfrm>
            <a:off x="6297613" y="3397250"/>
            <a:ext cx="1079500" cy="714375"/>
            <a:chOff x="0" y="0"/>
            <a:chExt cx="680" cy="450"/>
          </a:xfrm>
        </p:grpSpPr>
        <p:sp>
          <p:nvSpPr>
            <p:cNvPr id="20483" name="Rectangle 4"/>
            <p:cNvSpPr>
              <a:spLocks noChangeArrowheads="1"/>
            </p:cNvSpPr>
            <p:nvPr/>
          </p:nvSpPr>
          <p:spPr bwMode="auto">
            <a:xfrm>
              <a:off x="303" y="162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i="1">
                  <a:solidFill>
                    <a:srgbClr val="000099"/>
                  </a:solidFill>
                  <a:latin typeface="Times New Roman" panose="02020603050405020304" pitchFamily="18" charset="0"/>
                  <a:ea typeface="华文中宋" panose="02010600040101010101" pitchFamily="2" charset="-122"/>
                </a:rPr>
                <a:t>a</a:t>
              </a:r>
            </a:p>
          </p:txBody>
        </p:sp>
        <p:grpSp>
          <p:nvGrpSpPr>
            <p:cNvPr id="20484" name="Group 6"/>
            <p:cNvGrpSpPr/>
            <p:nvPr/>
          </p:nvGrpSpPr>
          <p:grpSpPr bwMode="auto">
            <a:xfrm>
              <a:off x="0" y="0"/>
              <a:ext cx="680" cy="96"/>
              <a:chOff x="0" y="0"/>
              <a:chExt cx="816" cy="46"/>
            </a:xfrm>
          </p:grpSpPr>
          <p:sp>
            <p:nvSpPr>
              <p:cNvPr id="20485" name="Line 7"/>
              <p:cNvSpPr>
                <a:spLocks noChangeShapeType="1"/>
              </p:cNvSpPr>
              <p:nvPr/>
            </p:nvSpPr>
            <p:spPr bwMode="auto">
              <a:xfrm>
                <a:off x="0" y="45"/>
                <a:ext cx="816" cy="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0486" name="Group 8"/>
              <p:cNvGrpSpPr/>
              <p:nvPr/>
            </p:nvGrpSpPr>
            <p:grpSpPr bwMode="auto">
              <a:xfrm>
                <a:off x="0" y="0"/>
                <a:ext cx="816" cy="45"/>
                <a:chOff x="0" y="0"/>
                <a:chExt cx="816" cy="45"/>
              </a:xfrm>
            </p:grpSpPr>
            <p:sp>
              <p:nvSpPr>
                <p:cNvPr id="20487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816" y="0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88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4378325" y="3717925"/>
            <a:ext cx="46132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SzPct val="75000"/>
              <a:buFont typeface="Arial" panose="020B0604020202020204" pitchFamily="34" charset="0"/>
              <a:buChar char="•"/>
            </a:pP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9227" name="Rectangle 12"/>
          <p:cNvSpPr>
            <a:spLocks noChangeArrowheads="1"/>
          </p:cNvSpPr>
          <p:nvPr/>
        </p:nvSpPr>
        <p:spPr bwMode="auto">
          <a:xfrm>
            <a:off x="1441450" y="2543175"/>
            <a:ext cx="488791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>
              <a:spcBef>
                <a:spcPct val="20000"/>
              </a:spcBef>
              <a:buSzPct val="75000"/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）用直尺作射线</a:t>
            </a:r>
            <a:r>
              <a:rPr 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AC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；</a:t>
            </a:r>
          </a:p>
        </p:txBody>
      </p:sp>
      <p:grpSp>
        <p:nvGrpSpPr>
          <p:cNvPr id="9228" name="Group 13"/>
          <p:cNvGrpSpPr/>
          <p:nvPr/>
        </p:nvGrpSpPr>
        <p:grpSpPr bwMode="auto">
          <a:xfrm>
            <a:off x="5105400" y="5181600"/>
            <a:ext cx="3048000" cy="88900"/>
            <a:chOff x="0" y="0"/>
            <a:chExt cx="2112" cy="48"/>
          </a:xfrm>
        </p:grpSpPr>
        <p:sp>
          <p:nvSpPr>
            <p:cNvPr id="20492" name="Line 14"/>
            <p:cNvSpPr>
              <a:spLocks noChangeShapeType="1"/>
            </p:cNvSpPr>
            <p:nvPr/>
          </p:nvSpPr>
          <p:spPr bwMode="auto">
            <a:xfrm>
              <a:off x="0" y="48"/>
              <a:ext cx="211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3" name="Line 15"/>
            <p:cNvSpPr>
              <a:spLocks noChangeShapeType="1"/>
            </p:cNvSpPr>
            <p:nvPr/>
          </p:nvSpPr>
          <p:spPr bwMode="auto">
            <a:xfrm>
              <a:off x="0" y="0"/>
              <a:ext cx="0" cy="4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31" name="Rectangle 16"/>
          <p:cNvSpPr/>
          <p:nvPr/>
        </p:nvSpPr>
        <p:spPr>
          <a:xfrm>
            <a:off x="5076825" y="5229225"/>
            <a:ext cx="3733800" cy="5175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0" hangingPunct="0"/>
            <a:r>
              <a:rPr lang="en-US" altLang="x-none" sz="2400" i="1" noProof="1">
                <a:solidFill>
                  <a:srgbClr val="000099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+mn-ea"/>
              </a:rPr>
              <a:t>A</a:t>
            </a:r>
            <a:r>
              <a:rPr lang="en-US" altLang="x-none" sz="2800" i="1" noProof="1">
                <a:solidFill>
                  <a:srgbClr val="000099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华文中宋" panose="02010600040101010101" pitchFamily="2" charset="-122"/>
                <a:cs typeface="+mn-ea"/>
              </a:rPr>
              <a:t>                     </a:t>
            </a:r>
            <a:r>
              <a:rPr lang="en-US" altLang="x-none" sz="2400" i="1" noProof="1">
                <a:solidFill>
                  <a:srgbClr val="000099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  <a:cs typeface="+mn-ea"/>
              </a:rPr>
              <a:t> </a:t>
            </a:r>
            <a:r>
              <a:rPr lang="en-US" altLang="x-none" sz="2400" i="1" noProof="1">
                <a:solidFill>
                  <a:srgbClr val="000099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+mn-ea"/>
              </a:rPr>
              <a:t>C</a:t>
            </a:r>
            <a:endParaRPr lang="en-US" altLang="x-none" sz="2400" i="1" noProof="1">
              <a:solidFill>
                <a:srgbClr val="000099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9232" name="Rectangle 18"/>
          <p:cNvSpPr>
            <a:spLocks noChangeArrowheads="1"/>
          </p:cNvSpPr>
          <p:nvPr/>
        </p:nvSpPr>
        <p:spPr bwMode="auto">
          <a:xfrm>
            <a:off x="84138" y="3287713"/>
            <a:ext cx="7413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）用圆规在射线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AC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上截取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AB=a.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9233" name="Arc 21"/>
          <p:cNvSpPr>
            <a:spLocks noChangeArrowheads="1"/>
          </p:cNvSpPr>
          <p:nvPr/>
        </p:nvSpPr>
        <p:spPr bwMode="auto">
          <a:xfrm rot="951768">
            <a:off x="5410200" y="4965700"/>
            <a:ext cx="795338" cy="406400"/>
          </a:xfrm>
          <a:custGeom>
            <a:avLst/>
            <a:gdLst>
              <a:gd name="T0" fmla="*/ 18567 w 21600"/>
              <a:gd name="T1" fmla="*/ 0 h 11037"/>
              <a:gd name="T2" fmla="*/ 21599 w 21600"/>
              <a:gd name="T3" fmla="*/ 10906 h 11037"/>
              <a:gd name="T4" fmla="*/ 18567 w 21600"/>
              <a:gd name="T5" fmla="*/ 0 h 11037"/>
              <a:gd name="T6" fmla="*/ 21599 w 21600"/>
              <a:gd name="T7" fmla="*/ 10906 h 11037"/>
              <a:gd name="T8" fmla="*/ 0 w 21600"/>
              <a:gd name="T9" fmla="*/ 11037 h 1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11037" fill="none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4" name="Rectangle 23"/>
          <p:cNvSpPr>
            <a:spLocks noChangeArrowheads="1"/>
          </p:cNvSpPr>
          <p:nvPr/>
        </p:nvSpPr>
        <p:spPr bwMode="auto">
          <a:xfrm>
            <a:off x="6096000" y="5359400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9235" name="Rectangle 25"/>
          <p:cNvSpPr/>
          <p:nvPr/>
        </p:nvSpPr>
        <p:spPr>
          <a:xfrm>
            <a:off x="3708400" y="4849813"/>
            <a:ext cx="185738" cy="51911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eaLnBrk="0" hangingPunct="0"/>
            <a:endParaRPr lang="en-US" altLang="x-none" sz="2800" i="1" noProof="1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ea typeface="华文中宋" panose="02010600040101010101" pitchFamily="2" charset="-122"/>
            </a:endParaRPr>
          </a:p>
        </p:txBody>
      </p:sp>
      <p:sp>
        <p:nvSpPr>
          <p:cNvPr id="9236" name="Line 27"/>
          <p:cNvSpPr>
            <a:spLocks noChangeShapeType="1"/>
          </p:cNvSpPr>
          <p:nvPr/>
        </p:nvSpPr>
        <p:spPr bwMode="auto">
          <a:xfrm>
            <a:off x="5076825" y="5297488"/>
            <a:ext cx="1079500" cy="3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7" name="Rectangle 31"/>
          <p:cNvSpPr>
            <a:spLocks noChangeArrowheads="1"/>
          </p:cNvSpPr>
          <p:nvPr/>
        </p:nvSpPr>
        <p:spPr bwMode="auto">
          <a:xfrm>
            <a:off x="323850" y="3811588"/>
            <a:ext cx="39624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线段</a:t>
            </a:r>
            <a:r>
              <a:rPr 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就是与线段</a:t>
            </a:r>
            <a:r>
              <a:rPr 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相等的线段</a:t>
            </a:r>
          </a:p>
        </p:txBody>
      </p:sp>
      <p:sp>
        <p:nvSpPr>
          <p:cNvPr id="9238" name="Rectangle 32"/>
          <p:cNvSpPr>
            <a:spLocks noChangeArrowheads="1"/>
          </p:cNvSpPr>
          <p:nvPr/>
        </p:nvSpPr>
        <p:spPr bwMode="auto">
          <a:xfrm>
            <a:off x="323850" y="2701925"/>
            <a:ext cx="2428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SzPct val="75000"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作法：</a:t>
            </a:r>
          </a:p>
        </p:txBody>
      </p:sp>
      <p:grpSp>
        <p:nvGrpSpPr>
          <p:cNvPr id="9239" name="Group 41"/>
          <p:cNvGrpSpPr/>
          <p:nvPr/>
        </p:nvGrpSpPr>
        <p:grpSpPr bwMode="auto">
          <a:xfrm>
            <a:off x="5219700" y="3429000"/>
            <a:ext cx="1066800" cy="1905000"/>
            <a:chOff x="0" y="0"/>
            <a:chExt cx="912" cy="1632"/>
          </a:xfrm>
        </p:grpSpPr>
        <p:sp>
          <p:nvSpPr>
            <p:cNvPr id="20503" name="Freeform 42"/>
            <p:cNvSpPr>
              <a:spLocks noChangeArrowheads="1"/>
            </p:cNvSpPr>
            <p:nvPr/>
          </p:nvSpPr>
          <p:spPr bwMode="auto">
            <a:xfrm rot="631306">
              <a:off x="0" y="528"/>
              <a:ext cx="337" cy="1104"/>
            </a:xfrm>
            <a:custGeom>
              <a:avLst/>
              <a:gdLst>
                <a:gd name="T0" fmla="*/ 288 w 384"/>
                <a:gd name="T1" fmla="*/ 0 h 1152"/>
                <a:gd name="T2" fmla="*/ 0 w 384"/>
                <a:gd name="T3" fmla="*/ 864 h 1152"/>
                <a:gd name="T4" fmla="*/ 0 w 384"/>
                <a:gd name="T5" fmla="*/ 1152 h 1152"/>
                <a:gd name="T6" fmla="*/ 384 w 384"/>
                <a:gd name="T7" fmla="*/ 0 h 1152"/>
                <a:gd name="T8" fmla="*/ 288 w 384"/>
                <a:gd name="T9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4" h="1152">
                  <a:moveTo>
                    <a:pt x="288" y="0"/>
                  </a:moveTo>
                  <a:lnTo>
                    <a:pt x="0" y="864"/>
                  </a:lnTo>
                  <a:lnTo>
                    <a:pt x="0" y="1152"/>
                  </a:lnTo>
                  <a:lnTo>
                    <a:pt x="384" y="0"/>
                  </a:lnTo>
                  <a:lnTo>
                    <a:pt x="288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50000">
                  <a:srgbClr val="FF99CC"/>
                </a:gs>
                <a:gs pos="100000">
                  <a:schemeClr val="accent1"/>
                </a:gs>
              </a:gsLst>
              <a:lin ang="0" scaled="1"/>
            </a:gradFill>
            <a:ln w="9525">
              <a:solidFill>
                <a:srgbClr val="CC66FF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504" name="Group 43"/>
            <p:cNvGrpSpPr/>
            <p:nvPr/>
          </p:nvGrpSpPr>
          <p:grpSpPr bwMode="auto">
            <a:xfrm>
              <a:off x="575" y="540"/>
              <a:ext cx="337" cy="1068"/>
              <a:chOff x="0" y="0"/>
              <a:chExt cx="337" cy="1068"/>
            </a:xfrm>
          </p:grpSpPr>
          <p:sp>
            <p:nvSpPr>
              <p:cNvPr id="20505" name="Freeform 44"/>
              <p:cNvSpPr>
                <a:spLocks noChangeArrowheads="1"/>
              </p:cNvSpPr>
              <p:nvPr/>
            </p:nvSpPr>
            <p:spPr bwMode="auto">
              <a:xfrm rot="-837224">
                <a:off x="49" y="27"/>
                <a:ext cx="205" cy="1020"/>
              </a:xfrm>
              <a:custGeom>
                <a:avLst/>
                <a:gdLst>
                  <a:gd name="T0" fmla="*/ 0 w 288"/>
                  <a:gd name="T1" fmla="*/ 0 h 1152"/>
                  <a:gd name="T2" fmla="*/ 144 w 288"/>
                  <a:gd name="T3" fmla="*/ 1152 h 1152"/>
                  <a:gd name="T4" fmla="*/ 192 w 288"/>
                  <a:gd name="T5" fmla="*/ 960 h 1152"/>
                  <a:gd name="T6" fmla="*/ 288 w 288"/>
                  <a:gd name="T7" fmla="*/ 240 h 1152"/>
                  <a:gd name="T8" fmla="*/ 144 w 288"/>
                  <a:gd name="T9" fmla="*/ 240 h 1152"/>
                  <a:gd name="T10" fmla="*/ 96 w 288"/>
                  <a:gd name="T11" fmla="*/ 0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" h="1152">
                    <a:moveTo>
                      <a:pt x="0" y="0"/>
                    </a:moveTo>
                    <a:lnTo>
                      <a:pt x="144" y="1152"/>
                    </a:lnTo>
                    <a:lnTo>
                      <a:pt x="192" y="960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</a:path>
                </a:pathLst>
              </a:custGeom>
              <a:noFill/>
              <a:ln w="38100">
                <a:solidFill>
                  <a:srgbClr val="FF6600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06" name="Freeform 45"/>
              <p:cNvSpPr>
                <a:spLocks noChangeArrowheads="1"/>
              </p:cNvSpPr>
              <p:nvPr/>
            </p:nvSpPr>
            <p:spPr bwMode="auto">
              <a:xfrm rot="-837224">
                <a:off x="0" y="0"/>
                <a:ext cx="288" cy="807"/>
              </a:xfrm>
              <a:custGeom>
                <a:avLst/>
                <a:gdLst>
                  <a:gd name="T0" fmla="*/ 0 w 288"/>
                  <a:gd name="T1" fmla="*/ 0 h 912"/>
                  <a:gd name="T2" fmla="*/ 48 w 288"/>
                  <a:gd name="T3" fmla="*/ 336 h 912"/>
                  <a:gd name="T4" fmla="*/ 144 w 288"/>
                  <a:gd name="T5" fmla="*/ 336 h 912"/>
                  <a:gd name="T6" fmla="*/ 96 w 288"/>
                  <a:gd name="T7" fmla="*/ 912 h 912"/>
                  <a:gd name="T8" fmla="*/ 192 w 288"/>
                  <a:gd name="T9" fmla="*/ 912 h 912"/>
                  <a:gd name="T10" fmla="*/ 288 w 288"/>
                  <a:gd name="T11" fmla="*/ 240 h 912"/>
                  <a:gd name="T12" fmla="*/ 144 w 288"/>
                  <a:gd name="T13" fmla="*/ 240 h 912"/>
                  <a:gd name="T14" fmla="*/ 96 w 288"/>
                  <a:gd name="T15" fmla="*/ 0 h 912"/>
                  <a:gd name="T16" fmla="*/ 0 w 288"/>
                  <a:gd name="T17" fmla="*/ 0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8" h="912">
                    <a:moveTo>
                      <a:pt x="0" y="0"/>
                    </a:moveTo>
                    <a:lnTo>
                      <a:pt x="48" y="336"/>
                    </a:lnTo>
                    <a:lnTo>
                      <a:pt x="144" y="336"/>
                    </a:lnTo>
                    <a:lnTo>
                      <a:pt x="96" y="912"/>
                    </a:lnTo>
                    <a:lnTo>
                      <a:pt x="192" y="912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33"/>
                  </a:gs>
                  <a:gs pos="50000">
                    <a:srgbClr val="FF99FF"/>
                  </a:gs>
                  <a:gs pos="100000">
                    <a:srgbClr val="FF9933"/>
                  </a:gs>
                </a:gsLst>
                <a:lin ang="2700000" scaled="1"/>
              </a:gradFill>
              <a:ln w="9525">
                <a:solidFill>
                  <a:srgbClr val="FF73FF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07" name="Freeform 46"/>
              <p:cNvSpPr>
                <a:spLocks noChangeAspect="1" noChangeArrowheads="1"/>
              </p:cNvSpPr>
              <p:nvPr/>
            </p:nvSpPr>
            <p:spPr bwMode="auto">
              <a:xfrm rot="-604107">
                <a:off x="206" y="807"/>
                <a:ext cx="131" cy="261"/>
              </a:xfrm>
              <a:custGeom>
                <a:avLst/>
                <a:gdLst>
                  <a:gd name="T0" fmla="*/ 0 w 96"/>
                  <a:gd name="T1" fmla="*/ 0 h 192"/>
                  <a:gd name="T2" fmla="*/ 96 w 96"/>
                  <a:gd name="T3" fmla="*/ 0 h 192"/>
                  <a:gd name="T4" fmla="*/ 48 w 96"/>
                  <a:gd name="T5" fmla="*/ 192 h 192"/>
                  <a:gd name="T6" fmla="*/ 0 w 96"/>
                  <a:gd name="T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192">
                    <a:moveTo>
                      <a:pt x="0" y="0"/>
                    </a:moveTo>
                    <a:lnTo>
                      <a:pt x="96" y="0"/>
                    </a:lnTo>
                    <a:lnTo>
                      <a:pt x="48" y="19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50000">
                    <a:srgbClr val="5F5F5F"/>
                  </a:gs>
                  <a:gs pos="100000">
                    <a:srgbClr val="DDDDDD"/>
                  </a:gs>
                </a:gsLst>
                <a:lin ang="0" scaled="1"/>
              </a:gradFill>
              <a:ln w="9525">
                <a:solidFill>
                  <a:srgbClr val="808080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aphicFrame>
          <p:nvGraphicFramePr>
            <p:cNvPr id="20508" name="Picture 47"/>
            <p:cNvGraphicFramePr>
              <a:graphicFrameLocks noChangeAspect="1"/>
            </p:cNvGraphicFramePr>
            <p:nvPr/>
          </p:nvGraphicFramePr>
          <p:xfrm>
            <a:off x="336" y="0"/>
            <a:ext cx="280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9" r:id="rId3" imgW="285750" imgH="638175" progId="">
                    <p:embed/>
                  </p:oleObj>
                </mc:Choice>
                <mc:Fallback>
                  <p:oleObj r:id="rId3" imgW="285750" imgH="638175" progId="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0"/>
                          <a:ext cx="280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46" name="Text Box 49"/>
          <p:cNvSpPr txBox="1">
            <a:spLocks noChangeArrowheads="1"/>
          </p:cNvSpPr>
          <p:nvPr/>
        </p:nvSpPr>
        <p:spPr bwMode="auto">
          <a:xfrm>
            <a:off x="323849" y="1339850"/>
            <a:ext cx="4605201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已知：线段</a:t>
            </a:r>
            <a:r>
              <a:rPr lang="en-US" sz="2800" b="1" dirty="0">
                <a:latin typeface="宋体" panose="02010600030101010101" pitchFamily="2" charset="-122"/>
              </a:rPr>
              <a:t>a</a:t>
            </a:r>
            <a:r>
              <a:rPr lang="zh-CN" altLang="en-US" sz="2800" b="1" dirty="0">
                <a:latin typeface="宋体" panose="02010600030101010101" pitchFamily="2" charset="-122"/>
              </a:rPr>
              <a:t>（图</a:t>
            </a:r>
            <a:r>
              <a:rPr lang="en-US" sz="2800" b="1" dirty="0">
                <a:latin typeface="宋体" panose="02010600030101010101" pitchFamily="2" charset="-122"/>
              </a:rPr>
              <a:t>1-31</a:t>
            </a:r>
            <a:r>
              <a:rPr lang="zh-CN" altLang="en-US" sz="2800" b="1" dirty="0">
                <a:latin typeface="宋体" panose="02010600030101010101" pitchFamily="2" charset="-122"/>
              </a:rPr>
              <a:t>）</a:t>
            </a:r>
            <a:endParaRPr 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求作：线段</a:t>
            </a:r>
            <a:r>
              <a:rPr lang="en-US" sz="2800" b="1" dirty="0">
                <a:latin typeface="宋体" panose="02010600030101010101" pitchFamily="2" charset="-122"/>
              </a:rPr>
              <a:t>AB,</a:t>
            </a:r>
            <a:r>
              <a:rPr lang="zh-CN" altLang="en-US" sz="2800" b="1" dirty="0">
                <a:latin typeface="宋体" panose="02010600030101010101" pitchFamily="2" charset="-122"/>
              </a:rPr>
              <a:t>使</a:t>
            </a:r>
            <a:r>
              <a:rPr lang="en-US" sz="2800" b="1" dirty="0">
                <a:latin typeface="宋体" panose="02010600030101010101" pitchFamily="2" charset="-122"/>
              </a:rPr>
              <a:t>AB=a.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9247" name="Rectangle 49"/>
          <p:cNvSpPr>
            <a:spLocks noChangeArrowheads="1"/>
          </p:cNvSpPr>
          <p:nvPr/>
        </p:nvSpPr>
        <p:spPr bwMode="auto">
          <a:xfrm>
            <a:off x="323850" y="815975"/>
            <a:ext cx="830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</a:rPr>
              <a:t>例</a:t>
            </a:r>
            <a:r>
              <a:rPr lang="en-US" sz="2800" b="1"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latin typeface="宋体" panose="02010600030101010101" pitchFamily="2" charset="-122"/>
              </a:rPr>
              <a:t>：用直尺和圆规作一条线段，使它等于已知线段</a:t>
            </a:r>
          </a:p>
        </p:txBody>
      </p:sp>
      <p:grpSp>
        <p:nvGrpSpPr>
          <p:cNvPr id="9248" name="Group 41"/>
          <p:cNvGrpSpPr/>
          <p:nvPr/>
        </p:nvGrpSpPr>
        <p:grpSpPr bwMode="auto">
          <a:xfrm>
            <a:off x="6405563" y="1658938"/>
            <a:ext cx="1066800" cy="1905000"/>
            <a:chOff x="0" y="0"/>
            <a:chExt cx="912" cy="1632"/>
          </a:xfrm>
        </p:grpSpPr>
        <p:sp>
          <p:nvSpPr>
            <p:cNvPr id="20512" name="Freeform 42"/>
            <p:cNvSpPr>
              <a:spLocks noChangeArrowheads="1"/>
            </p:cNvSpPr>
            <p:nvPr/>
          </p:nvSpPr>
          <p:spPr bwMode="auto">
            <a:xfrm rot="631306">
              <a:off x="0" y="528"/>
              <a:ext cx="337" cy="1104"/>
            </a:xfrm>
            <a:custGeom>
              <a:avLst/>
              <a:gdLst>
                <a:gd name="T0" fmla="*/ 288 w 384"/>
                <a:gd name="T1" fmla="*/ 0 h 1152"/>
                <a:gd name="T2" fmla="*/ 0 w 384"/>
                <a:gd name="T3" fmla="*/ 864 h 1152"/>
                <a:gd name="T4" fmla="*/ 0 w 384"/>
                <a:gd name="T5" fmla="*/ 1152 h 1152"/>
                <a:gd name="T6" fmla="*/ 384 w 384"/>
                <a:gd name="T7" fmla="*/ 0 h 1152"/>
                <a:gd name="T8" fmla="*/ 288 w 384"/>
                <a:gd name="T9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4" h="1152">
                  <a:moveTo>
                    <a:pt x="288" y="0"/>
                  </a:moveTo>
                  <a:lnTo>
                    <a:pt x="0" y="864"/>
                  </a:lnTo>
                  <a:lnTo>
                    <a:pt x="0" y="1152"/>
                  </a:lnTo>
                  <a:lnTo>
                    <a:pt x="384" y="0"/>
                  </a:lnTo>
                  <a:lnTo>
                    <a:pt x="288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50000">
                  <a:srgbClr val="FF99CC"/>
                </a:gs>
                <a:gs pos="100000">
                  <a:schemeClr val="accent1"/>
                </a:gs>
              </a:gsLst>
              <a:lin ang="0" scaled="1"/>
            </a:gradFill>
            <a:ln w="9525">
              <a:solidFill>
                <a:srgbClr val="CC66FF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513" name="Group 43"/>
            <p:cNvGrpSpPr/>
            <p:nvPr/>
          </p:nvGrpSpPr>
          <p:grpSpPr bwMode="auto">
            <a:xfrm>
              <a:off x="575" y="540"/>
              <a:ext cx="337" cy="1068"/>
              <a:chOff x="0" y="0"/>
              <a:chExt cx="337" cy="1068"/>
            </a:xfrm>
          </p:grpSpPr>
          <p:sp>
            <p:nvSpPr>
              <p:cNvPr id="20514" name="Freeform 44"/>
              <p:cNvSpPr>
                <a:spLocks noChangeArrowheads="1"/>
              </p:cNvSpPr>
              <p:nvPr/>
            </p:nvSpPr>
            <p:spPr bwMode="auto">
              <a:xfrm rot="-837224">
                <a:off x="49" y="27"/>
                <a:ext cx="205" cy="1020"/>
              </a:xfrm>
              <a:custGeom>
                <a:avLst/>
                <a:gdLst>
                  <a:gd name="T0" fmla="*/ 0 w 288"/>
                  <a:gd name="T1" fmla="*/ 0 h 1152"/>
                  <a:gd name="T2" fmla="*/ 144 w 288"/>
                  <a:gd name="T3" fmla="*/ 1152 h 1152"/>
                  <a:gd name="T4" fmla="*/ 192 w 288"/>
                  <a:gd name="T5" fmla="*/ 960 h 1152"/>
                  <a:gd name="T6" fmla="*/ 288 w 288"/>
                  <a:gd name="T7" fmla="*/ 240 h 1152"/>
                  <a:gd name="T8" fmla="*/ 144 w 288"/>
                  <a:gd name="T9" fmla="*/ 240 h 1152"/>
                  <a:gd name="T10" fmla="*/ 96 w 288"/>
                  <a:gd name="T11" fmla="*/ 0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" h="1152">
                    <a:moveTo>
                      <a:pt x="0" y="0"/>
                    </a:moveTo>
                    <a:lnTo>
                      <a:pt x="144" y="1152"/>
                    </a:lnTo>
                    <a:lnTo>
                      <a:pt x="192" y="960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</a:path>
                </a:pathLst>
              </a:custGeom>
              <a:noFill/>
              <a:ln w="38100">
                <a:solidFill>
                  <a:srgbClr val="FF6600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15" name="Freeform 45"/>
              <p:cNvSpPr>
                <a:spLocks noChangeArrowheads="1"/>
              </p:cNvSpPr>
              <p:nvPr/>
            </p:nvSpPr>
            <p:spPr bwMode="auto">
              <a:xfrm rot="-837224">
                <a:off x="0" y="0"/>
                <a:ext cx="288" cy="807"/>
              </a:xfrm>
              <a:custGeom>
                <a:avLst/>
                <a:gdLst>
                  <a:gd name="T0" fmla="*/ 0 w 288"/>
                  <a:gd name="T1" fmla="*/ 0 h 912"/>
                  <a:gd name="T2" fmla="*/ 48 w 288"/>
                  <a:gd name="T3" fmla="*/ 336 h 912"/>
                  <a:gd name="T4" fmla="*/ 144 w 288"/>
                  <a:gd name="T5" fmla="*/ 336 h 912"/>
                  <a:gd name="T6" fmla="*/ 96 w 288"/>
                  <a:gd name="T7" fmla="*/ 912 h 912"/>
                  <a:gd name="T8" fmla="*/ 192 w 288"/>
                  <a:gd name="T9" fmla="*/ 912 h 912"/>
                  <a:gd name="T10" fmla="*/ 288 w 288"/>
                  <a:gd name="T11" fmla="*/ 240 h 912"/>
                  <a:gd name="T12" fmla="*/ 144 w 288"/>
                  <a:gd name="T13" fmla="*/ 240 h 912"/>
                  <a:gd name="T14" fmla="*/ 96 w 288"/>
                  <a:gd name="T15" fmla="*/ 0 h 912"/>
                  <a:gd name="T16" fmla="*/ 0 w 288"/>
                  <a:gd name="T17" fmla="*/ 0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8" h="912">
                    <a:moveTo>
                      <a:pt x="0" y="0"/>
                    </a:moveTo>
                    <a:lnTo>
                      <a:pt x="48" y="336"/>
                    </a:lnTo>
                    <a:lnTo>
                      <a:pt x="144" y="336"/>
                    </a:lnTo>
                    <a:lnTo>
                      <a:pt x="96" y="912"/>
                    </a:lnTo>
                    <a:lnTo>
                      <a:pt x="192" y="912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33"/>
                  </a:gs>
                  <a:gs pos="50000">
                    <a:srgbClr val="FF99FF"/>
                  </a:gs>
                  <a:gs pos="100000">
                    <a:srgbClr val="FF9933"/>
                  </a:gs>
                </a:gsLst>
                <a:lin ang="2700000" scaled="1"/>
              </a:gradFill>
              <a:ln w="9525">
                <a:solidFill>
                  <a:srgbClr val="FF73FF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16" name="Freeform 46"/>
              <p:cNvSpPr>
                <a:spLocks noChangeAspect="1" noChangeArrowheads="1"/>
              </p:cNvSpPr>
              <p:nvPr/>
            </p:nvSpPr>
            <p:spPr bwMode="auto">
              <a:xfrm rot="-604107">
                <a:off x="206" y="807"/>
                <a:ext cx="131" cy="261"/>
              </a:xfrm>
              <a:custGeom>
                <a:avLst/>
                <a:gdLst>
                  <a:gd name="T0" fmla="*/ 0 w 96"/>
                  <a:gd name="T1" fmla="*/ 0 h 192"/>
                  <a:gd name="T2" fmla="*/ 96 w 96"/>
                  <a:gd name="T3" fmla="*/ 0 h 192"/>
                  <a:gd name="T4" fmla="*/ 48 w 96"/>
                  <a:gd name="T5" fmla="*/ 192 h 192"/>
                  <a:gd name="T6" fmla="*/ 0 w 96"/>
                  <a:gd name="T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192">
                    <a:moveTo>
                      <a:pt x="0" y="0"/>
                    </a:moveTo>
                    <a:lnTo>
                      <a:pt x="96" y="0"/>
                    </a:lnTo>
                    <a:lnTo>
                      <a:pt x="48" y="19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50000">
                    <a:srgbClr val="5F5F5F"/>
                  </a:gs>
                  <a:gs pos="100000">
                    <a:srgbClr val="DDDDDD"/>
                  </a:gs>
                </a:gsLst>
                <a:lin ang="0" scaled="1"/>
              </a:gradFill>
              <a:ln w="9525">
                <a:solidFill>
                  <a:srgbClr val="808080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aphicFrame>
          <p:nvGraphicFramePr>
            <p:cNvPr id="20517" name="Picture 47"/>
            <p:cNvGraphicFramePr>
              <a:graphicFrameLocks noChangeAspect="1"/>
            </p:cNvGraphicFramePr>
            <p:nvPr/>
          </p:nvGraphicFramePr>
          <p:xfrm>
            <a:off x="336" y="0"/>
            <a:ext cx="280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0" r:id="rId5" imgW="285750" imgH="638175" progId="">
                    <p:embed/>
                  </p:oleObj>
                </mc:Choice>
                <mc:Fallback>
                  <p:oleObj r:id="rId5" imgW="285750" imgH="638175" progId="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0"/>
                          <a:ext cx="280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0518" name="Picture 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9563" y="187325"/>
            <a:ext cx="20526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9" name="TextBox 6"/>
          <p:cNvSpPr txBox="1">
            <a:spLocks noChangeArrowheads="1"/>
          </p:cNvSpPr>
          <p:nvPr/>
        </p:nvSpPr>
        <p:spPr bwMode="auto">
          <a:xfrm>
            <a:off x="533400" y="233363"/>
            <a:ext cx="2854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活动探究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9231" grpId="0"/>
      <p:bldP spid="9232" grpId="0"/>
      <p:bldP spid="9234" grpId="0"/>
      <p:bldP spid="9237" grpId="0"/>
      <p:bldP spid="9238" grpId="0"/>
      <p:bldP spid="9246" grpId="0"/>
      <p:bldP spid="92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5"/>
          <p:cNvGrpSpPr/>
          <p:nvPr/>
        </p:nvGrpSpPr>
        <p:grpSpPr bwMode="auto">
          <a:xfrm>
            <a:off x="407988" y="2597150"/>
            <a:ext cx="2817812" cy="471488"/>
            <a:chOff x="-38" y="-297"/>
            <a:chExt cx="1775" cy="297"/>
          </a:xfrm>
        </p:grpSpPr>
        <p:sp>
          <p:nvSpPr>
            <p:cNvPr id="21506" name="Line 6"/>
            <p:cNvSpPr>
              <a:spLocks noChangeShapeType="1"/>
            </p:cNvSpPr>
            <p:nvPr/>
          </p:nvSpPr>
          <p:spPr bwMode="auto">
            <a:xfrm>
              <a:off x="136" y="0"/>
              <a:ext cx="1497" cy="0"/>
            </a:xfrm>
            <a:prstGeom prst="line">
              <a:avLst/>
            </a:prstGeom>
            <a:noFill/>
            <a:ln w="1270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7" name="Text Box 7"/>
            <p:cNvSpPr txBox="1">
              <a:spLocks noChangeArrowheads="1"/>
            </p:cNvSpPr>
            <p:nvPr/>
          </p:nvSpPr>
          <p:spPr bwMode="auto">
            <a:xfrm>
              <a:off x="-38" y="-297"/>
              <a:ext cx="24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508" name="Text Box 8"/>
            <p:cNvSpPr txBox="1">
              <a:spLocks noChangeArrowheads="1"/>
            </p:cNvSpPr>
            <p:nvPr/>
          </p:nvSpPr>
          <p:spPr bwMode="auto">
            <a:xfrm>
              <a:off x="1505" y="-296"/>
              <a:ext cx="23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21509" name="Line 4"/>
          <p:cNvSpPr>
            <a:spLocks noChangeShapeType="1"/>
          </p:cNvSpPr>
          <p:nvPr/>
        </p:nvSpPr>
        <p:spPr bwMode="auto">
          <a:xfrm>
            <a:off x="682625" y="3141663"/>
            <a:ext cx="2736850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395288" y="3141663"/>
            <a:ext cx="3683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3348038" y="3133725"/>
            <a:ext cx="3841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407988" y="914400"/>
            <a:ext cx="8185150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在刚才的活动中我们知道了</a:t>
            </a:r>
            <a:r>
              <a:rPr lang="en-US" sz="2800" b="1" dirty="0">
                <a:latin typeface="宋体" panose="02010600030101010101" pitchFamily="2" charset="-122"/>
              </a:rPr>
              <a:t>AB&lt;CD,</a:t>
            </a:r>
            <a:r>
              <a:rPr lang="zh-CN" altLang="en-US" sz="2800" b="1" dirty="0">
                <a:latin typeface="宋体" panose="02010600030101010101" pitchFamily="2" charset="-122"/>
              </a:rPr>
              <a:t>你知道</a:t>
            </a:r>
            <a:r>
              <a:rPr lang="en-US" sz="2800" b="1" dirty="0">
                <a:latin typeface="宋体" panose="02010600030101010101" pitchFamily="2" charset="-122"/>
              </a:rPr>
              <a:t>AB</a:t>
            </a:r>
            <a:r>
              <a:rPr lang="zh-CN" altLang="en-US" sz="2800" b="1" dirty="0">
                <a:latin typeface="宋体" panose="02010600030101010101" pitchFamily="2" charset="-122"/>
              </a:rPr>
              <a:t>比</a:t>
            </a:r>
            <a:r>
              <a:rPr lang="en-US" sz="2800" b="1" dirty="0">
                <a:latin typeface="宋体" panose="02010600030101010101" pitchFamily="2" charset="-122"/>
              </a:rPr>
              <a:t>CD</a:t>
            </a:r>
            <a:r>
              <a:rPr lang="zh-CN" altLang="en-US" sz="2800" b="1" dirty="0">
                <a:latin typeface="宋体" panose="02010600030101010101" pitchFamily="2" charset="-122"/>
              </a:rPr>
              <a:t>少多少吗？你能用线段表示吗？</a:t>
            </a:r>
          </a:p>
        </p:txBody>
      </p:sp>
      <p:sp>
        <p:nvSpPr>
          <p:cNvPr id="10251" name="Text Box 14"/>
          <p:cNvSpPr txBox="1">
            <a:spLocks noChangeArrowheads="1"/>
          </p:cNvSpPr>
          <p:nvPr/>
        </p:nvSpPr>
        <p:spPr bwMode="auto">
          <a:xfrm>
            <a:off x="4500563" y="3290888"/>
            <a:ext cx="3457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宋体" panose="02010600030101010101" pitchFamily="2" charset="-122"/>
              </a:rPr>
              <a:t>CD-AB=BD</a:t>
            </a:r>
          </a:p>
        </p:txBody>
      </p:sp>
      <p:sp>
        <p:nvSpPr>
          <p:cNvPr id="10252" name="Text Box 15"/>
          <p:cNvSpPr txBox="1">
            <a:spLocks noChangeArrowheads="1"/>
          </p:cNvSpPr>
          <p:nvPr/>
        </p:nvSpPr>
        <p:spPr bwMode="auto">
          <a:xfrm>
            <a:off x="4500563" y="2519363"/>
            <a:ext cx="2854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宋体" panose="02010600030101010101" pitchFamily="2" charset="-122"/>
              </a:rPr>
              <a:t>AB+BD=CD</a:t>
            </a:r>
          </a:p>
        </p:txBody>
      </p:sp>
      <p:sp>
        <p:nvSpPr>
          <p:cNvPr id="10253" name="Text Box 16"/>
          <p:cNvSpPr txBox="1">
            <a:spLocks noChangeArrowheads="1"/>
          </p:cNvSpPr>
          <p:nvPr/>
        </p:nvSpPr>
        <p:spPr bwMode="auto">
          <a:xfrm>
            <a:off x="407988" y="4751388"/>
            <a:ext cx="7345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你知道如何画线段的和与差吗？</a:t>
            </a:r>
          </a:p>
        </p:txBody>
      </p:sp>
      <p:pic>
        <p:nvPicPr>
          <p:cNvPr id="21516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9563" y="187325"/>
            <a:ext cx="20526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7" name="TextBox 6"/>
          <p:cNvSpPr txBox="1">
            <a:spLocks noChangeArrowheads="1"/>
          </p:cNvSpPr>
          <p:nvPr/>
        </p:nvSpPr>
        <p:spPr bwMode="auto">
          <a:xfrm>
            <a:off x="533400" y="233363"/>
            <a:ext cx="2854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活动探究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1" grpId="0"/>
      <p:bldP spid="10252" grpId="0"/>
      <p:bldP spid="102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215900" y="5661025"/>
            <a:ext cx="5508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7" name="Oval 4"/>
          <p:cNvSpPr>
            <a:spLocks noChangeAspect="1" noChangeArrowheads="1"/>
          </p:cNvSpPr>
          <p:nvPr/>
        </p:nvSpPr>
        <p:spPr bwMode="auto">
          <a:xfrm>
            <a:off x="468313" y="5589588"/>
            <a:ext cx="173037" cy="136525"/>
          </a:xfrm>
          <a:prstGeom prst="ellipse">
            <a:avLst/>
          </a:prstGeom>
          <a:solidFill>
            <a:srgbClr val="FF3300"/>
          </a:solidFill>
          <a:ln w="9525">
            <a:solidFill>
              <a:srgbClr val="CC66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111125" y="519906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030117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</a:p>
        </p:txBody>
      </p:sp>
      <p:graphicFrame>
        <p:nvGraphicFramePr>
          <p:cNvPr id="11269" name="Object 8"/>
          <p:cNvGraphicFramePr>
            <a:graphicFrameLocks noChangeAspect="1"/>
          </p:cNvGraphicFramePr>
          <p:nvPr/>
        </p:nvGraphicFramePr>
        <p:xfrm>
          <a:off x="398463" y="2997200"/>
          <a:ext cx="1436687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r:id="rId3" imgW="895350" imgH="1847850" progId="PBrush">
                  <p:embed/>
                </p:oleObj>
              </mc:Choice>
              <mc:Fallback>
                <p:oleObj r:id="rId3" imgW="895350" imgH="1847850" progId="PBrush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2997200"/>
                        <a:ext cx="1436687" cy="266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Rectangle 10"/>
          <p:cNvSpPr>
            <a:spLocks noChangeArrowheads="1"/>
          </p:cNvSpPr>
          <p:nvPr/>
        </p:nvSpPr>
        <p:spPr bwMode="auto">
          <a:xfrm>
            <a:off x="3938588" y="2422525"/>
            <a:ext cx="29638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①先画一条直线</a:t>
            </a:r>
            <a:r>
              <a:rPr lang="en-US" sz="2800" b="1" i="1" dirty="0">
                <a:solidFill>
                  <a:srgbClr val="030117"/>
                </a:solidFill>
                <a:latin typeface="Times New Roman" panose="02020603050405020304" pitchFamily="18" charset="0"/>
              </a:rPr>
              <a:t>l</a:t>
            </a:r>
            <a:r>
              <a:rPr 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;</a:t>
            </a:r>
          </a:p>
        </p:txBody>
      </p:sp>
      <p:sp>
        <p:nvSpPr>
          <p:cNvPr id="11271" name="Rectangle 11"/>
          <p:cNvSpPr>
            <a:spLocks noChangeArrowheads="1"/>
          </p:cNvSpPr>
          <p:nvPr/>
        </p:nvSpPr>
        <p:spPr bwMode="auto">
          <a:xfrm>
            <a:off x="3970338" y="3068638"/>
            <a:ext cx="57102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b="1" dirty="0">
                <a:solidFill>
                  <a:srgbClr val="030117"/>
                </a:solidFill>
                <a:latin typeface="宋体" panose="02010600030101010101" pitchFamily="2" charset="-122"/>
              </a:rPr>
              <a:t>②在直线</a:t>
            </a:r>
            <a:r>
              <a:rPr lang="en-US" sz="2800" b="1" dirty="0">
                <a:solidFill>
                  <a:srgbClr val="030117"/>
                </a:solidFill>
                <a:latin typeface="宋体" panose="02010600030101010101" pitchFamily="2" charset="-122"/>
              </a:rPr>
              <a:t> </a:t>
            </a:r>
            <a:r>
              <a:rPr lang="en-US" sz="2800" b="1" i="1" dirty="0">
                <a:solidFill>
                  <a:srgbClr val="030117"/>
                </a:solidFill>
                <a:latin typeface="Times New Roman" panose="02020603050405020304" pitchFamily="18" charset="0"/>
              </a:rPr>
              <a:t>l</a:t>
            </a:r>
            <a:r>
              <a:rPr lang="zh-CN" altLang="en-US" sz="2800" b="1" dirty="0">
                <a:solidFill>
                  <a:srgbClr val="030117"/>
                </a:solidFill>
                <a:latin typeface="宋体" panose="02010600030101010101" pitchFamily="2" charset="-122"/>
              </a:rPr>
              <a:t>上依次截取</a:t>
            </a:r>
            <a:endParaRPr lang="en-US" sz="2800" b="1" dirty="0">
              <a:solidFill>
                <a:srgbClr val="030117"/>
              </a:solidFill>
              <a:latin typeface="宋体" panose="0201060003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b="1" dirty="0">
                <a:solidFill>
                  <a:srgbClr val="030117"/>
                </a:solidFill>
                <a:latin typeface="宋体" panose="02010600030101010101" pitchFamily="2" charset="-122"/>
              </a:rPr>
              <a:t>   AC = a </a:t>
            </a:r>
            <a:r>
              <a:rPr lang="zh-CN" altLang="en-US" sz="2800" b="1" dirty="0">
                <a:solidFill>
                  <a:srgbClr val="030117"/>
                </a:solidFill>
                <a:latin typeface="宋体" panose="02010600030101010101" pitchFamily="2" charset="-122"/>
              </a:rPr>
              <a:t>，</a:t>
            </a:r>
            <a:r>
              <a:rPr lang="en-US" sz="2800" b="1" dirty="0">
                <a:solidFill>
                  <a:srgbClr val="030117"/>
                </a:solidFill>
                <a:latin typeface="宋体" panose="02010600030101010101" pitchFamily="2" charset="-122"/>
              </a:rPr>
              <a:t>CB=b</a:t>
            </a:r>
            <a:r>
              <a:rPr lang="zh-CN" altLang="en-US" sz="2800" b="1" dirty="0">
                <a:solidFill>
                  <a:srgbClr val="030117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22535" name="Text Box 12"/>
          <p:cNvSpPr txBox="1">
            <a:spLocks noChangeArrowheads="1"/>
          </p:cNvSpPr>
          <p:nvPr/>
        </p:nvSpPr>
        <p:spPr bwMode="auto">
          <a:xfrm>
            <a:off x="2286000" y="34290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1273" name="Rectangle 18"/>
          <p:cNvSpPr>
            <a:spLocks noChangeArrowheads="1"/>
          </p:cNvSpPr>
          <p:nvPr/>
        </p:nvSpPr>
        <p:spPr bwMode="auto">
          <a:xfrm>
            <a:off x="611188" y="1052513"/>
            <a:ext cx="89646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已知线段</a:t>
            </a:r>
            <a:r>
              <a:rPr lang="en-US" sz="2800" b="1" dirty="0">
                <a:latin typeface="宋体" panose="02010600030101010101" pitchFamily="2" charset="-122"/>
              </a:rPr>
              <a:t>a</a:t>
            </a:r>
            <a:r>
              <a:rPr lang="zh-CN" altLang="en-US" sz="2800" b="1" dirty="0">
                <a:latin typeface="宋体" panose="02010600030101010101" pitchFamily="2" charset="-122"/>
              </a:rPr>
              <a:t>、</a:t>
            </a:r>
            <a:r>
              <a:rPr lang="en-US" sz="2800" b="1" dirty="0">
                <a:latin typeface="宋体" panose="02010600030101010101" pitchFamily="2" charset="-122"/>
              </a:rPr>
              <a:t>b</a:t>
            </a:r>
            <a:r>
              <a:rPr lang="zh-CN" altLang="en-US" sz="2800" b="1" dirty="0">
                <a:latin typeface="宋体" panose="02010600030101010101" pitchFamily="2" charset="-122"/>
              </a:rPr>
              <a:t>，画一条线段</a:t>
            </a:r>
            <a:r>
              <a:rPr lang="en-US" sz="2800" b="1" dirty="0">
                <a:latin typeface="宋体" panose="02010600030101010101" pitchFamily="2" charset="-122"/>
              </a:rPr>
              <a:t>AB</a:t>
            </a:r>
            <a:r>
              <a:rPr lang="zh-CN" altLang="en-US" sz="2800" b="1" dirty="0">
                <a:latin typeface="宋体" panose="02010600030101010101" pitchFamily="2" charset="-122"/>
              </a:rPr>
              <a:t>，使</a:t>
            </a:r>
            <a:r>
              <a:rPr lang="en-US" sz="2800" b="1" dirty="0">
                <a:latin typeface="宋体" panose="02010600030101010101" pitchFamily="2" charset="-122"/>
              </a:rPr>
              <a:t>AB=</a:t>
            </a:r>
            <a:r>
              <a:rPr lang="en-US" sz="2800" b="1" dirty="0" err="1">
                <a:latin typeface="宋体" panose="02010600030101010101" pitchFamily="2" charset="-122"/>
              </a:rPr>
              <a:t>a+b</a:t>
            </a:r>
            <a:r>
              <a:rPr lang="en-US" sz="2800" b="1" dirty="0">
                <a:latin typeface="宋体" panose="02010600030101010101" pitchFamily="2" charset="-122"/>
              </a:rPr>
              <a:t>.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1274" name="Text Box 25"/>
          <p:cNvSpPr txBox="1">
            <a:spLocks noChangeArrowheads="1"/>
          </p:cNvSpPr>
          <p:nvPr/>
        </p:nvSpPr>
        <p:spPr bwMode="auto">
          <a:xfrm>
            <a:off x="755650" y="220503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FF0000"/>
                </a:solidFill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1275" name="Line 26"/>
          <p:cNvSpPr>
            <a:spLocks noChangeShapeType="1"/>
          </p:cNvSpPr>
          <p:nvPr/>
        </p:nvSpPr>
        <p:spPr bwMode="auto">
          <a:xfrm>
            <a:off x="611188" y="5661025"/>
            <a:ext cx="9017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6" name="Text Box 27"/>
          <p:cNvSpPr txBox="1">
            <a:spLocks noChangeArrowheads="1"/>
          </p:cNvSpPr>
          <p:nvPr/>
        </p:nvSpPr>
        <p:spPr bwMode="auto">
          <a:xfrm>
            <a:off x="1331913" y="5157788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030117"/>
                </a:solidFill>
                <a:ea typeface="华文中宋" panose="02010600040101010101" pitchFamily="2" charset="-122"/>
              </a:rPr>
              <a:t>C</a:t>
            </a:r>
          </a:p>
        </p:txBody>
      </p:sp>
      <p:sp>
        <p:nvSpPr>
          <p:cNvPr id="11277" name="Line 28"/>
          <p:cNvSpPr>
            <a:spLocks noChangeShapeType="1"/>
          </p:cNvSpPr>
          <p:nvPr/>
        </p:nvSpPr>
        <p:spPr bwMode="auto">
          <a:xfrm>
            <a:off x="1476375" y="5661025"/>
            <a:ext cx="15827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8" name="Text Box 31"/>
          <p:cNvSpPr txBox="1">
            <a:spLocks noChangeArrowheads="1"/>
          </p:cNvSpPr>
          <p:nvPr/>
        </p:nvSpPr>
        <p:spPr bwMode="auto">
          <a:xfrm>
            <a:off x="900113" y="5734050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030117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1279" name="Text Box 32"/>
          <p:cNvSpPr txBox="1">
            <a:spLocks noChangeArrowheads="1"/>
          </p:cNvSpPr>
          <p:nvPr/>
        </p:nvSpPr>
        <p:spPr bwMode="auto">
          <a:xfrm>
            <a:off x="2124075" y="5805488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030117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1280" name="Text Box 33"/>
          <p:cNvSpPr txBox="1">
            <a:spLocks noChangeArrowheads="1"/>
          </p:cNvSpPr>
          <p:nvPr/>
        </p:nvSpPr>
        <p:spPr bwMode="auto">
          <a:xfrm>
            <a:off x="2843213" y="5157788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030117"/>
                </a:solidFill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1281" name="Rectangle 34"/>
          <p:cNvSpPr>
            <a:spLocks noChangeArrowheads="1"/>
          </p:cNvSpPr>
          <p:nvPr/>
        </p:nvSpPr>
        <p:spPr bwMode="auto">
          <a:xfrm>
            <a:off x="3970338" y="4500563"/>
            <a:ext cx="44910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30117"/>
                </a:solidFill>
                <a:latin typeface="宋体" panose="02010600030101010101" pitchFamily="2" charset="-122"/>
              </a:rPr>
              <a:t>得到</a:t>
            </a:r>
            <a:r>
              <a:rPr lang="en-US" sz="2800" b="1" dirty="0">
                <a:solidFill>
                  <a:srgbClr val="030117"/>
                </a:solidFill>
                <a:latin typeface="宋体" panose="02010600030101010101" pitchFamily="2" charset="-122"/>
              </a:rPr>
              <a:t>AB=</a:t>
            </a:r>
            <a:r>
              <a:rPr lang="en-US" sz="2800" b="1" dirty="0" err="1">
                <a:solidFill>
                  <a:srgbClr val="030117"/>
                </a:solidFill>
                <a:latin typeface="宋体" panose="02010600030101010101" pitchFamily="2" charset="-122"/>
              </a:rPr>
              <a:t>a+b</a:t>
            </a:r>
            <a:r>
              <a:rPr lang="en-US" sz="2800" b="1" dirty="0">
                <a:solidFill>
                  <a:srgbClr val="030117"/>
                </a:solidFill>
                <a:latin typeface="宋体" panose="02010600030101010101" pitchFamily="2" charset="-122"/>
              </a:rPr>
              <a:t>.</a:t>
            </a:r>
            <a:endParaRPr lang="zh-CN" altLang="en-US" sz="2800" b="1" dirty="0">
              <a:solidFill>
                <a:srgbClr val="030117"/>
              </a:solidFill>
              <a:latin typeface="宋体" panose="02010600030101010101" pitchFamily="2" charset="-122"/>
            </a:endParaRPr>
          </a:p>
        </p:txBody>
      </p:sp>
      <p:sp>
        <p:nvSpPr>
          <p:cNvPr id="11282" name="Line 36"/>
          <p:cNvSpPr>
            <a:spLocks noChangeShapeType="1"/>
          </p:cNvSpPr>
          <p:nvPr/>
        </p:nvSpPr>
        <p:spPr bwMode="auto">
          <a:xfrm>
            <a:off x="468313" y="5661025"/>
            <a:ext cx="0" cy="360363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37"/>
          <p:cNvSpPr>
            <a:spLocks noChangeShapeType="1"/>
          </p:cNvSpPr>
          <p:nvPr/>
        </p:nvSpPr>
        <p:spPr bwMode="auto">
          <a:xfrm>
            <a:off x="1547813" y="5661025"/>
            <a:ext cx="0" cy="360363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4" name="Line 38"/>
          <p:cNvSpPr>
            <a:spLocks noChangeShapeType="1"/>
          </p:cNvSpPr>
          <p:nvPr/>
        </p:nvSpPr>
        <p:spPr bwMode="auto">
          <a:xfrm>
            <a:off x="3132138" y="5661025"/>
            <a:ext cx="0" cy="360363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11285" name="AutoShape 39"/>
          <p:cNvCxnSpPr>
            <a:cxnSpLocks noChangeShapeType="1"/>
          </p:cNvCxnSpPr>
          <p:nvPr/>
        </p:nvCxnSpPr>
        <p:spPr bwMode="auto">
          <a:xfrm>
            <a:off x="468313" y="5876925"/>
            <a:ext cx="1079500" cy="1588"/>
          </a:xfrm>
          <a:prstGeom prst="straightConnector1">
            <a:avLst/>
          </a:prstGeom>
          <a:noFill/>
          <a:ln w="28575">
            <a:solidFill>
              <a:srgbClr val="980C6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6" name="AutoShape 42"/>
          <p:cNvCxnSpPr>
            <a:cxnSpLocks noChangeShapeType="1"/>
          </p:cNvCxnSpPr>
          <p:nvPr/>
        </p:nvCxnSpPr>
        <p:spPr bwMode="auto">
          <a:xfrm>
            <a:off x="1547813" y="5876925"/>
            <a:ext cx="1584325" cy="0"/>
          </a:xfrm>
          <a:prstGeom prst="straightConnector1">
            <a:avLst/>
          </a:prstGeom>
          <a:noFill/>
          <a:ln w="38100">
            <a:solidFill>
              <a:srgbClr val="980C6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7" name="Text Box 43"/>
          <p:cNvSpPr txBox="1">
            <a:spLocks noChangeArrowheads="1"/>
          </p:cNvSpPr>
          <p:nvPr/>
        </p:nvSpPr>
        <p:spPr bwMode="auto">
          <a:xfrm>
            <a:off x="2843213" y="2422525"/>
            <a:ext cx="1152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画法：</a:t>
            </a:r>
          </a:p>
        </p:txBody>
      </p:sp>
      <p:sp>
        <p:nvSpPr>
          <p:cNvPr id="11288" name="Arc 47"/>
          <p:cNvSpPr>
            <a:spLocks noChangeArrowheads="1"/>
          </p:cNvSpPr>
          <p:nvPr/>
        </p:nvSpPr>
        <p:spPr bwMode="auto">
          <a:xfrm rot="951768">
            <a:off x="755650" y="5300663"/>
            <a:ext cx="795338" cy="406400"/>
          </a:xfrm>
          <a:custGeom>
            <a:avLst/>
            <a:gdLst>
              <a:gd name="T0" fmla="*/ 18567 w 21600"/>
              <a:gd name="T1" fmla="*/ 0 h 11037"/>
              <a:gd name="T2" fmla="*/ 21599 w 21600"/>
              <a:gd name="T3" fmla="*/ 10906 h 11037"/>
              <a:gd name="T4" fmla="*/ 18567 w 21600"/>
              <a:gd name="T5" fmla="*/ 0 h 11037"/>
              <a:gd name="T6" fmla="*/ 21599 w 21600"/>
              <a:gd name="T7" fmla="*/ 10906 h 11037"/>
              <a:gd name="T8" fmla="*/ 0 w 21600"/>
              <a:gd name="T9" fmla="*/ 11037 h 1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11037" fill="none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9" name="Arc 48"/>
          <p:cNvSpPr>
            <a:spLocks noChangeArrowheads="1"/>
          </p:cNvSpPr>
          <p:nvPr/>
        </p:nvSpPr>
        <p:spPr bwMode="auto">
          <a:xfrm rot="951768">
            <a:off x="2339975" y="5373688"/>
            <a:ext cx="795338" cy="406400"/>
          </a:xfrm>
          <a:custGeom>
            <a:avLst/>
            <a:gdLst>
              <a:gd name="T0" fmla="*/ 18567 w 21600"/>
              <a:gd name="T1" fmla="*/ 0 h 11037"/>
              <a:gd name="T2" fmla="*/ 21599 w 21600"/>
              <a:gd name="T3" fmla="*/ 10906 h 11037"/>
              <a:gd name="T4" fmla="*/ 18567 w 21600"/>
              <a:gd name="T5" fmla="*/ 0 h 11037"/>
              <a:gd name="T6" fmla="*/ 21599 w 21600"/>
              <a:gd name="T7" fmla="*/ 10906 h 11037"/>
              <a:gd name="T8" fmla="*/ 0 w 21600"/>
              <a:gd name="T9" fmla="*/ 11037 h 1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11037" fill="none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90" name="Text Box 33"/>
          <p:cNvSpPr txBox="1">
            <a:spLocks noChangeArrowheads="1"/>
          </p:cNvSpPr>
          <p:nvPr/>
        </p:nvSpPr>
        <p:spPr bwMode="auto">
          <a:xfrm>
            <a:off x="5148263" y="5084763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0301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l</a:t>
            </a:r>
          </a:p>
        </p:txBody>
      </p:sp>
      <p:sp>
        <p:nvSpPr>
          <p:cNvPr id="22554" name="Line 14"/>
          <p:cNvSpPr>
            <a:spLocks noChangeArrowheads="1"/>
          </p:cNvSpPr>
          <p:nvPr/>
        </p:nvSpPr>
        <p:spPr bwMode="auto">
          <a:xfrm>
            <a:off x="455613" y="2216150"/>
            <a:ext cx="879475" cy="6350"/>
          </a:xfrm>
          <a:custGeom>
            <a:avLst/>
            <a:gdLst>
              <a:gd name="T0" fmla="*/ 0 w 554"/>
              <a:gd name="T1" fmla="*/ 4 h 4"/>
              <a:gd name="T2" fmla="*/ 554 w 554"/>
              <a:gd name="T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54" h="4">
                <a:moveTo>
                  <a:pt x="0" y="4"/>
                </a:moveTo>
                <a:lnTo>
                  <a:pt x="554" y="0"/>
                </a:lnTo>
              </a:path>
            </a:pathLst>
          </a:custGeom>
          <a:noFill/>
          <a:ln w="38100">
            <a:solidFill>
              <a:srgbClr val="0000FF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55" name="Text Box 19"/>
          <p:cNvSpPr txBox="1">
            <a:spLocks noChangeArrowheads="1"/>
          </p:cNvSpPr>
          <p:nvPr/>
        </p:nvSpPr>
        <p:spPr bwMode="auto">
          <a:xfrm>
            <a:off x="685800" y="1700213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556" name="Freeform 50"/>
          <p:cNvSpPr>
            <a:spLocks noChangeArrowheads="1"/>
          </p:cNvSpPr>
          <p:nvPr/>
        </p:nvSpPr>
        <p:spPr bwMode="auto">
          <a:xfrm>
            <a:off x="1331913" y="2111375"/>
            <a:ext cx="1587" cy="127000"/>
          </a:xfrm>
          <a:custGeom>
            <a:avLst/>
            <a:gdLst>
              <a:gd name="T0" fmla="*/ 0 w 1"/>
              <a:gd name="T1" fmla="*/ 80 h 80"/>
              <a:gd name="T2" fmla="*/ 0 w 1"/>
              <a:gd name="T3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80">
                <a:moveTo>
                  <a:pt x="0" y="8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57" name="Freeform 53"/>
          <p:cNvSpPr>
            <a:spLocks noChangeArrowheads="1"/>
          </p:cNvSpPr>
          <p:nvPr/>
        </p:nvSpPr>
        <p:spPr bwMode="auto">
          <a:xfrm>
            <a:off x="468313" y="2111375"/>
            <a:ext cx="1587" cy="122238"/>
          </a:xfrm>
          <a:custGeom>
            <a:avLst/>
            <a:gdLst>
              <a:gd name="T0" fmla="*/ 1 w 1"/>
              <a:gd name="T1" fmla="*/ 77 h 77"/>
              <a:gd name="T2" fmla="*/ 0 w 1"/>
              <a:gd name="T3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77">
                <a:moveTo>
                  <a:pt x="1" y="77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58" name="Line 21"/>
          <p:cNvSpPr>
            <a:spLocks noChangeShapeType="1"/>
          </p:cNvSpPr>
          <p:nvPr/>
        </p:nvSpPr>
        <p:spPr bwMode="auto">
          <a:xfrm>
            <a:off x="466725" y="2565400"/>
            <a:ext cx="14414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59" name="Freeform 55"/>
          <p:cNvSpPr>
            <a:spLocks noChangeArrowheads="1"/>
          </p:cNvSpPr>
          <p:nvPr/>
        </p:nvSpPr>
        <p:spPr bwMode="auto">
          <a:xfrm>
            <a:off x="469900" y="2422525"/>
            <a:ext cx="1588" cy="163513"/>
          </a:xfrm>
          <a:custGeom>
            <a:avLst/>
            <a:gdLst>
              <a:gd name="T0" fmla="*/ 0 w 1"/>
              <a:gd name="T1" fmla="*/ 103 h 103"/>
              <a:gd name="T2" fmla="*/ 0 w 1"/>
              <a:gd name="T3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03">
                <a:moveTo>
                  <a:pt x="0" y="103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60" name="Freeform 56"/>
          <p:cNvSpPr>
            <a:spLocks noChangeArrowheads="1"/>
          </p:cNvSpPr>
          <p:nvPr/>
        </p:nvSpPr>
        <p:spPr bwMode="auto">
          <a:xfrm>
            <a:off x="1909763" y="2422525"/>
            <a:ext cx="1587" cy="153988"/>
          </a:xfrm>
          <a:custGeom>
            <a:avLst/>
            <a:gdLst>
              <a:gd name="T0" fmla="*/ 0 w 1"/>
              <a:gd name="T1" fmla="*/ 97 h 97"/>
              <a:gd name="T2" fmla="*/ 0 w 1"/>
              <a:gd name="T3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97">
                <a:moveTo>
                  <a:pt x="0" y="97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1298" name="Object 58"/>
          <p:cNvGraphicFramePr>
            <a:graphicFrameLocks noChangeAspect="1"/>
          </p:cNvGraphicFramePr>
          <p:nvPr/>
        </p:nvGraphicFramePr>
        <p:xfrm>
          <a:off x="1331913" y="3068638"/>
          <a:ext cx="2232025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4" r:id="rId5" imgW="895350" imgH="1847850" progId="PBrush">
                  <p:embed/>
                </p:oleObj>
              </mc:Choice>
              <mc:Fallback>
                <p:oleObj r:id="rId5" imgW="895350" imgH="1847850" progId="PBrush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068638"/>
                        <a:ext cx="2232025" cy="266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62" name="Picture 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9563" y="187325"/>
            <a:ext cx="20526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63" name="TextBox 6"/>
          <p:cNvSpPr txBox="1">
            <a:spLocks noChangeArrowheads="1"/>
          </p:cNvSpPr>
          <p:nvPr/>
        </p:nvSpPr>
        <p:spPr bwMode="auto">
          <a:xfrm>
            <a:off x="533400" y="233363"/>
            <a:ext cx="2854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活动探究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3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3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3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8" grpId="0"/>
      <p:bldP spid="11270" grpId="0"/>
      <p:bldP spid="11271" grpId="0"/>
      <p:bldP spid="11273" grpId="0"/>
      <p:bldP spid="11274" grpId="0"/>
      <p:bldP spid="11276" grpId="0"/>
      <p:bldP spid="11278" grpId="0"/>
      <p:bldP spid="11279" grpId="0"/>
      <p:bldP spid="11280" grpId="0"/>
      <p:bldP spid="11281" grpId="0"/>
      <p:bldP spid="11287" grpId="0"/>
      <p:bldP spid="11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7"/>
          <p:cNvGraphicFramePr>
            <a:graphicFrameLocks noChangeAspect="1"/>
          </p:cNvGraphicFramePr>
          <p:nvPr/>
        </p:nvGraphicFramePr>
        <p:xfrm>
          <a:off x="338138" y="2835275"/>
          <a:ext cx="2376487" cy="280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8" r:id="rId3" imgW="895350" imgH="1847850" progId="PBrush">
                  <p:embed/>
                </p:oleObj>
              </mc:Choice>
              <mc:Fallback>
                <p:oleObj r:id="rId3" imgW="895350" imgH="1847850" progId="PBrush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2835275"/>
                        <a:ext cx="2376487" cy="280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179388" y="5661025"/>
            <a:ext cx="5329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2" name="Oval 4"/>
          <p:cNvSpPr>
            <a:spLocks noChangeAspect="1" noChangeArrowheads="1"/>
          </p:cNvSpPr>
          <p:nvPr/>
        </p:nvSpPr>
        <p:spPr bwMode="auto">
          <a:xfrm>
            <a:off x="468313" y="5589588"/>
            <a:ext cx="173037" cy="136525"/>
          </a:xfrm>
          <a:prstGeom prst="ellipse">
            <a:avLst/>
          </a:prstGeom>
          <a:solidFill>
            <a:srgbClr val="FF3300"/>
          </a:solidFill>
          <a:ln w="9525">
            <a:solidFill>
              <a:srgbClr val="CC66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50825" y="508476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030117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816475" y="5070475"/>
            <a:ext cx="266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30117"/>
                </a:solidFill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3309938" y="2114550"/>
            <a:ext cx="5476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①先用直尺画一条直线</a:t>
            </a:r>
            <a:r>
              <a:rPr lang="en-US" sz="2800" b="1" i="1">
                <a:solidFill>
                  <a:srgbClr val="030117"/>
                </a:solidFill>
                <a:latin typeface="Times New Roman" panose="02020603050405020304" pitchFamily="18" charset="0"/>
              </a:rPr>
              <a:t>l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3309938" y="2757488"/>
            <a:ext cx="56515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>
                <a:solidFill>
                  <a:srgbClr val="030117"/>
                </a:solidFill>
                <a:latin typeface="宋体" panose="02010600030101010101" pitchFamily="2" charset="-122"/>
              </a:rPr>
              <a:t>②在直线</a:t>
            </a:r>
            <a:r>
              <a:rPr lang="en-US" sz="2800" b="1" i="1">
                <a:solidFill>
                  <a:srgbClr val="030117"/>
                </a:solidFill>
                <a:latin typeface="Times New Roman" panose="02020603050405020304" pitchFamily="18" charset="0"/>
              </a:rPr>
              <a:t>l</a:t>
            </a:r>
            <a:r>
              <a:rPr lang="zh-CN" altLang="en-US" sz="2800" b="1">
                <a:solidFill>
                  <a:srgbClr val="030117"/>
                </a:solidFill>
                <a:latin typeface="宋体" panose="02010600030101010101" pitchFamily="2" charset="-122"/>
              </a:rPr>
              <a:t>上截取</a:t>
            </a:r>
            <a:r>
              <a:rPr lang="en-US" sz="2800" b="1">
                <a:solidFill>
                  <a:srgbClr val="030117"/>
                </a:solidFill>
                <a:latin typeface="宋体" panose="02010600030101010101" pitchFamily="2" charset="-122"/>
              </a:rPr>
              <a:t>AD = b</a:t>
            </a:r>
            <a:r>
              <a:rPr lang="zh-CN" altLang="en-US" sz="2800" b="1">
                <a:solidFill>
                  <a:srgbClr val="030117"/>
                </a:solidFill>
                <a:latin typeface="宋体" panose="02010600030101010101" pitchFamily="2" charset="-122"/>
              </a:rPr>
              <a:t>；</a:t>
            </a:r>
          </a:p>
        </p:txBody>
      </p:sp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2286000" y="34290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3561" name="Line 13"/>
          <p:cNvSpPr>
            <a:spLocks noChangeArrowheads="1"/>
          </p:cNvSpPr>
          <p:nvPr/>
        </p:nvSpPr>
        <p:spPr bwMode="auto">
          <a:xfrm>
            <a:off x="439738" y="2136775"/>
            <a:ext cx="915987" cy="1588"/>
          </a:xfrm>
          <a:custGeom>
            <a:avLst/>
            <a:gdLst>
              <a:gd name="T0" fmla="*/ 0 w 577"/>
              <a:gd name="T1" fmla="*/ 0 h 1"/>
              <a:gd name="T2" fmla="*/ 577 w 577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77" h="1">
                <a:moveTo>
                  <a:pt x="0" y="0"/>
                </a:moveTo>
                <a:lnTo>
                  <a:pt x="577" y="1"/>
                </a:lnTo>
              </a:path>
            </a:pathLst>
          </a:custGeom>
          <a:noFill/>
          <a:ln w="38100">
            <a:solidFill>
              <a:srgbClr val="0000FF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9" name="Rectangle 17"/>
          <p:cNvSpPr>
            <a:spLocks noChangeArrowheads="1"/>
          </p:cNvSpPr>
          <p:nvPr/>
        </p:nvSpPr>
        <p:spPr bwMode="auto">
          <a:xfrm>
            <a:off x="641350" y="881063"/>
            <a:ext cx="83169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800" b="1">
                <a:solidFill>
                  <a:srgbClr val="030117"/>
                </a:solidFill>
                <a:latin typeface="宋体" panose="02010600030101010101" pitchFamily="2" charset="-122"/>
              </a:rPr>
              <a:t>已知线段</a:t>
            </a:r>
            <a:r>
              <a:rPr lang="en-US" sz="2800" b="1">
                <a:solidFill>
                  <a:srgbClr val="030117"/>
                </a:solidFill>
                <a:latin typeface="宋体" panose="02010600030101010101" pitchFamily="2" charset="-122"/>
              </a:rPr>
              <a:t>a,b(b&gt;a)</a:t>
            </a:r>
            <a:r>
              <a:rPr lang="zh-CN" altLang="en-US" sz="2800" b="1">
                <a:solidFill>
                  <a:srgbClr val="030117"/>
                </a:solidFill>
                <a:latin typeface="宋体" panose="02010600030101010101" pitchFamily="2" charset="-122"/>
              </a:rPr>
              <a:t>画一条线段</a:t>
            </a:r>
            <a:r>
              <a:rPr lang="en-US" sz="2800" b="1">
                <a:solidFill>
                  <a:srgbClr val="030117"/>
                </a:solidFill>
                <a:latin typeface="宋体" panose="02010600030101010101" pitchFamily="2" charset="-122"/>
              </a:rPr>
              <a:t>AC,</a:t>
            </a:r>
            <a:r>
              <a:rPr lang="zh-CN" altLang="en-US" sz="2800" b="1">
                <a:latin typeface="宋体" panose="02010600030101010101" pitchFamily="2" charset="-122"/>
              </a:rPr>
              <a:t>使</a:t>
            </a:r>
            <a:r>
              <a:rPr lang="en-US" sz="2800" b="1">
                <a:latin typeface="宋体" panose="02010600030101010101" pitchFamily="2" charset="-122"/>
              </a:rPr>
              <a:t>AC=b-a</a:t>
            </a:r>
          </a:p>
        </p:txBody>
      </p:sp>
      <p:sp>
        <p:nvSpPr>
          <p:cNvPr id="12300" name="Text Box 18"/>
          <p:cNvSpPr txBox="1">
            <a:spLocks noChangeArrowheads="1"/>
          </p:cNvSpPr>
          <p:nvPr/>
        </p:nvSpPr>
        <p:spPr bwMode="auto">
          <a:xfrm>
            <a:off x="684213" y="1700213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3564" name="Line 20"/>
          <p:cNvSpPr>
            <a:spLocks noChangeShapeType="1"/>
          </p:cNvSpPr>
          <p:nvPr/>
        </p:nvSpPr>
        <p:spPr bwMode="auto">
          <a:xfrm>
            <a:off x="466725" y="2565400"/>
            <a:ext cx="14414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2" name="Text Box 24"/>
          <p:cNvSpPr txBox="1">
            <a:spLocks noChangeArrowheads="1"/>
          </p:cNvSpPr>
          <p:nvPr/>
        </p:nvSpPr>
        <p:spPr bwMode="auto">
          <a:xfrm>
            <a:off x="755650" y="220503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FF0000"/>
                </a:solidFill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2303" name="Line 25"/>
          <p:cNvSpPr>
            <a:spLocks noChangeShapeType="1"/>
          </p:cNvSpPr>
          <p:nvPr/>
        </p:nvSpPr>
        <p:spPr bwMode="auto">
          <a:xfrm>
            <a:off x="611188" y="5661025"/>
            <a:ext cx="9017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4" name="Text Box 26"/>
          <p:cNvSpPr txBox="1">
            <a:spLocks noChangeArrowheads="1"/>
          </p:cNvSpPr>
          <p:nvPr/>
        </p:nvSpPr>
        <p:spPr bwMode="auto">
          <a:xfrm>
            <a:off x="971550" y="515778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030117"/>
                </a:solidFill>
                <a:ea typeface="华文中宋" panose="02010600040101010101" pitchFamily="2" charset="-122"/>
              </a:rPr>
              <a:t>C</a:t>
            </a:r>
          </a:p>
        </p:txBody>
      </p:sp>
      <p:sp>
        <p:nvSpPr>
          <p:cNvPr id="12305" name="Line 27"/>
          <p:cNvSpPr>
            <a:spLocks noChangeShapeType="1"/>
          </p:cNvSpPr>
          <p:nvPr/>
        </p:nvSpPr>
        <p:spPr bwMode="auto">
          <a:xfrm>
            <a:off x="539750" y="5661025"/>
            <a:ext cx="15859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6" name="Text Box 31"/>
          <p:cNvSpPr txBox="1">
            <a:spLocks noChangeArrowheads="1"/>
          </p:cNvSpPr>
          <p:nvPr/>
        </p:nvSpPr>
        <p:spPr bwMode="auto">
          <a:xfrm>
            <a:off x="827088" y="5780088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030117"/>
                </a:solidFill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2307" name="Text Box 32"/>
          <p:cNvSpPr txBox="1">
            <a:spLocks noChangeArrowheads="1"/>
          </p:cNvSpPr>
          <p:nvPr/>
        </p:nvSpPr>
        <p:spPr bwMode="auto">
          <a:xfrm>
            <a:off x="2339975" y="5300663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030117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D</a:t>
            </a:r>
          </a:p>
        </p:txBody>
      </p:sp>
      <p:sp>
        <p:nvSpPr>
          <p:cNvPr id="12308" name="Rectangle 33"/>
          <p:cNvSpPr>
            <a:spLocks noChangeArrowheads="1"/>
          </p:cNvSpPr>
          <p:nvPr/>
        </p:nvSpPr>
        <p:spPr bwMode="auto">
          <a:xfrm>
            <a:off x="3309938" y="4021138"/>
            <a:ext cx="4638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30117"/>
                </a:solidFill>
                <a:latin typeface="宋体" panose="02010600030101010101" pitchFamily="2" charset="-122"/>
              </a:rPr>
              <a:t>所以</a:t>
            </a:r>
            <a:r>
              <a:rPr lang="en-US" sz="2800" b="1">
                <a:solidFill>
                  <a:srgbClr val="030117"/>
                </a:solidFill>
                <a:latin typeface="宋体" panose="02010600030101010101" pitchFamily="2" charset="-122"/>
              </a:rPr>
              <a:t>AC=b-a</a:t>
            </a:r>
            <a:r>
              <a:rPr lang="zh-CN" altLang="en-US" sz="2800" b="1">
                <a:solidFill>
                  <a:srgbClr val="030117"/>
                </a:solidFill>
                <a:latin typeface="宋体" panose="02010600030101010101" pitchFamily="2" charset="-122"/>
              </a:rPr>
              <a:t>。</a:t>
            </a:r>
            <a:endParaRPr lang="en-US" sz="2800" b="1">
              <a:solidFill>
                <a:srgbClr val="030117"/>
              </a:solidFill>
              <a:latin typeface="宋体" panose="02010600030101010101" pitchFamily="2" charset="-122"/>
            </a:endParaRPr>
          </a:p>
        </p:txBody>
      </p:sp>
      <p:sp>
        <p:nvSpPr>
          <p:cNvPr id="12309" name="Line 35"/>
          <p:cNvSpPr>
            <a:spLocks noChangeShapeType="1"/>
          </p:cNvSpPr>
          <p:nvPr/>
        </p:nvSpPr>
        <p:spPr bwMode="auto">
          <a:xfrm>
            <a:off x="588963" y="5661025"/>
            <a:ext cx="0" cy="431800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0" name="Line 36"/>
          <p:cNvSpPr>
            <a:spLocks noChangeShapeType="1"/>
          </p:cNvSpPr>
          <p:nvPr/>
        </p:nvSpPr>
        <p:spPr bwMode="auto">
          <a:xfrm>
            <a:off x="1187450" y="5661025"/>
            <a:ext cx="0" cy="647700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1" name="Line 37"/>
          <p:cNvSpPr>
            <a:spLocks noChangeShapeType="1"/>
          </p:cNvSpPr>
          <p:nvPr/>
        </p:nvSpPr>
        <p:spPr bwMode="auto">
          <a:xfrm>
            <a:off x="2173288" y="5661025"/>
            <a:ext cx="0" cy="576263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12312" name="AutoShape 38"/>
          <p:cNvCxnSpPr>
            <a:cxnSpLocks noChangeShapeType="1"/>
          </p:cNvCxnSpPr>
          <p:nvPr/>
        </p:nvCxnSpPr>
        <p:spPr bwMode="auto">
          <a:xfrm>
            <a:off x="1165225" y="6092825"/>
            <a:ext cx="1008063" cy="0"/>
          </a:xfrm>
          <a:prstGeom prst="straightConnector1">
            <a:avLst/>
          </a:prstGeom>
          <a:noFill/>
          <a:ln w="28575">
            <a:solidFill>
              <a:srgbClr val="980C6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3" name="AutoShape 39"/>
          <p:cNvCxnSpPr>
            <a:cxnSpLocks noChangeShapeType="1"/>
          </p:cNvCxnSpPr>
          <p:nvPr/>
        </p:nvCxnSpPr>
        <p:spPr bwMode="auto">
          <a:xfrm>
            <a:off x="588963" y="5876925"/>
            <a:ext cx="1584325" cy="0"/>
          </a:xfrm>
          <a:prstGeom prst="straightConnector1">
            <a:avLst/>
          </a:prstGeom>
          <a:noFill/>
          <a:ln w="38100">
            <a:solidFill>
              <a:srgbClr val="980C6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14" name="Text Box 40"/>
          <p:cNvSpPr txBox="1">
            <a:spLocks noChangeArrowheads="1"/>
          </p:cNvSpPr>
          <p:nvPr/>
        </p:nvSpPr>
        <p:spPr bwMode="auto">
          <a:xfrm>
            <a:off x="2266950" y="2114550"/>
            <a:ext cx="1152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</a:rPr>
              <a:t>画法：</a:t>
            </a:r>
          </a:p>
        </p:txBody>
      </p:sp>
      <p:sp>
        <p:nvSpPr>
          <p:cNvPr id="12315" name="Rectangle 43"/>
          <p:cNvSpPr>
            <a:spLocks noChangeArrowheads="1"/>
          </p:cNvSpPr>
          <p:nvPr/>
        </p:nvSpPr>
        <p:spPr bwMode="auto">
          <a:xfrm>
            <a:off x="1547813" y="5949950"/>
            <a:ext cx="309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030117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2316" name="Arc 44"/>
          <p:cNvSpPr>
            <a:spLocks noChangeArrowheads="1"/>
          </p:cNvSpPr>
          <p:nvPr/>
        </p:nvSpPr>
        <p:spPr bwMode="auto">
          <a:xfrm rot="-9736447">
            <a:off x="1162050" y="5483225"/>
            <a:ext cx="795338" cy="406400"/>
          </a:xfrm>
          <a:custGeom>
            <a:avLst/>
            <a:gdLst>
              <a:gd name="T0" fmla="*/ 18567 w 21600"/>
              <a:gd name="T1" fmla="*/ 0 h 11037"/>
              <a:gd name="T2" fmla="*/ 21599 w 21600"/>
              <a:gd name="T3" fmla="*/ 10906 h 11037"/>
              <a:gd name="T4" fmla="*/ 18567 w 21600"/>
              <a:gd name="T5" fmla="*/ 0 h 11037"/>
              <a:gd name="T6" fmla="*/ 21599 w 21600"/>
              <a:gd name="T7" fmla="*/ 10906 h 11037"/>
              <a:gd name="T8" fmla="*/ 0 w 21600"/>
              <a:gd name="T9" fmla="*/ 11037 h 1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11037" fill="none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7" name="Arc 45"/>
          <p:cNvSpPr>
            <a:spLocks noChangeArrowheads="1"/>
          </p:cNvSpPr>
          <p:nvPr/>
        </p:nvSpPr>
        <p:spPr bwMode="auto">
          <a:xfrm rot="951768">
            <a:off x="1403350" y="5300663"/>
            <a:ext cx="795338" cy="406400"/>
          </a:xfrm>
          <a:custGeom>
            <a:avLst/>
            <a:gdLst>
              <a:gd name="T0" fmla="*/ 18567 w 21600"/>
              <a:gd name="T1" fmla="*/ 0 h 11037"/>
              <a:gd name="T2" fmla="*/ 21599 w 21600"/>
              <a:gd name="T3" fmla="*/ 10906 h 11037"/>
              <a:gd name="T4" fmla="*/ 18567 w 21600"/>
              <a:gd name="T5" fmla="*/ 0 h 11037"/>
              <a:gd name="T6" fmla="*/ 21599 w 21600"/>
              <a:gd name="T7" fmla="*/ 10906 h 11037"/>
              <a:gd name="T8" fmla="*/ 0 w 21600"/>
              <a:gd name="T9" fmla="*/ 11037 h 1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11037" fill="none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2318" name="Object 42"/>
          <p:cNvGraphicFramePr>
            <a:graphicFrameLocks noChangeAspect="1"/>
          </p:cNvGraphicFramePr>
          <p:nvPr/>
        </p:nvGraphicFramePr>
        <p:xfrm>
          <a:off x="1000125" y="2857500"/>
          <a:ext cx="1500188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r:id="rId5" imgW="895350" imgH="1847850" progId="PBrush">
                  <p:embed/>
                </p:oleObj>
              </mc:Choice>
              <mc:Fallback>
                <p:oleObj r:id="rId5" imgW="895350" imgH="1847850" progId="PBrush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857500"/>
                        <a:ext cx="1500188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9" name="矩形 42"/>
          <p:cNvSpPr/>
          <p:nvPr/>
        </p:nvSpPr>
        <p:spPr>
          <a:xfrm>
            <a:off x="3309938" y="3471863"/>
            <a:ext cx="5126037" cy="523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 noProof="1">
                <a:solidFill>
                  <a:srgbClr val="030117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  <a:cs typeface="+mn-ea"/>
              </a:rPr>
              <a:t> </a:t>
            </a:r>
            <a:r>
              <a:rPr lang="zh-CN" altLang="en-US" sz="2800" b="1" noProof="1">
                <a:solidFill>
                  <a:srgbClr val="030117"/>
                </a:solidFill>
                <a:latin typeface="宋体" panose="02010600030101010101" pitchFamily="2" charset="-122"/>
                <a:cs typeface="+mn-ea"/>
              </a:rPr>
              <a:t>在线段</a:t>
            </a:r>
            <a:r>
              <a:rPr lang="en-US" altLang="x-none" sz="2800" b="1" noProof="1">
                <a:solidFill>
                  <a:srgbClr val="030117"/>
                </a:solidFill>
                <a:latin typeface="宋体" panose="02010600030101010101" pitchFamily="2" charset="-122"/>
                <a:cs typeface="+mn-ea"/>
              </a:rPr>
              <a:t>AD</a:t>
            </a:r>
            <a:r>
              <a:rPr lang="zh-CN" altLang="en-US" sz="2800" b="1" noProof="1">
                <a:solidFill>
                  <a:srgbClr val="030117"/>
                </a:solidFill>
                <a:latin typeface="宋体" panose="02010600030101010101" pitchFamily="2" charset="-122"/>
                <a:cs typeface="+mn-ea"/>
              </a:rPr>
              <a:t>上截取</a:t>
            </a:r>
            <a:r>
              <a:rPr lang="en-US" altLang="x-none" sz="2800" b="1" noProof="1">
                <a:solidFill>
                  <a:srgbClr val="030117"/>
                </a:solidFill>
                <a:latin typeface="宋体" panose="02010600030101010101" pitchFamily="2" charset="-122"/>
                <a:cs typeface="+mn-ea"/>
              </a:rPr>
              <a:t>DC=a</a:t>
            </a:r>
            <a:r>
              <a:rPr lang="zh-CN" altLang="en-US" sz="2800" b="1" noProof="1">
                <a:solidFill>
                  <a:srgbClr val="030117"/>
                </a:solidFill>
                <a:latin typeface="宋体" panose="02010600030101010101" pitchFamily="2" charset="-122"/>
                <a:cs typeface="+mn-ea"/>
              </a:rPr>
              <a:t>。</a:t>
            </a:r>
            <a:endParaRPr lang="zh-CN" altLang="en-US" sz="2800" b="1" noProof="1">
              <a:solidFill>
                <a:srgbClr val="030117"/>
              </a:solidFill>
              <a:latin typeface="宋体" panose="02010600030101010101" pitchFamily="2" charset="-122"/>
            </a:endParaRPr>
          </a:p>
        </p:txBody>
      </p:sp>
      <p:sp>
        <p:nvSpPr>
          <p:cNvPr id="23583" name="Freeform 45"/>
          <p:cNvSpPr>
            <a:spLocks noChangeArrowheads="1"/>
          </p:cNvSpPr>
          <p:nvPr/>
        </p:nvSpPr>
        <p:spPr bwMode="auto">
          <a:xfrm>
            <a:off x="468313" y="2492375"/>
            <a:ext cx="1587" cy="87313"/>
          </a:xfrm>
          <a:custGeom>
            <a:avLst/>
            <a:gdLst>
              <a:gd name="T0" fmla="*/ 0 w 1"/>
              <a:gd name="T1" fmla="*/ 0 h 55"/>
              <a:gd name="T2" fmla="*/ 1 w 1"/>
              <a:gd name="T3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55">
                <a:moveTo>
                  <a:pt x="0" y="0"/>
                </a:moveTo>
                <a:lnTo>
                  <a:pt x="1" y="55"/>
                </a:lnTo>
              </a:path>
            </a:pathLst>
          </a:custGeom>
          <a:noFill/>
          <a:ln w="28575">
            <a:solidFill>
              <a:srgbClr val="00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84" name="Freeform 46"/>
          <p:cNvSpPr>
            <a:spLocks noChangeArrowheads="1"/>
          </p:cNvSpPr>
          <p:nvPr/>
        </p:nvSpPr>
        <p:spPr bwMode="auto">
          <a:xfrm>
            <a:off x="1908175" y="2492375"/>
            <a:ext cx="1588" cy="92075"/>
          </a:xfrm>
          <a:custGeom>
            <a:avLst/>
            <a:gdLst>
              <a:gd name="T0" fmla="*/ 0 w 1"/>
              <a:gd name="T1" fmla="*/ 0 h 58"/>
              <a:gd name="T2" fmla="*/ 0 w 1"/>
              <a:gd name="T3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58">
                <a:moveTo>
                  <a:pt x="0" y="0"/>
                </a:moveTo>
                <a:lnTo>
                  <a:pt x="0" y="58"/>
                </a:lnTo>
              </a:path>
            </a:pathLst>
          </a:custGeom>
          <a:noFill/>
          <a:ln w="28575">
            <a:solidFill>
              <a:srgbClr val="00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85" name="Freeform 54"/>
          <p:cNvSpPr>
            <a:spLocks noChangeArrowheads="1"/>
          </p:cNvSpPr>
          <p:nvPr/>
        </p:nvSpPr>
        <p:spPr bwMode="auto">
          <a:xfrm>
            <a:off x="436563" y="2052638"/>
            <a:ext cx="1587" cy="104775"/>
          </a:xfrm>
          <a:custGeom>
            <a:avLst/>
            <a:gdLst>
              <a:gd name="T0" fmla="*/ 0 w 1"/>
              <a:gd name="T1" fmla="*/ 0 h 66"/>
              <a:gd name="T2" fmla="*/ 0 w 1"/>
              <a:gd name="T3" fmla="*/ 66 h 6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66">
                <a:moveTo>
                  <a:pt x="0" y="0"/>
                </a:moveTo>
                <a:lnTo>
                  <a:pt x="0" y="66"/>
                </a:lnTo>
              </a:path>
            </a:pathLst>
          </a:custGeom>
          <a:noFill/>
          <a:ln w="28575">
            <a:solidFill>
              <a:srgbClr val="00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86" name="Freeform 56"/>
          <p:cNvSpPr>
            <a:spLocks noChangeArrowheads="1"/>
          </p:cNvSpPr>
          <p:nvPr/>
        </p:nvSpPr>
        <p:spPr bwMode="auto">
          <a:xfrm>
            <a:off x="1350963" y="2060575"/>
            <a:ext cx="1587" cy="96838"/>
          </a:xfrm>
          <a:custGeom>
            <a:avLst/>
            <a:gdLst>
              <a:gd name="T0" fmla="*/ 1 w 1"/>
              <a:gd name="T1" fmla="*/ 0 h 61"/>
              <a:gd name="T2" fmla="*/ 0 w 1"/>
              <a:gd name="T3" fmla="*/ 61 h 6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61">
                <a:moveTo>
                  <a:pt x="1" y="0"/>
                </a:moveTo>
                <a:lnTo>
                  <a:pt x="0" y="61"/>
                </a:lnTo>
              </a:path>
            </a:pathLst>
          </a:custGeom>
          <a:noFill/>
          <a:ln w="28575">
            <a:solidFill>
              <a:srgbClr val="00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3587" name="Picture 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9563" y="187325"/>
            <a:ext cx="20526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88" name="TextBox 6"/>
          <p:cNvSpPr txBox="1">
            <a:spLocks noChangeArrowheads="1"/>
          </p:cNvSpPr>
          <p:nvPr/>
        </p:nvSpPr>
        <p:spPr bwMode="auto">
          <a:xfrm>
            <a:off x="533400" y="233363"/>
            <a:ext cx="2854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活动探究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3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3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0" dur="2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5" dur="2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3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/>
      <p:bldP spid="12294" grpId="0"/>
      <p:bldP spid="12295" grpId="0"/>
      <p:bldP spid="12296" grpId="0"/>
      <p:bldP spid="12299" grpId="0"/>
      <p:bldP spid="12300" grpId="0"/>
      <p:bldP spid="12302" grpId="0"/>
      <p:bldP spid="12304" grpId="0"/>
      <p:bldP spid="12306" grpId="0"/>
      <p:bldP spid="12307" grpId="0"/>
      <p:bldP spid="12308" grpId="0"/>
      <p:bldP spid="12314" grpId="0"/>
      <p:bldP spid="12315" grpId="0"/>
      <p:bldP spid="123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/>
          <p:nvPr/>
        </p:nvGrpSpPr>
        <p:grpSpPr bwMode="auto">
          <a:xfrm>
            <a:off x="5508625" y="2887663"/>
            <a:ext cx="2735263" cy="0"/>
            <a:chOff x="0" y="0"/>
            <a:chExt cx="1723" cy="0"/>
          </a:xfrm>
        </p:grpSpPr>
        <p:sp>
          <p:nvSpPr>
            <p:cNvPr id="24578" name="Line 3"/>
            <p:cNvSpPr>
              <a:spLocks noChangeShapeType="1"/>
            </p:cNvSpPr>
            <p:nvPr/>
          </p:nvSpPr>
          <p:spPr bwMode="auto">
            <a:xfrm flipV="1">
              <a:off x="861" y="0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79" name="Line 4"/>
            <p:cNvSpPr>
              <a:spLocks noChangeShapeType="1"/>
            </p:cNvSpPr>
            <p:nvPr/>
          </p:nvSpPr>
          <p:spPr bwMode="auto">
            <a:xfrm flipV="1">
              <a:off x="0" y="0"/>
              <a:ext cx="86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06363" y="620713"/>
            <a:ext cx="87137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宋体" panose="02010600030101010101" pitchFamily="2" charset="-122"/>
              </a:rPr>
              <a:t>如图</a:t>
            </a:r>
            <a:r>
              <a:rPr lang="en-US" sz="2800" b="1">
                <a:latin typeface="宋体" panose="02010600030101010101" pitchFamily="2" charset="-122"/>
              </a:rPr>
              <a:t>1-35</a:t>
            </a:r>
            <a:r>
              <a:rPr lang="zh-CN" altLang="en-US" sz="2800" b="1">
                <a:latin typeface="宋体" panose="02010600030101010101" pitchFamily="2" charset="-122"/>
              </a:rPr>
              <a:t>，要把一根条形木料锯成相等的两段，应从何处锯断？</a:t>
            </a:r>
          </a:p>
        </p:txBody>
      </p:sp>
      <p:sp>
        <p:nvSpPr>
          <p:cNvPr id="24581" name="AutoShape 6"/>
          <p:cNvSpPr>
            <a:spLocks noChangeArrowheads="1"/>
          </p:cNvSpPr>
          <p:nvPr/>
        </p:nvSpPr>
        <p:spPr bwMode="auto">
          <a:xfrm>
            <a:off x="611188" y="2365375"/>
            <a:ext cx="3313112" cy="431800"/>
          </a:xfrm>
          <a:prstGeom prst="cube">
            <a:avLst>
              <a:gd name="adj" fmla="val 25000"/>
            </a:avLst>
          </a:prstGeom>
          <a:solidFill>
            <a:srgbClr val="FFCC00">
              <a:alpha val="17999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3319" name="Picture 7" descr="p81-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7864131" flipH="1">
            <a:off x="819150" y="2541588"/>
            <a:ext cx="24415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Line 8"/>
          <p:cNvSpPr>
            <a:spLocks noChangeShapeType="1"/>
          </p:cNvSpPr>
          <p:nvPr/>
        </p:nvSpPr>
        <p:spPr bwMode="auto">
          <a:xfrm>
            <a:off x="2195513" y="25098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107950" y="4287838"/>
            <a:ext cx="87852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宋体" panose="02010600030101010101" pitchFamily="2" charset="-122"/>
              </a:rPr>
              <a:t>如图</a:t>
            </a:r>
            <a:r>
              <a:rPr lang="en-US" sz="2800" b="1">
                <a:latin typeface="宋体" panose="02010600030101010101" pitchFamily="2" charset="-122"/>
              </a:rPr>
              <a:t>1-36</a:t>
            </a:r>
            <a:r>
              <a:rPr lang="zh-CN" altLang="en-US" sz="2800" b="1">
                <a:latin typeface="宋体" panose="02010600030101010101" pitchFamily="2" charset="-122"/>
              </a:rPr>
              <a:t>，如果点</a:t>
            </a:r>
            <a:r>
              <a:rPr lang="en-US" sz="2800" b="1">
                <a:latin typeface="宋体" panose="02010600030101010101" pitchFamily="2" charset="-122"/>
              </a:rPr>
              <a:t>M</a:t>
            </a:r>
            <a:r>
              <a:rPr lang="zh-CN" altLang="en-US" sz="2800" b="1">
                <a:latin typeface="宋体" panose="02010600030101010101" pitchFamily="2" charset="-122"/>
              </a:rPr>
              <a:t>把线段</a:t>
            </a:r>
            <a:r>
              <a:rPr lang="en-US" sz="2800" b="1">
                <a:latin typeface="宋体" panose="02010600030101010101" pitchFamily="2" charset="-122"/>
              </a:rPr>
              <a:t>AB</a:t>
            </a:r>
            <a:r>
              <a:rPr lang="zh-CN" altLang="en-US" sz="2800" b="1">
                <a:latin typeface="宋体" panose="02010600030101010101" pitchFamily="2" charset="-122"/>
              </a:rPr>
              <a:t>分成相等的两条线段</a:t>
            </a:r>
            <a:r>
              <a:rPr lang="en-US" sz="2800" b="1">
                <a:latin typeface="宋体" panose="02010600030101010101" pitchFamily="2" charset="-122"/>
              </a:rPr>
              <a:t>AM</a:t>
            </a:r>
            <a:r>
              <a:rPr lang="zh-CN" altLang="en-US" sz="2800" b="1">
                <a:latin typeface="宋体" panose="02010600030101010101" pitchFamily="2" charset="-122"/>
              </a:rPr>
              <a:t>与</a:t>
            </a:r>
            <a:r>
              <a:rPr lang="en-US" sz="2800" b="1">
                <a:latin typeface="宋体" panose="02010600030101010101" pitchFamily="2" charset="-122"/>
              </a:rPr>
              <a:t>BM, </a:t>
            </a:r>
            <a:r>
              <a:rPr lang="zh-CN" altLang="en-US" sz="2800" b="1">
                <a:latin typeface="宋体" panose="02010600030101010101" pitchFamily="2" charset="-122"/>
              </a:rPr>
              <a:t>那么点</a:t>
            </a:r>
            <a:r>
              <a:rPr lang="en-US" sz="2800" b="1">
                <a:latin typeface="宋体" panose="02010600030101010101" pitchFamily="2" charset="-122"/>
              </a:rPr>
              <a:t>M</a:t>
            </a:r>
            <a:r>
              <a:rPr lang="zh-CN" altLang="en-US" sz="2800" b="1">
                <a:latin typeface="宋体" panose="02010600030101010101" pitchFamily="2" charset="-122"/>
              </a:rPr>
              <a:t>叫做线段</a:t>
            </a:r>
            <a:r>
              <a:rPr lang="en-US" sz="2800" b="1">
                <a:latin typeface="宋体" panose="02010600030101010101" pitchFamily="2" charset="-122"/>
              </a:rPr>
              <a:t>AB</a:t>
            </a:r>
            <a:r>
              <a:rPr lang="zh-CN" altLang="en-US" sz="2800" b="1">
                <a:latin typeface="宋体" panose="02010600030101010101" pitchFamily="2" charset="-122"/>
              </a:rPr>
              <a:t>的中点。</a:t>
            </a:r>
          </a:p>
          <a:p>
            <a:r>
              <a:rPr lang="zh-CN" altLang="en-US" sz="2800" b="1">
                <a:latin typeface="宋体" panose="02010600030101010101" pitchFamily="2" charset="-122"/>
              </a:rPr>
              <a:t>       </a:t>
            </a:r>
            <a:endParaRPr lang="zh-CN" altLang="en-US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 flipV="1">
            <a:off x="5435600" y="2884488"/>
            <a:ext cx="2808288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>
            <a:off x="5456238" y="2814638"/>
            <a:ext cx="0" cy="84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7" name="Line 12"/>
          <p:cNvSpPr>
            <a:spLocks noChangeShapeType="1"/>
          </p:cNvSpPr>
          <p:nvPr/>
        </p:nvSpPr>
        <p:spPr bwMode="auto">
          <a:xfrm>
            <a:off x="8243888" y="2814638"/>
            <a:ext cx="0" cy="84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8" name="Line 13"/>
          <p:cNvSpPr>
            <a:spLocks noChangeShapeType="1"/>
          </p:cNvSpPr>
          <p:nvPr/>
        </p:nvSpPr>
        <p:spPr bwMode="auto">
          <a:xfrm>
            <a:off x="6877050" y="2803525"/>
            <a:ext cx="0" cy="84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9" name="Rectangle 14"/>
          <p:cNvSpPr>
            <a:spLocks noChangeArrowheads="1"/>
          </p:cNvSpPr>
          <p:nvPr/>
        </p:nvSpPr>
        <p:spPr bwMode="auto">
          <a:xfrm>
            <a:off x="6626225" y="2311400"/>
            <a:ext cx="454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24590" name="Rectangle 15"/>
          <p:cNvSpPr>
            <a:spLocks noChangeArrowheads="1"/>
          </p:cNvSpPr>
          <p:nvPr/>
        </p:nvSpPr>
        <p:spPr bwMode="auto">
          <a:xfrm>
            <a:off x="8189913" y="25844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4591" name="Rectangle 16"/>
          <p:cNvSpPr>
            <a:spLocks noChangeArrowheads="1"/>
          </p:cNvSpPr>
          <p:nvPr/>
        </p:nvSpPr>
        <p:spPr bwMode="auto">
          <a:xfrm>
            <a:off x="5095875" y="2584450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4592" name="Rectangle 17"/>
          <p:cNvSpPr>
            <a:spLocks noChangeArrowheads="1"/>
          </p:cNvSpPr>
          <p:nvPr/>
        </p:nvSpPr>
        <p:spPr bwMode="auto">
          <a:xfrm>
            <a:off x="6286500" y="3103563"/>
            <a:ext cx="1262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>
                <a:latin typeface="宋体" panose="02010600030101010101" pitchFamily="2" charset="-122"/>
              </a:rPr>
              <a:t>图</a:t>
            </a:r>
            <a:r>
              <a:rPr lang="en-US" sz="2800" b="1">
                <a:latin typeface="宋体" panose="02010600030101010101" pitchFamily="2" charset="-122"/>
              </a:rPr>
              <a:t>1-36</a:t>
            </a:r>
          </a:p>
        </p:txBody>
      </p:sp>
      <p:sp>
        <p:nvSpPr>
          <p:cNvPr id="24593" name="Rectangle 18"/>
          <p:cNvSpPr>
            <a:spLocks noChangeArrowheads="1"/>
          </p:cNvSpPr>
          <p:nvPr/>
        </p:nvSpPr>
        <p:spPr bwMode="auto">
          <a:xfrm>
            <a:off x="1677988" y="3570288"/>
            <a:ext cx="1262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>
                <a:latin typeface="宋体" panose="02010600030101010101" pitchFamily="2" charset="-122"/>
              </a:rPr>
              <a:t>图</a:t>
            </a:r>
            <a:r>
              <a:rPr lang="en-US" sz="2800" b="1">
                <a:latin typeface="宋体" panose="02010600030101010101" pitchFamily="2" charset="-122"/>
              </a:rPr>
              <a:t>1-35</a:t>
            </a:r>
          </a:p>
        </p:txBody>
      </p:sp>
      <p:pic>
        <p:nvPicPr>
          <p:cNvPr id="24594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9563" y="187325"/>
            <a:ext cx="20526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5" name="TextBox 6"/>
          <p:cNvSpPr txBox="1">
            <a:spLocks noChangeArrowheads="1"/>
          </p:cNvSpPr>
          <p:nvPr/>
        </p:nvSpPr>
        <p:spPr bwMode="auto">
          <a:xfrm>
            <a:off x="533400" y="233363"/>
            <a:ext cx="2854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活动探究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254 L 0.04583 -0.099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52 -0.10242 L -0.0007 0.0025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2948E-6 L 0.04722 -0.1049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" y="-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83 -0.09988 L -0.0007 0.0025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" y="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EF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737</Words>
  <Application>Microsoft Office PowerPoint</Application>
  <PresentationFormat>全屏显示(4:3)</PresentationFormat>
  <Paragraphs>195</Paragraphs>
  <Slides>18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黑体</vt:lpstr>
      <vt:lpstr>华文中宋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　　通过本节课的学习，你在知识上有哪些收获，你学到了哪些方法？本节课的作业是课本22页第1,2题。请仍然存在问题的同学根据课后练习安排，完成自己的个性学习活动。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2015-03-15T11:16:00Z</dcterms:created>
  <dcterms:modified xsi:type="dcterms:W3CDTF">2023-01-17T02:29:48Z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68D16A6D86CA47088173BDB37C3D3F18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