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58" r:id="rId2"/>
    <p:sldId id="264" r:id="rId3"/>
    <p:sldId id="330" r:id="rId4"/>
    <p:sldId id="331" r:id="rId5"/>
    <p:sldId id="267" r:id="rId6"/>
    <p:sldId id="310" r:id="rId7"/>
    <p:sldId id="332" r:id="rId8"/>
    <p:sldId id="333" r:id="rId9"/>
    <p:sldId id="265" r:id="rId10"/>
    <p:sldId id="334" r:id="rId11"/>
    <p:sldId id="336" r:id="rId12"/>
    <p:sldId id="337" r:id="rId13"/>
    <p:sldId id="338" r:id="rId14"/>
    <p:sldId id="339" r:id="rId15"/>
    <p:sldId id="340" r:id="rId16"/>
    <p:sldId id="341" r:id="rId17"/>
    <p:sldId id="342" r:id="rId18"/>
    <p:sldId id="343" r:id="rId19"/>
    <p:sldId id="344" r:id="rId20"/>
    <p:sldId id="345" r:id="rId21"/>
    <p:sldId id="266" r:id="rId22"/>
    <p:sldId id="346" r:id="rId23"/>
    <p:sldId id="347" r:id="rId24"/>
    <p:sldId id="348" r:id="rId25"/>
    <p:sldId id="269" r:id="rId26"/>
    <p:sldId id="349" r:id="rId27"/>
    <p:sldId id="350" r:id="rId28"/>
    <p:sldId id="351" r:id="rId29"/>
    <p:sldId id="352" r:id="rId30"/>
    <p:sldId id="353" r:id="rId31"/>
    <p:sldId id="354" r:id="rId32"/>
    <p:sldId id="329" r:id="rId33"/>
    <p:sldId id="355" r:id="rId34"/>
    <p:sldId id="356" r:id="rId35"/>
    <p:sldId id="357"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p:scale>
          <a:sx n="105" d="100"/>
          <a:sy n="105" d="100"/>
        </p:scale>
        <p:origin x="-90" y="-102"/>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Master" Target="../slideMasters/slideMaster1.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slideMaster" Target="../slideMasters/slideMaster1.xml"/><Relationship Id="rId4" Type="http://schemas.openxmlformats.org/officeDocument/2006/relationships/tags" Target="../tags/tag23.xml"/><Relationship Id="rId9" Type="http://schemas.openxmlformats.org/officeDocument/2006/relationships/tags" Target="../tags/tag28.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6"/>
            </p:custDataLst>
          </p:nvPr>
        </p:nvSpPr>
        <p:spPr>
          <a:xfrm>
            <a:off x="5000625" y="4614350"/>
            <a:ext cx="4076700" cy="1053581"/>
          </a:xfrm>
          <a:noFill/>
        </p:spPr>
        <p:txBody>
          <a:bodyPr anchor="b">
            <a:normAutofit/>
          </a:bodyPr>
          <a:lstStyle>
            <a:lvl1pPr algn="r">
              <a:defRPr sz="3600" b="1">
                <a:solidFill>
                  <a:schemeClr val="tx1"/>
                </a:solidFill>
              </a:defRPr>
            </a:lvl1pPr>
          </a:lstStyle>
          <a:p>
            <a:r>
              <a:rPr lang="zh-CN" altLang="en-US" noProof="1"/>
              <a:t>单击此处编辑标题</a:t>
            </a:r>
          </a:p>
        </p:txBody>
      </p:sp>
      <p:sp>
        <p:nvSpPr>
          <p:cNvPr id="3" name="副标题 2"/>
          <p:cNvSpPr>
            <a:spLocks noGrp="1"/>
          </p:cNvSpPr>
          <p:nvPr>
            <p:ph type="subTitle" idx="1"/>
            <p:custDataLst>
              <p:tags r:id="rId7"/>
            </p:custDataLst>
          </p:nvPr>
        </p:nvSpPr>
        <p:spPr>
          <a:xfrm>
            <a:off x="5000625" y="5739996"/>
            <a:ext cx="40767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9" name="日期占位符 3"/>
          <p:cNvSpPr>
            <a:spLocks noGrp="1"/>
          </p:cNvSpPr>
          <p:nvPr>
            <p:ph type="dt" sz="half" idx="10"/>
            <p:custDataLst>
              <p:tags r:id="rId8"/>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9"/>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0"/>
            </p:custDataLst>
          </p:nvPr>
        </p:nvSpPr>
        <p:spPr/>
        <p:txBody>
          <a:bodyPr/>
          <a:lstStyle>
            <a:lvl1pPr>
              <a:defRPr/>
            </a:lvl1pPr>
          </a:lstStyle>
          <a:p>
            <a:pPr>
              <a:defRPr/>
            </a:pPr>
            <a:fld id="{8772FFEC-5704-4A3E-837E-93B721BC27BB}" type="slidenum">
              <a:rPr lang="zh-CN" altLang="en-US"/>
              <a:t>‹#›</a:t>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t>‹#›</a:t>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6"/>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7"/>
            </p:custDataLst>
          </p:nvPr>
        </p:nvSpPr>
        <p:spPr>
          <a:xfrm>
            <a:off x="5572124" y="5540698"/>
            <a:ext cx="3319358" cy="691347"/>
          </a:xfrm>
        </p:spPr>
        <p:txBody>
          <a:bodyPr>
            <a:normAutofit/>
          </a:bodyPr>
          <a:lstStyle>
            <a:lvl1pPr marL="0" indent="0" algn="r">
              <a:buNone/>
              <a:defRPr sz="2400"/>
            </a:lvl1pPr>
            <a:lvl2pPr marL="342900" indent="0">
              <a:buNone/>
              <a:defRPr/>
            </a:lvl2pPr>
          </a:lstStyle>
          <a:p>
            <a:pPr lvl="0"/>
            <a:r>
              <a:rPr lang="zh-CN" altLang="en-US" noProof="1"/>
              <a:t>编辑文本</a:t>
            </a:r>
          </a:p>
        </p:txBody>
      </p:sp>
      <p:sp>
        <p:nvSpPr>
          <p:cNvPr id="9" name="日期占位符 2"/>
          <p:cNvSpPr>
            <a:spLocks noGrp="1"/>
          </p:cNvSpPr>
          <p:nvPr>
            <p:ph type="dt" sz="half" idx="15"/>
            <p:custDataLst>
              <p:tags r:id="rId8"/>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9"/>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0"/>
            </p:custDataLst>
          </p:nvPr>
        </p:nvSpPr>
        <p:spPr/>
        <p:txBody>
          <a:bodyPr/>
          <a:lstStyle>
            <a:lvl1pPr>
              <a:defRPr/>
            </a:lvl1pPr>
          </a:lstStyle>
          <a:p>
            <a:pPr>
              <a:defRPr/>
            </a:pPr>
            <a:fld id="{4FC38A87-77AC-48C7-9F0B-A360E0E07000}"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5"/>
          <a:stretch>
            <a:fillRect b="24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4FEF436-D7EA-4EF9-B5EE-0F0508D00828}"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1"/>
            </p:custDataLst>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7" name="直接连接符 11"/>
          <p:cNvSpPr>
            <a:spLocks noChangeShapeType="1"/>
          </p:cNvSpPr>
          <p:nvPr>
            <p:custDataLst>
              <p:tags r:id="rId3"/>
            </p:custDataLst>
          </p:nvPr>
        </p:nvSpPr>
        <p:spPr bwMode="auto">
          <a:xfrm>
            <a:off x="1440656" y="2790825"/>
            <a:ext cx="3914775" cy="1588"/>
          </a:xfrm>
          <a:prstGeom prst="line">
            <a:avLst/>
          </a:prstGeom>
          <a:noFill/>
          <a:ln w="6350">
            <a:solidFill>
              <a:schemeClr val="accent1"/>
            </a:solidFill>
            <a:bevel/>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425">
              <a:solidFill>
                <a:schemeClr val="accent1"/>
              </a:solidFill>
              <a:sym typeface="Arial" panose="020B0604020202020204" pitchFamily="34" charset="0"/>
            </a:endParaRPr>
          </a:p>
        </p:txBody>
      </p:sp>
      <p:sp>
        <p:nvSpPr>
          <p:cNvPr id="2" name="标题 1"/>
          <p:cNvSpPr>
            <a:spLocks noGrp="1"/>
          </p:cNvSpPr>
          <p:nvPr>
            <p:ph type="title" hasCustomPrompt="1"/>
            <p:custDataLst>
              <p:tags r:id="rId4"/>
            </p:custDataLst>
          </p:nvPr>
        </p:nvSpPr>
        <p:spPr>
          <a:xfrm>
            <a:off x="1256801" y="3503613"/>
            <a:ext cx="4098630" cy="1058408"/>
          </a:xfrm>
        </p:spPr>
        <p:txBody>
          <a:bodyPr rIns="63500">
            <a:noAutofit/>
          </a:bodyPr>
          <a:lstStyle>
            <a:lvl1pPr algn="r">
              <a:defRPr sz="3600" u="none" strike="noStrike" kern="1200" cap="none" spc="300" normalizeH="0">
                <a:solidFill>
                  <a:schemeClr val="tx1"/>
                </a:solidFill>
                <a:uFillTx/>
                <a:latin typeface="微软雅黑" panose="020B0503020204020204" pitchFamily="34" charset="-122"/>
                <a:ea typeface="微软雅黑" panose="020B0503020204020204" pitchFamily="34" charset="-122"/>
              </a:defRPr>
            </a:lvl1pPr>
          </a:lstStyle>
          <a:p>
            <a:r>
              <a:rPr lang="zh-CN" altLang="en-US" noProof="1"/>
              <a:t>单击此处编辑标题</a:t>
            </a:r>
          </a:p>
        </p:txBody>
      </p:sp>
      <p:sp>
        <p:nvSpPr>
          <p:cNvPr id="3" name="文本占位符 2"/>
          <p:cNvSpPr>
            <a:spLocks noGrp="1"/>
          </p:cNvSpPr>
          <p:nvPr>
            <p:ph type="body" idx="1" hasCustomPrompt="1"/>
            <p:custDataLst>
              <p:tags r:id="rId5"/>
            </p:custDataLst>
          </p:nvPr>
        </p:nvSpPr>
        <p:spPr>
          <a:xfrm>
            <a:off x="1256801" y="2856230"/>
            <a:ext cx="4098630" cy="586804"/>
          </a:xfrm>
        </p:spPr>
        <p:txBody>
          <a:bodyPr tIns="38100" rIns="76200" bIns="38100" anchor="ctr">
            <a:noAutofit/>
          </a:bodyPr>
          <a:lstStyle>
            <a:lvl1pPr marL="0" indent="0" algn="r" eaLnBrk="1" fontAlgn="base" latinLnBrk="0" hangingPunct="1">
              <a:buNone/>
              <a:defRPr kumimoji="0" lang="zh-CN" altLang="en-US" sz="2400" b="0" i="0" u="none" strike="noStrike" kern="1200" cap="none" spc="15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编辑文本</a:t>
            </a:r>
          </a:p>
        </p:txBody>
      </p:sp>
      <p:sp>
        <p:nvSpPr>
          <p:cNvPr id="12" name="文本占位符 11"/>
          <p:cNvSpPr>
            <a:spLocks noGrp="1"/>
          </p:cNvSpPr>
          <p:nvPr>
            <p:ph type="body" sz="quarter" idx="13" hasCustomPrompt="1"/>
            <p:custDataLst>
              <p:tags r:id="rId6"/>
            </p:custDataLst>
          </p:nvPr>
        </p:nvSpPr>
        <p:spPr>
          <a:xfrm>
            <a:off x="1256831" y="2383625"/>
            <a:ext cx="4098600" cy="356400"/>
          </a:xfrm>
        </p:spPr>
        <p:txBody>
          <a:bodyPr anchor="b"/>
          <a:lstStyle>
            <a:lvl1pPr marL="0" indent="0" algn="r">
              <a:buNone/>
              <a:defRPr>
                <a:solidFill>
                  <a:schemeClr val="tx1"/>
                </a:solidFill>
              </a:defRPr>
            </a:lvl1pPr>
            <a:lvl2pPr marL="342900" indent="0">
              <a:buNone/>
              <a:defRPr/>
            </a:lvl2pPr>
          </a:lstStyle>
          <a:p>
            <a:pPr lvl="0"/>
            <a:r>
              <a:rPr lang="zh-CN" altLang="en-US" noProof="1"/>
              <a:t>编辑文本</a:t>
            </a:r>
          </a:p>
        </p:txBody>
      </p:sp>
      <p:sp>
        <p:nvSpPr>
          <p:cNvPr id="8" name="日期占位符 3"/>
          <p:cNvSpPr>
            <a:spLocks noGrp="1"/>
          </p:cNvSpPr>
          <p:nvPr>
            <p:ph type="dt" sz="half" idx="14"/>
            <p:custDataLst>
              <p:tags r:id="rId7"/>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8"/>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9"/>
            </p:custDataLst>
          </p:nvPr>
        </p:nvSpPr>
        <p:spPr/>
        <p:txBody>
          <a:bodyPr/>
          <a:lstStyle>
            <a:lvl1pPr>
              <a:defRPr/>
            </a:lvl1pPr>
          </a:lstStyle>
          <a:p>
            <a:pPr>
              <a:defRPr/>
            </a:pPr>
            <a:fld id="{DD47DC10-9F80-47CA-9BB0-03FC4730FA43}"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BDAEE2AC-368D-4ED2-A387-F07EC13D6107}" type="slidenum">
              <a:rPr lang="zh-CN" altLang="en-US"/>
              <a:t>‹#›</a:t>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p>
        </p:txBody>
      </p:sp>
      <p:sp>
        <p:nvSpPr>
          <p:cNvPr id="4" name="内容占位符 3"/>
          <p:cNvSpPr>
            <a:spLocks noGrp="1"/>
          </p:cNvSpPr>
          <p:nvPr>
            <p:ph sz="half" idx="2"/>
            <p:custDataLst>
              <p:tags r:id="rId3"/>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p>
        </p:txBody>
      </p:sp>
      <p:sp>
        <p:nvSpPr>
          <p:cNvPr id="6" name="内容占位符 5"/>
          <p:cNvSpPr>
            <a:spLocks noGrp="1"/>
          </p:cNvSpPr>
          <p:nvPr>
            <p:ph sz="quarter" idx="4"/>
            <p:custDataLst>
              <p:tags r:id="rId5"/>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pPr>
              <a:defRPr/>
            </a:pPr>
            <a:fld id="{69B27451-B61D-4EBD-9E20-9C423E26C623}" type="slidenum">
              <a:rPr lang="zh-CN" altLang="en-US"/>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9BB12C0-236C-47D9-B21E-53704C811C44}"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B8C1EB70-7901-479E-AC6D-39092085774B}"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C67445A4-C0BB-452B-A7F3-D7AA9591C7EA}"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19DE868F-D697-40DF-890C-3E7AE3034BAC}"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55" Type="http://schemas.openxmlformats.org/officeDocument/2006/relationships/slide" Target="../slides/slide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56" Type="http://schemas.openxmlformats.org/officeDocument/2006/relationships/slide" Target="../slides/slide9.xml"/><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49"/>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p>
        </p:txBody>
      </p:sp>
      <p:sp>
        <p:nvSpPr>
          <p:cNvPr id="1027" name="文本占位符 2"/>
          <p:cNvSpPr>
            <a:spLocks noGrp="1" noChangeArrowheads="1"/>
          </p:cNvSpPr>
          <p:nvPr>
            <p:ph type="body" idx="9"/>
            <p:custDataLst>
              <p:tags r:id="rId50"/>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51"/>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52"/>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53"/>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t>‹#›</a:t>
            </a:fld>
            <a:endParaRPr lang="zh-CN" altLang="en-US"/>
          </a:p>
        </p:txBody>
      </p:sp>
      <p:sp>
        <p:nvSpPr>
          <p:cNvPr id="2" name="KSO_TEMPLATE" hidden="1"/>
          <p:cNvSpPr/>
          <p:nvPr>
            <p:custDataLst>
              <p:tags r:id="rId5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55" action="ppaction://hlinksldjump"/>
          </p:cNvPr>
          <p:cNvSpPr txBox="1"/>
          <p:nvPr userDrawn="1"/>
        </p:nvSpPr>
        <p:spPr>
          <a:xfrm>
            <a:off x="5794876"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56" action="ppaction://hlinksldjump"/>
          </p:cNvPr>
          <p:cNvSpPr txBox="1"/>
          <p:nvPr userDrawn="1"/>
        </p:nvSpPr>
        <p:spPr>
          <a:xfrm>
            <a:off x="745106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课堂篇学习理解</a:t>
            </a:r>
            <a:endParaRPr lang="en-US" altLang="zh-CN" sz="1400" dirty="0" smtClean="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 Target="slide9.xml"/><Relationship Id="rId7" Type="http://schemas.openxmlformats.org/officeDocument/2006/relationships/package" Target="../embeddings/Microsoft_Word___3.docx"/><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21.xml"/></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23.xml"/><Relationship Id="rId5" Type="http://schemas.openxmlformats.org/officeDocument/2006/relationships/slide" Target="slide32.xml"/><Relationship Id="rId4" Type="http://schemas.openxmlformats.org/officeDocument/2006/relationships/slide" Target="slide25.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 Target="slide9.xml"/><Relationship Id="rId7" Type="http://schemas.openxmlformats.org/officeDocument/2006/relationships/package" Target="../embeddings/Microsoft_Word___4.docx"/><Relationship Id="rId2" Type="http://schemas.openxmlformats.org/officeDocument/2006/relationships/slideLayout" Target="../slideLayouts/slideLayout24.xml"/><Relationship Id="rId1" Type="http://schemas.openxmlformats.org/officeDocument/2006/relationships/vmlDrawing" Target="../drawings/vmlDrawing5.v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slide" Target="slide32.xml"/><Relationship Id="rId4" Type="http://schemas.openxmlformats.org/officeDocument/2006/relationships/slide" Target="slide25.xml"/></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26.xml"/><Relationship Id="rId5" Type="http://schemas.openxmlformats.org/officeDocument/2006/relationships/slide" Target="slide32.xml"/><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 Target="slide9.xml"/><Relationship Id="rId7" Type="http://schemas.openxmlformats.org/officeDocument/2006/relationships/package" Target="../embeddings/Microsoft_Word___5.docx"/><Relationship Id="rId2" Type="http://schemas.openxmlformats.org/officeDocument/2006/relationships/slideLayout" Target="../slideLayouts/slideLayout27.xml"/><Relationship Id="rId1" Type="http://schemas.openxmlformats.org/officeDocument/2006/relationships/vmlDrawing" Target="../drawings/vmlDrawing6.v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 Target="slide9.xml"/><Relationship Id="rId7" Type="http://schemas.openxmlformats.org/officeDocument/2006/relationships/package" Target="../embeddings/Microsoft_Word___6.docx"/><Relationship Id="rId12" Type="http://schemas.openxmlformats.org/officeDocument/2006/relationships/image" Target="../media/image12.emf"/><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slide" Target="slide32.xml"/><Relationship Id="rId11" Type="http://schemas.openxmlformats.org/officeDocument/2006/relationships/package" Target="../embeddings/Microsoft_Word___8.docx"/><Relationship Id="rId5" Type="http://schemas.openxmlformats.org/officeDocument/2006/relationships/slide" Target="slide25.xml"/><Relationship Id="rId10" Type="http://schemas.openxmlformats.org/officeDocument/2006/relationships/image" Target="../media/image11.emf"/><Relationship Id="rId4" Type="http://schemas.openxmlformats.org/officeDocument/2006/relationships/slide" Target="slide21.xml"/><Relationship Id="rId9" Type="http://schemas.openxmlformats.org/officeDocument/2006/relationships/package" Target="../embeddings/Microsoft_Word___7.docx"/></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slide" Target="slide32.xml"/><Relationship Id="rId4" Type="http://schemas.openxmlformats.org/officeDocument/2006/relationships/slide" Target="slide25.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0.xml"/><Relationship Id="rId5" Type="http://schemas.openxmlformats.org/officeDocument/2006/relationships/slide" Target="slide32.xml"/><Relationship Id="rId4" Type="http://schemas.openxmlformats.org/officeDocument/2006/relationships/slide" Target="slide25.xml"/></Relationships>
</file>

<file path=ppt/slides/_rels/slide1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 Target="slide9.xml"/><Relationship Id="rId7" Type="http://schemas.openxmlformats.org/officeDocument/2006/relationships/package" Target="../embeddings/Microsoft_Word___9.docx"/><Relationship Id="rId2" Type="http://schemas.openxmlformats.org/officeDocument/2006/relationships/slideLayout" Target="../slideLayouts/slideLayout31.xml"/><Relationship Id="rId1" Type="http://schemas.openxmlformats.org/officeDocument/2006/relationships/vmlDrawing" Target="../drawings/vmlDrawing8.v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slide" Target="slide32.xml"/><Relationship Id="rId4"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3.xml"/><Relationship Id="rId5" Type="http://schemas.openxmlformats.org/officeDocument/2006/relationships/slide" Target="slide32.xml"/><Relationship Id="rId4" Type="http://schemas.openxmlformats.org/officeDocument/2006/relationships/slide" Target="slide25.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4.xml"/><Relationship Id="rId5" Type="http://schemas.openxmlformats.org/officeDocument/2006/relationships/slide" Target="slide32.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 Target="slide9.xml"/><Relationship Id="rId7" Type="http://schemas.openxmlformats.org/officeDocument/2006/relationships/package" Target="../embeddings/Microsoft_Word___10.docx"/><Relationship Id="rId2" Type="http://schemas.openxmlformats.org/officeDocument/2006/relationships/slideLayout" Target="../slideLayouts/slideLayout35.xml"/><Relationship Id="rId1" Type="http://schemas.openxmlformats.org/officeDocument/2006/relationships/vmlDrawing" Target="../drawings/vmlDrawing9.vml"/><Relationship Id="rId6" Type="http://schemas.openxmlformats.org/officeDocument/2006/relationships/slide" Target="slide32.xml"/><Relationship Id="rId5" Type="http://schemas.openxmlformats.org/officeDocument/2006/relationships/slide" Target="slide25.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slide" Target="slide3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7.xml"/><Relationship Id="rId5" Type="http://schemas.openxmlformats.org/officeDocument/2006/relationships/slide" Target="slide32.xml"/><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8.xml"/><Relationship Id="rId5" Type="http://schemas.openxmlformats.org/officeDocument/2006/relationships/slide" Target="slide32.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39.xml"/><Relationship Id="rId5" Type="http://schemas.openxmlformats.org/officeDocument/2006/relationships/slide" Target="slide32.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0.xml"/><Relationship Id="rId5" Type="http://schemas.openxmlformats.org/officeDocument/2006/relationships/slide" Target="slide32.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1.xml"/><Relationship Id="rId5" Type="http://schemas.openxmlformats.org/officeDocument/2006/relationships/slide" Target="slide32.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2.xml"/><Relationship Id="rId5" Type="http://schemas.openxmlformats.org/officeDocument/2006/relationships/slide" Target="slide32.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3.xml"/><Relationship Id="rId5" Type="http://schemas.openxmlformats.org/officeDocument/2006/relationships/slide" Target="slide32.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4.xml"/><Relationship Id="rId5" Type="http://schemas.openxmlformats.org/officeDocument/2006/relationships/slide" Target="slide32.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5.xml"/><Relationship Id="rId5" Type="http://schemas.openxmlformats.org/officeDocument/2006/relationships/slide" Target="slide32.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6.xml"/><Relationship Id="rId5" Type="http://schemas.openxmlformats.org/officeDocument/2006/relationships/slide" Target="slide32.xml"/><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47.xml"/><Relationship Id="rId5" Type="http://schemas.openxmlformats.org/officeDocument/2006/relationships/slide" Target="slide32.xml"/><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6.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7.xml"/><Relationship Id="rId5" Type="http://schemas.openxmlformats.org/officeDocument/2006/relationships/slide" Target="slide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8.xml"/><Relationship Id="rId5" Type="http://schemas.openxmlformats.org/officeDocument/2006/relationships/slide" Target="slide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9.xml"/><Relationship Id="rId5" Type="http://schemas.openxmlformats.org/officeDocument/2006/relationships/slide" Target="slide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9.xml"/><Relationship Id="rId1" Type="http://schemas.openxmlformats.org/officeDocument/2006/relationships/slideLayout" Target="../slideLayouts/slideLayout20.xml"/><Relationship Id="rId5" Type="http://schemas.openxmlformats.org/officeDocument/2006/relationships/slide" Target="slide32.xml"/><Relationship Id="rId4" Type="http://schemas.openxmlformats.org/officeDocument/2006/relationships/slide" Target="slid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782691" y="4221088"/>
            <a:ext cx="4361309" cy="1053581"/>
          </a:xfrm>
        </p:spPr>
        <p:txBody>
          <a:bodyPr>
            <a:normAutofit fontScale="90000"/>
          </a:bodyPr>
          <a:lstStyle/>
          <a:p>
            <a:r>
              <a:rPr lang="en-US" altLang="zh-CN" dirty="0"/>
              <a:t>Natural </a:t>
            </a:r>
            <a:r>
              <a:rPr lang="en-US" altLang="zh-CN" dirty="0" smtClean="0"/>
              <a:t>Disasters</a:t>
            </a:r>
            <a:endParaRPr lang="zh-CN" altLang="en-US" dirty="0"/>
          </a:p>
        </p:txBody>
      </p:sp>
      <p:sp>
        <p:nvSpPr>
          <p:cNvPr id="4" name="标题 3"/>
          <p:cNvSpPr>
            <a:spLocks noGrp="1"/>
          </p:cNvSpPr>
          <p:nvPr>
            <p:ph type="subTitle" idx="1"/>
          </p:nvPr>
        </p:nvSpPr>
        <p:spPr>
          <a:xfrm>
            <a:off x="4350643" y="5301208"/>
            <a:ext cx="4793357" cy="504000"/>
          </a:xfrm>
        </p:spPr>
        <p:txBody>
          <a:bodyPr>
            <a:noAutofit/>
          </a:bodyPr>
          <a:lstStyle/>
          <a:p>
            <a:r>
              <a:rPr lang="en-US" altLang="zh-CN" spc="0" dirty="0"/>
              <a:t>Section C</a:t>
            </a:r>
            <a:r>
              <a:rPr lang="zh-CN" altLang="zh-CN" spc="0" dirty="0"/>
              <a:t>　</a:t>
            </a:r>
            <a:r>
              <a:rPr lang="en-US" altLang="zh-CN" spc="0" dirty="0"/>
              <a:t>Discovering Useful Structures</a:t>
            </a:r>
            <a:r>
              <a:rPr lang="zh-CN" altLang="zh-CN" spc="0" dirty="0"/>
              <a:t/>
            </a:r>
            <a:br>
              <a:rPr lang="zh-CN" altLang="zh-CN" spc="0" dirty="0"/>
            </a:br>
            <a:r>
              <a:rPr lang="en-US" altLang="zh-CN" spc="0" dirty="0"/>
              <a:t> &amp; Listening and Talking</a:t>
            </a:r>
            <a:endParaRPr lang="zh-CN" altLang="zh-CN" spc="0" dirty="0"/>
          </a:p>
        </p:txBody>
      </p:sp>
      <p:sp>
        <p:nvSpPr>
          <p:cNvPr id="5" name="矩形 4"/>
          <p:cNvSpPr/>
          <p:nvPr/>
        </p:nvSpPr>
        <p:spPr>
          <a:xfrm>
            <a:off x="0" y="616530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203061"/>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96552" y="2708920"/>
          <a:ext cx="8128000" cy="1770455"/>
        </p:xfrm>
        <a:graphic>
          <a:graphicData uri="http://schemas.openxmlformats.org/presentationml/2006/ole">
            <mc:AlternateContent xmlns:mc="http://schemas.openxmlformats.org/markup-compatibility/2006">
              <mc:Choice xmlns:v="urn:schemas-microsoft-com:vml" Requires="v">
                <p:oleObj spid="_x0000_s4123" name="文档" r:id="rId7" imgW="3843020" imgH="838200" progId="Word.Document.12">
                  <p:embed/>
                </p:oleObj>
              </mc:Choice>
              <mc:Fallback>
                <p:oleObj name="文档" r:id="rId7" imgW="3843020" imgH="838200" progId="Word.Document.12">
                  <p:embed/>
                  <p:pic>
                    <p:nvPicPr>
                      <p:cNvPr id="0" name="图片 4114"/>
                      <p:cNvPicPr/>
                      <p:nvPr/>
                    </p:nvPicPr>
                    <p:blipFill>
                      <a:blip r:embed="rId8"/>
                      <a:stretch>
                        <a:fillRect/>
                      </a:stretch>
                    </p:blipFill>
                    <p:spPr>
                      <a:xfrm>
                        <a:off x="-396552" y="2708920"/>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aid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援助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帮助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救援物资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.&amp;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(formal)</a:t>
            </a:r>
            <a:r>
              <a:rPr lang="zh-CN" altLang="zh-CN" sz="2200" dirty="0">
                <a:solidFill>
                  <a:srgbClr val="000000"/>
                </a:solidFill>
                <a:latin typeface="Times New Roman" panose="02020603050405020304" pitchFamily="18" charset="0"/>
                <a:cs typeface="Times New Roman" panose="02020603050405020304" pitchFamily="18" charset="0"/>
              </a:rPr>
              <a:t>帮助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援助</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first </a:t>
            </a:r>
            <a:r>
              <a:rPr lang="en-US" altLang="zh-CN" sz="2200" b="1" dirty="0">
                <a:solidFill>
                  <a:srgbClr val="000000"/>
                </a:solidFill>
                <a:latin typeface="Times New Roman" panose="02020603050405020304" pitchFamily="18" charset="0"/>
                <a:cs typeface="Times New Roman" panose="02020603050405020304" pitchFamily="18" charset="0"/>
              </a:rPr>
              <a:t>aid</a:t>
            </a:r>
            <a:r>
              <a:rPr lang="en-US" altLang="zh-CN" sz="2200" dirty="0">
                <a:solidFill>
                  <a:srgbClr val="000000"/>
                </a:solidFill>
                <a:latin typeface="Times New Roman" panose="02020603050405020304" pitchFamily="18" charset="0"/>
                <a:cs typeface="Times New Roman" panose="02020603050405020304" pitchFamily="18" charset="0"/>
              </a:rPr>
              <a:t> kit </a:t>
            </a:r>
            <a:r>
              <a:rPr lang="zh-CN" altLang="zh-CN" sz="2200" dirty="0">
                <a:solidFill>
                  <a:srgbClr val="000000"/>
                </a:solidFill>
                <a:latin typeface="Times New Roman" panose="02020603050405020304" pitchFamily="18" charset="0"/>
                <a:cs typeface="Times New Roman" panose="02020603050405020304" pitchFamily="18" charset="0"/>
              </a:rPr>
              <a:t>急救包</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上面的</a:t>
            </a:r>
            <a:r>
              <a:rPr lang="en-US" altLang="zh-CN" sz="2200" dirty="0">
                <a:solidFill>
                  <a:srgbClr val="000000"/>
                </a:solidFill>
                <a:latin typeface="Times New Roman" panose="02020603050405020304" pitchFamily="18" charset="0"/>
                <a:cs typeface="Times New Roman" panose="02020603050405020304" pitchFamily="18" charset="0"/>
              </a:rPr>
              <a:t>aid</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援助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帮助</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是名词做定语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修饰</a:t>
            </a:r>
            <a:r>
              <a:rPr lang="en-US" altLang="zh-CN" sz="2200" dirty="0">
                <a:solidFill>
                  <a:srgbClr val="000000"/>
                </a:solidFill>
                <a:latin typeface="Times New Roman" panose="02020603050405020304" pitchFamily="18" charset="0"/>
                <a:cs typeface="Times New Roman" panose="02020603050405020304" pitchFamily="18" charset="0"/>
              </a:rPr>
              <a:t>kit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no doubt that John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first </a:t>
            </a:r>
            <a:r>
              <a:rPr lang="en-US" altLang="zh-CN" sz="2200" b="1" dirty="0">
                <a:solidFill>
                  <a:srgbClr val="000000"/>
                </a:solidFill>
                <a:latin typeface="Times New Roman" panose="02020603050405020304" pitchFamily="18" charset="0"/>
                <a:cs typeface="Times New Roman" panose="02020603050405020304" pitchFamily="18" charset="0"/>
              </a:rPr>
              <a:t>aid</a:t>
            </a:r>
            <a:r>
              <a:rPr lang="en-US" altLang="zh-CN" sz="2200" dirty="0">
                <a:solidFill>
                  <a:srgbClr val="000000"/>
                </a:solidFill>
                <a:latin typeface="Times New Roman" panose="02020603050405020304" pitchFamily="18" charset="0"/>
                <a:cs typeface="Times New Roman" panose="02020603050405020304" pitchFamily="18" charset="0"/>
              </a:rPr>
              <a:t> skills he learned at school saved </a:t>
            </a:r>
            <a:r>
              <a:rPr lang="en-US" altLang="zh-CN" sz="2200" dirty="0" err="1">
                <a:solidFill>
                  <a:srgbClr val="000000"/>
                </a:solidFill>
                <a:latin typeface="Times New Roman" panose="02020603050405020304" pitchFamily="18" charset="0"/>
                <a:cs typeface="Times New Roman" panose="02020603050405020304" pitchFamily="18" charset="0"/>
              </a:rPr>
              <a:t>Ms</a:t>
            </a:r>
            <a:r>
              <a:rPr lang="en-US" altLang="zh-CN" sz="2200" dirty="0">
                <a:solidFill>
                  <a:srgbClr val="000000"/>
                </a:solidFill>
                <a:latin typeface="Times New Roman" panose="02020603050405020304" pitchFamily="18" charset="0"/>
                <a:cs typeface="Times New Roman" panose="02020603050405020304" pitchFamily="18" charset="0"/>
              </a:rPr>
              <a:t> Slade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life.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毫无疑问</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约翰在学校学到的急救技能挽救了斯莱德女士的生命。</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old man gets about with the </a:t>
            </a:r>
            <a:r>
              <a:rPr lang="en-US" altLang="zh-CN" sz="2200" b="1" dirty="0">
                <a:solidFill>
                  <a:srgbClr val="000000"/>
                </a:solidFill>
                <a:latin typeface="Times New Roman" panose="02020603050405020304" pitchFamily="18" charset="0"/>
                <a:cs typeface="Times New Roman" panose="02020603050405020304" pitchFamily="18" charset="0"/>
              </a:rPr>
              <a:t>aid</a:t>
            </a:r>
            <a:r>
              <a:rPr lang="en-US" altLang="zh-CN" sz="2200" dirty="0">
                <a:solidFill>
                  <a:srgbClr val="000000"/>
                </a:solidFill>
                <a:latin typeface="Times New Roman" panose="02020603050405020304" pitchFamily="18" charset="0"/>
                <a:cs typeface="Times New Roman" panose="02020603050405020304" pitchFamily="18" charset="0"/>
              </a:rPr>
              <a:t> of a walking stick.</a:t>
            </a:r>
            <a:r>
              <a:rPr lang="zh-CN" altLang="zh-CN" sz="2200" dirty="0">
                <a:solidFill>
                  <a:srgbClr val="000000"/>
                </a:solidFill>
                <a:latin typeface="Times New Roman" panose="02020603050405020304" pitchFamily="18" charset="0"/>
                <a:cs typeface="Times New Roman" panose="02020603050405020304" pitchFamily="18" charset="0"/>
              </a:rPr>
              <a:t>老人借助于拐棍四处走动。</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His classmates </a:t>
            </a:r>
            <a:r>
              <a:rPr lang="en-US" altLang="zh-CN" sz="2200" b="1" dirty="0">
                <a:solidFill>
                  <a:srgbClr val="000000"/>
                </a:solidFill>
                <a:latin typeface="Times New Roman" panose="02020603050405020304" pitchFamily="18" charset="0"/>
                <a:cs typeface="Times New Roman" panose="02020603050405020304" pitchFamily="18" charset="0"/>
              </a:rPr>
              <a:t>aided</a:t>
            </a:r>
            <a:r>
              <a:rPr lang="en-US" altLang="zh-CN" sz="2200" dirty="0">
                <a:solidFill>
                  <a:srgbClr val="000000"/>
                </a:solidFill>
                <a:latin typeface="Times New Roman" panose="02020603050405020304" pitchFamily="18" charset="0"/>
                <a:cs typeface="Times New Roman" panose="02020603050405020304" pitchFamily="18" charset="0"/>
              </a:rPr>
              <a:t> him in his English study.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他的同学帮他学英语。</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18234"/>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8156" y="1916832"/>
          <a:ext cx="8128000" cy="3483909"/>
        </p:xfrm>
        <a:graphic>
          <a:graphicData uri="http://schemas.openxmlformats.org/presentationml/2006/ole">
            <mc:AlternateContent xmlns:mc="http://schemas.openxmlformats.org/markup-compatibility/2006">
              <mc:Choice xmlns:v="urn:schemas-microsoft-com:vml" Requires="v">
                <p:oleObj spid="_x0000_s5147" name="文档" r:id="rId7" imgW="3843020" imgH="1647825" progId="Word.Document.12">
                  <p:embed/>
                </p:oleObj>
              </mc:Choice>
              <mc:Fallback>
                <p:oleObj name="文档" r:id="rId7" imgW="3843020" imgH="1647825" progId="Word.Document.12">
                  <p:embed/>
                  <p:pic>
                    <p:nvPicPr>
                      <p:cNvPr id="0" name="图片 5138"/>
                      <p:cNvPicPr/>
                      <p:nvPr/>
                    </p:nvPicPr>
                    <p:blipFill>
                      <a:blip r:embed="rId8"/>
                      <a:stretch>
                        <a:fillRect/>
                      </a:stretch>
                    </p:blipFill>
                    <p:spPr>
                      <a:xfrm>
                        <a:off x="28156" y="1916832"/>
                        <a:ext cx="8128000" cy="348390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124744"/>
            <a:ext cx="8128000" cy="5545024"/>
          </a:xfrm>
          <a:prstGeom prst="rect">
            <a:avLst/>
          </a:prstGeom>
        </p:spPr>
      </p:pic>
      <p:sp>
        <p:nvSpPr>
          <p:cNvPr id="7" name="矩形 6"/>
          <p:cNvSpPr/>
          <p:nvPr/>
        </p:nvSpPr>
        <p:spPr>
          <a:xfrm>
            <a:off x="675866" y="5666321"/>
            <a:ext cx="7781905" cy="709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calm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zh-CN" altLang="zh-CN" sz="2200" dirty="0">
                <a:solidFill>
                  <a:srgbClr val="000000"/>
                </a:solidFill>
                <a:latin typeface="Times New Roman" panose="02020603050405020304" pitchFamily="18" charset="0"/>
                <a:cs typeface="Times New Roman" panose="02020603050405020304" pitchFamily="18" charset="0"/>
              </a:rPr>
              <a:t>镇静的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沉着的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zh-CN" altLang="zh-CN" sz="2200" dirty="0">
                <a:solidFill>
                  <a:srgbClr val="000000"/>
                </a:solidFill>
                <a:latin typeface="Times New Roman" panose="02020603050405020304" pitchFamily="18" charset="0"/>
                <a:cs typeface="Times New Roman" panose="02020603050405020304" pitchFamily="18" charset="0"/>
              </a:rPr>
              <a:t>使平静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使镇静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If you find yourself in danger from a forest </a:t>
            </a:r>
            <a:r>
              <a:rPr lang="en-US" altLang="zh-CN" sz="2200" dirty="0" err="1">
                <a:solidFill>
                  <a:srgbClr val="000000"/>
                </a:solidFill>
                <a:latin typeface="Times New Roman" panose="02020603050405020304" pitchFamily="18" charset="0"/>
                <a:cs typeface="Times New Roman" panose="02020603050405020304" pitchFamily="18" charset="0"/>
              </a:rPr>
              <a:t>fire,first</a:t>
            </a:r>
            <a:r>
              <a:rPr lang="en-US" altLang="zh-CN" sz="2200" dirty="0">
                <a:solidFill>
                  <a:srgbClr val="000000"/>
                </a:solidFill>
                <a:latin typeface="Times New Roman" panose="02020603050405020304" pitchFamily="18" charset="0"/>
                <a:cs typeface="Times New Roman" panose="02020603050405020304" pitchFamily="18" charset="0"/>
              </a:rPr>
              <a:t> of </a:t>
            </a:r>
            <a:r>
              <a:rPr lang="en-US" altLang="zh-CN" sz="2200" dirty="0" err="1">
                <a:solidFill>
                  <a:srgbClr val="000000"/>
                </a:solidFill>
                <a:latin typeface="Times New Roman" panose="02020603050405020304" pitchFamily="18" charset="0"/>
                <a:cs typeface="Times New Roman" panose="02020603050405020304" pitchFamily="18" charset="0"/>
              </a:rPr>
              <a:t>all,stay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calm</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如果你发现自己处于森林火灾的危险之中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首先要保持冷静。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calm</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镇静的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沉着的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做连系动词</a:t>
            </a:r>
            <a:r>
              <a:rPr lang="en-US" altLang="zh-CN" sz="2200" dirty="0">
                <a:solidFill>
                  <a:srgbClr val="000000"/>
                </a:solidFill>
                <a:latin typeface="Times New Roman" panose="02020603050405020304" pitchFamily="18" charset="0"/>
                <a:cs typeface="Times New Roman" panose="02020603050405020304" pitchFamily="18" charset="0"/>
              </a:rPr>
              <a:t>stay</a:t>
            </a:r>
            <a:r>
              <a:rPr lang="zh-CN" altLang="zh-CN" sz="2200" dirty="0">
                <a:solidFill>
                  <a:srgbClr val="000000"/>
                </a:solidFill>
                <a:latin typeface="Times New Roman" panose="02020603050405020304" pitchFamily="18" charset="0"/>
                <a:cs typeface="Times New Roman" panose="02020603050405020304" pitchFamily="18" charset="0"/>
              </a:rPr>
              <a:t>的表语。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In the face of great </a:t>
            </a:r>
            <a:r>
              <a:rPr lang="en-US" altLang="zh-CN" sz="2200" dirty="0" err="1">
                <a:solidFill>
                  <a:srgbClr val="000000"/>
                </a:solidFill>
                <a:latin typeface="Times New Roman" panose="02020603050405020304" pitchFamily="18" charset="0"/>
                <a:cs typeface="Times New Roman" panose="02020603050405020304" pitchFamily="18" charset="0"/>
              </a:rPr>
              <a:t>danger,it</a:t>
            </a:r>
            <a:r>
              <a:rPr lang="en-US" altLang="zh-CN" sz="2200" dirty="0" err="1">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err="1">
                <a:solidFill>
                  <a:srgbClr val="000000"/>
                </a:solidFill>
                <a:latin typeface="Times New Roman" panose="02020603050405020304" pitchFamily="18" charset="0"/>
                <a:cs typeface="Times New Roman" panose="02020603050405020304" pitchFamily="18" charset="0"/>
              </a:rPr>
              <a:t>s</a:t>
            </a:r>
            <a:r>
              <a:rPr lang="en-US" altLang="zh-CN" sz="2200" dirty="0">
                <a:solidFill>
                  <a:srgbClr val="000000"/>
                </a:solidFill>
                <a:latin typeface="Times New Roman" panose="02020603050405020304" pitchFamily="18" charset="0"/>
                <a:cs typeface="Times New Roman" panose="02020603050405020304" pitchFamily="18" charset="0"/>
              </a:rPr>
              <a:t> important to keep </a:t>
            </a:r>
            <a:r>
              <a:rPr lang="en-US" altLang="zh-CN" sz="2200" b="1" dirty="0">
                <a:solidFill>
                  <a:srgbClr val="000000"/>
                </a:solidFill>
                <a:latin typeface="Times New Roman" panose="02020603050405020304" pitchFamily="18" charset="0"/>
                <a:cs typeface="Times New Roman" panose="02020603050405020304" pitchFamily="18" charset="0"/>
              </a:rPr>
              <a:t>calm</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在危险面前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保持镇静很重要。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They can be trained to remain </a:t>
            </a:r>
            <a:r>
              <a:rPr lang="en-US" altLang="zh-CN" sz="2200" b="1" dirty="0">
                <a:solidFill>
                  <a:srgbClr val="000000"/>
                </a:solidFill>
                <a:latin typeface="Times New Roman" panose="02020603050405020304" pitchFamily="18" charset="0"/>
                <a:cs typeface="Times New Roman" panose="02020603050405020304" pitchFamily="18" charset="0"/>
              </a:rPr>
              <a:t>calm</a:t>
            </a:r>
            <a:r>
              <a:rPr lang="en-US" altLang="zh-CN" sz="2200" dirty="0">
                <a:solidFill>
                  <a:srgbClr val="000000"/>
                </a:solidFill>
                <a:latin typeface="Times New Roman" panose="02020603050405020304" pitchFamily="18" charset="0"/>
                <a:cs typeface="Times New Roman" panose="02020603050405020304" pitchFamily="18" charset="0"/>
              </a:rPr>
              <a:t> in noisy and crowded places.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通过训练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在喧闹和拥挤的地方他们依然可以保持镇静。</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56129"/>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Though he was very angry,he tried hard to </a:t>
            </a:r>
            <a:r>
              <a:rPr lang="en-US" altLang="zh-CN" sz="2200" b="1">
                <a:solidFill>
                  <a:srgbClr val="000000"/>
                </a:solidFill>
                <a:latin typeface="Times New Roman" panose="02020603050405020304" pitchFamily="18" charset="0"/>
                <a:cs typeface="Times New Roman" panose="02020603050405020304" pitchFamily="18" charset="0"/>
              </a:rPr>
              <a:t>calm</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himself</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尽管他很气愤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他努力使自己平静下来。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baby was crying and the mother was trying her best to </a:t>
            </a:r>
            <a:r>
              <a:rPr lang="en-US" altLang="zh-CN" sz="2200" b="1">
                <a:solidFill>
                  <a:srgbClr val="000000"/>
                </a:solidFill>
                <a:latin typeface="Times New Roman" panose="02020603050405020304" pitchFamily="18" charset="0"/>
                <a:cs typeface="Times New Roman" panose="02020603050405020304" pitchFamily="18" charset="0"/>
              </a:rPr>
              <a:t>calm</a:t>
            </a:r>
            <a:r>
              <a:rPr lang="en-US" altLang="zh-CN" sz="2200">
                <a:solidFill>
                  <a:srgbClr val="000000"/>
                </a:solidFill>
                <a:latin typeface="Times New Roman" panose="02020603050405020304" pitchFamily="18" charset="0"/>
                <a:cs typeface="Times New Roman" panose="02020603050405020304" pitchFamily="18" charset="0"/>
              </a:rPr>
              <a:t> him.</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婴儿在哭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妈妈想尽办法使他安静下来。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 better </a:t>
            </a:r>
            <a:r>
              <a:rPr lang="en-US" altLang="zh-CN" sz="2200" b="1">
                <a:solidFill>
                  <a:srgbClr val="000000"/>
                </a:solidFill>
                <a:latin typeface="Times New Roman" panose="02020603050405020304" pitchFamily="18" charset="0"/>
                <a:cs typeface="Times New Roman" panose="02020603050405020304" pitchFamily="18" charset="0"/>
              </a:rPr>
              <a:t>calm</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down</a:t>
            </a:r>
            <a:r>
              <a:rPr lang="en-US" altLang="zh-CN" sz="2200">
                <a:solidFill>
                  <a:srgbClr val="000000"/>
                </a:solidFill>
                <a:latin typeface="Times New Roman" panose="02020603050405020304" pitchFamily="18" charset="0"/>
                <a:cs typeface="Times New Roman" panose="02020603050405020304" pitchFamily="18" charset="0"/>
              </a:rPr>
              <a:t>,or else you will get into trouble.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你最好冷静一点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不然你就有麻烦了。</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116632" y="1628800"/>
          <a:ext cx="8128000" cy="1770455"/>
        </p:xfrm>
        <a:graphic>
          <a:graphicData uri="http://schemas.openxmlformats.org/presentationml/2006/ole">
            <mc:AlternateContent xmlns:mc="http://schemas.openxmlformats.org/markup-compatibility/2006">
              <mc:Choice xmlns:v="urn:schemas-microsoft-com:vml" Requires="v">
                <p:oleObj spid="_x0000_s6171" name="文档" r:id="rId7" imgW="3843020" imgH="838200" progId="Word.Document.12">
                  <p:embed/>
                </p:oleObj>
              </mc:Choice>
              <mc:Fallback>
                <p:oleObj name="文档" r:id="rId7" imgW="3843020" imgH="838200" progId="Word.Document.12">
                  <p:embed/>
                  <p:pic>
                    <p:nvPicPr>
                      <p:cNvPr id="0" name="图片 6162"/>
                      <p:cNvPicPr/>
                      <p:nvPr/>
                    </p:nvPicPr>
                    <p:blipFill>
                      <a:blip r:embed="rId8"/>
                      <a:stretch>
                        <a:fillRect/>
                      </a:stretch>
                    </p:blipFill>
                    <p:spPr>
                      <a:xfrm>
                        <a:off x="-1116632" y="1628800"/>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1268760"/>
          <a:ext cx="8128000" cy="325253"/>
        </p:xfrm>
        <a:graphic>
          <a:graphicData uri="http://schemas.openxmlformats.org/presentationml/2006/ole">
            <mc:AlternateContent xmlns:mc="http://schemas.openxmlformats.org/markup-compatibility/2006">
              <mc:Choice xmlns:v="urn:schemas-microsoft-com:vml" Requires="v">
                <p:oleObj spid="_x0000_s7237" name="文档" r:id="rId7" imgW="3843020" imgH="154940" progId="Word.Document.12">
                  <p:embed/>
                </p:oleObj>
              </mc:Choice>
              <mc:Fallback>
                <p:oleObj name="文档" r:id="rId7" imgW="3843020" imgH="154940" progId="Word.Document.12">
                  <p:embed/>
                  <p:pic>
                    <p:nvPicPr>
                      <p:cNvPr id="0" name="图片 7220"/>
                      <p:cNvPicPr/>
                      <p:nvPr/>
                    </p:nvPicPr>
                    <p:blipFill>
                      <a:blip r:embed="rId8"/>
                      <a:stretch>
                        <a:fillRect/>
                      </a:stretch>
                    </p:blipFill>
                    <p:spPr>
                      <a:xfrm>
                        <a:off x="323528" y="1268760"/>
                        <a:ext cx="8128000" cy="325253"/>
                      </a:xfrm>
                      <a:prstGeom prst="rect">
                        <a:avLst/>
                      </a:prstGeom>
                    </p:spPr>
                  </p:pic>
                </p:oleObj>
              </mc:Fallback>
            </mc:AlternateContent>
          </a:graphicData>
        </a:graphic>
      </p:graphicFrame>
      <p:sp>
        <p:nvSpPr>
          <p:cNvPr id="3" name="矩形 2"/>
          <p:cNvSpPr>
            <a:spLocks noChangeAspect="1"/>
          </p:cNvSpPr>
          <p:nvPr/>
        </p:nvSpPr>
        <p:spPr>
          <a:xfrm>
            <a:off x="508000" y="1601007"/>
            <a:ext cx="2882520" cy="459741"/>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calm,quiet,still,silent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2060748"/>
          <a:ext cx="8128000" cy="2933192"/>
        </p:xfrm>
        <a:graphic>
          <a:graphicData uri="http://schemas.openxmlformats.org/presentationml/2006/ole">
            <mc:AlternateContent xmlns:mc="http://schemas.openxmlformats.org/markup-compatibility/2006">
              <mc:Choice xmlns:v="urn:schemas-microsoft-com:vml" Requires="v">
                <p:oleObj spid="_x0000_s7238" name="文档" r:id="rId9" imgW="3913505" imgH="1413510" progId="Word.Document.12">
                  <p:embed/>
                </p:oleObj>
              </mc:Choice>
              <mc:Fallback>
                <p:oleObj name="文档" r:id="rId9" imgW="3913505" imgH="1413510" progId="Word.Document.12">
                  <p:embed/>
                  <p:pic>
                    <p:nvPicPr>
                      <p:cNvPr id="0" name="图片 7221"/>
                      <p:cNvPicPr/>
                      <p:nvPr/>
                    </p:nvPicPr>
                    <p:blipFill>
                      <a:blip r:embed="rId10"/>
                      <a:stretch>
                        <a:fillRect/>
                      </a:stretch>
                    </p:blipFill>
                    <p:spPr>
                      <a:xfrm>
                        <a:off x="508000" y="2060748"/>
                        <a:ext cx="8128000" cy="2933192"/>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08000" y="4585417"/>
          <a:ext cx="8128000" cy="1552503"/>
        </p:xfrm>
        <a:graphic>
          <a:graphicData uri="http://schemas.openxmlformats.org/presentationml/2006/ole">
            <mc:AlternateContent xmlns:mc="http://schemas.openxmlformats.org/markup-compatibility/2006">
              <mc:Choice xmlns:v="urn:schemas-microsoft-com:vml" Requires="v">
                <p:oleObj spid="_x0000_s7239" name="文档" r:id="rId11" imgW="3843020" imgH="734695" progId="Word.Document.12">
                  <p:embed/>
                </p:oleObj>
              </mc:Choice>
              <mc:Fallback>
                <p:oleObj name="文档" r:id="rId11" imgW="3843020" imgH="734695" progId="Word.Document.12">
                  <p:embed/>
                  <p:pic>
                    <p:nvPicPr>
                      <p:cNvPr id="0" name="图片 7222"/>
                      <p:cNvPicPr/>
                      <p:nvPr/>
                    </p:nvPicPr>
                    <p:blipFill>
                      <a:blip r:embed="rId12"/>
                      <a:stretch>
                        <a:fillRect/>
                      </a:stretch>
                    </p:blipFill>
                    <p:spPr>
                      <a:xfrm>
                        <a:off x="508000" y="4585417"/>
                        <a:ext cx="8128000" cy="155250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6" cstate="email"/>
          <a:stretch>
            <a:fillRect/>
          </a:stretch>
        </p:blipFill>
        <p:spPr>
          <a:xfrm>
            <a:off x="508000" y="1095941"/>
            <a:ext cx="8128000" cy="5519231"/>
          </a:xfrm>
          <a:prstGeom prst="rect">
            <a:avLst/>
          </a:prstGeom>
        </p:spPr>
      </p:pic>
      <p:sp>
        <p:nvSpPr>
          <p:cNvPr id="7" name="矩形 6"/>
          <p:cNvSpPr/>
          <p:nvPr/>
        </p:nvSpPr>
        <p:spPr>
          <a:xfrm>
            <a:off x="678052" y="5690204"/>
            <a:ext cx="7859724" cy="662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hand</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现有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尤其指帮助</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Now for our emergency supplies,we would suggest always having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hand</a:t>
            </a:r>
            <a:r>
              <a:rPr lang="en-US" altLang="zh-CN" sz="2200">
                <a:solidFill>
                  <a:srgbClr val="000000"/>
                </a:solidFill>
                <a:latin typeface="Times New Roman" panose="02020603050405020304" pitchFamily="18" charset="0"/>
                <a:cs typeface="Times New Roman" panose="02020603050405020304" pitchFamily="18" charset="0"/>
              </a:rPr>
              <a:t> enough water and food for three days,a radio,...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对于我们的紧急物资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我们建议随时有足够的水和三天的食物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一台收音机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句中的</a:t>
            </a:r>
            <a:r>
              <a:rPr lang="en-US" altLang="zh-CN" sz="2200">
                <a:solidFill>
                  <a:srgbClr val="000000"/>
                </a:solidFill>
                <a:latin typeface="Times New Roman" panose="02020603050405020304" pitchFamily="18" charset="0"/>
                <a:cs typeface="Times New Roman" panose="02020603050405020304" pitchFamily="18" charset="0"/>
              </a:rPr>
              <a:t>on hand</a:t>
            </a:r>
            <a:r>
              <a:rPr lang="zh-CN" altLang="zh-CN" sz="2200">
                <a:solidFill>
                  <a:srgbClr val="000000"/>
                </a:solidFill>
                <a:latin typeface="Times New Roman" panose="02020603050405020304" pitchFamily="18" charset="0"/>
                <a:cs typeface="Times New Roman" panose="02020603050405020304" pitchFamily="18" charset="0"/>
              </a:rPr>
              <a:t>是介词短语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现有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在句中做状语。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has too much work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hand</a:t>
            </a:r>
            <a:r>
              <a:rPr lang="en-US" altLang="zh-CN" sz="2200">
                <a:solidFill>
                  <a:srgbClr val="000000"/>
                </a:solidFill>
                <a:latin typeface="Times New Roman" panose="02020603050405020304" pitchFamily="18" charset="0"/>
                <a:cs typeface="Times New Roman" panose="02020603050405020304" pitchFamily="18" charset="0"/>
              </a:rPr>
              <a:t> to go picnicking with us.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他手头的工作太多了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不能跟我们去野餐。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could only study those animals that we happened to have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hand</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我们只能对现有的动物进行研究。</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802013"/>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32160" y="2276872"/>
          <a:ext cx="8128000" cy="2105769"/>
        </p:xfrm>
        <a:graphic>
          <a:graphicData uri="http://schemas.openxmlformats.org/presentationml/2006/ole">
            <mc:AlternateContent xmlns:mc="http://schemas.openxmlformats.org/markup-compatibility/2006">
              <mc:Choice xmlns:v="urn:schemas-microsoft-com:vml" Requires="v">
                <p:oleObj spid="_x0000_s8217" name="文档" r:id="rId7" imgW="3843020" imgH="996315" progId="Word.Document.12">
                  <p:embed/>
                </p:oleObj>
              </mc:Choice>
              <mc:Fallback>
                <p:oleObj name="文档" r:id="rId7" imgW="3843020" imgH="996315" progId="Word.Document.12">
                  <p:embed/>
                  <p:pic>
                    <p:nvPicPr>
                      <p:cNvPr id="0" name="图片 8208"/>
                      <p:cNvPicPr/>
                      <p:nvPr/>
                    </p:nvPicPr>
                    <p:blipFill>
                      <a:blip r:embed="rId8"/>
                      <a:stretch>
                        <a:fillRect/>
                      </a:stretch>
                    </p:blipFill>
                    <p:spPr>
                      <a:xfrm>
                        <a:off x="-932160" y="2276872"/>
                        <a:ext cx="8128000" cy="210576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551"/>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图解</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563688"/>
          <a:ext cx="8385175" cy="5619750"/>
        </p:xfrm>
        <a:graphic>
          <a:graphicData uri="http://schemas.openxmlformats.org/presentationml/2006/ole">
            <mc:AlternateContent xmlns:mc="http://schemas.openxmlformats.org/markup-compatibility/2006">
              <mc:Choice xmlns:v="urn:schemas-microsoft-com:vml" Requires="v">
                <p:oleObj spid="_x0000_s1061" name="文档" r:id="rId6" imgW="3913505" imgH="2706370" progId="Word.Document.12">
                  <p:embed/>
                </p:oleObj>
              </mc:Choice>
              <mc:Fallback>
                <p:oleObj name="文档" r:id="rId6" imgW="3913505" imgH="2706370" progId="Word.Document.12">
                  <p:embed/>
                  <p:pic>
                    <p:nvPicPr>
                      <p:cNvPr id="0" name="图片 1052"/>
                      <p:cNvPicPr/>
                      <p:nvPr/>
                    </p:nvPicPr>
                    <p:blipFill>
                      <a:blip r:embed="rId7"/>
                      <a:stretch>
                        <a:fillRect/>
                      </a:stretch>
                    </p:blipFill>
                    <p:spPr>
                      <a:xfrm>
                        <a:off x="508000" y="1563688"/>
                        <a:ext cx="8385175" cy="5619750"/>
                      </a:xfrm>
                      <a:prstGeom prst="rect">
                        <a:avLst/>
                      </a:prstGeom>
                    </p:spPr>
                  </p:pic>
                </p:oleObj>
              </mc:Fallback>
            </mc:AlternateContent>
          </a:graphicData>
        </a:graphic>
      </p:graphicFrame>
      <p:sp>
        <p:nvSpPr>
          <p:cNvPr id="7" name="矩形 6"/>
          <p:cNvSpPr>
            <a:spLocks noChangeAspect="1"/>
          </p:cNvSpPr>
          <p:nvPr/>
        </p:nvSpPr>
        <p:spPr>
          <a:xfrm>
            <a:off x="1495593" y="1549321"/>
            <a:ext cx="1148071"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volcano </a:t>
            </a:r>
            <a:endParaRPr lang="zh-CN" altLang="en-US" sz="2200"/>
          </a:p>
        </p:txBody>
      </p:sp>
      <p:sp>
        <p:nvSpPr>
          <p:cNvPr id="8" name="矩形 7"/>
          <p:cNvSpPr>
            <a:spLocks noChangeAspect="1"/>
          </p:cNvSpPr>
          <p:nvPr/>
        </p:nvSpPr>
        <p:spPr>
          <a:xfrm>
            <a:off x="1495593" y="1916832"/>
            <a:ext cx="76495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erupt</a:t>
            </a:r>
            <a:endParaRPr lang="zh-CN" altLang="en-US" sz="2200"/>
          </a:p>
        </p:txBody>
      </p:sp>
      <p:sp>
        <p:nvSpPr>
          <p:cNvPr id="9" name="矩形 8"/>
          <p:cNvSpPr>
            <a:spLocks noChangeAspect="1"/>
          </p:cNvSpPr>
          <p:nvPr/>
        </p:nvSpPr>
        <p:spPr>
          <a:xfrm>
            <a:off x="1495593" y="2252704"/>
            <a:ext cx="93647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supply</a:t>
            </a:r>
            <a:endParaRPr lang="zh-CN" altLang="en-US" sz="2200"/>
          </a:p>
        </p:txBody>
      </p:sp>
      <p:sp>
        <p:nvSpPr>
          <p:cNvPr id="10" name="矩形 9"/>
          <p:cNvSpPr>
            <a:spLocks noChangeAspect="1"/>
          </p:cNvSpPr>
          <p:nvPr/>
        </p:nvSpPr>
        <p:spPr>
          <a:xfrm>
            <a:off x="1495593" y="2929897"/>
            <a:ext cx="125066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hurricane</a:t>
            </a:r>
            <a:endParaRPr lang="zh-CN" altLang="en-US" sz="2200"/>
          </a:p>
        </p:txBody>
      </p:sp>
      <p:sp>
        <p:nvSpPr>
          <p:cNvPr id="11" name="矩形 10"/>
          <p:cNvSpPr>
            <a:spLocks noChangeAspect="1"/>
          </p:cNvSpPr>
          <p:nvPr/>
        </p:nvSpPr>
        <p:spPr>
          <a:xfrm>
            <a:off x="1495593" y="3354667"/>
            <a:ext cx="1172116"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power</a:t>
            </a:r>
            <a:r>
              <a:rPr lang="zh-CN" altLang="en-US" sz="2200">
                <a:solidFill>
                  <a:srgbClr val="FF0000"/>
                </a:solidFill>
                <a:latin typeface="Times New Roman" panose="02020603050405020304" pitchFamily="18" charset="0"/>
              </a:rPr>
              <a:t>　</a:t>
            </a:r>
            <a:endParaRPr lang="zh-CN" altLang="en-US" sz="2200"/>
          </a:p>
        </p:txBody>
      </p:sp>
      <p:sp>
        <p:nvSpPr>
          <p:cNvPr id="12" name="矩形 11"/>
          <p:cNvSpPr>
            <a:spLocks noChangeAspect="1"/>
          </p:cNvSpPr>
          <p:nvPr/>
        </p:nvSpPr>
        <p:spPr>
          <a:xfrm>
            <a:off x="1495593" y="3658732"/>
            <a:ext cx="811441"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tap</a:t>
            </a:r>
            <a:r>
              <a:rPr lang="zh-CN" altLang="en-US" sz="2200">
                <a:solidFill>
                  <a:srgbClr val="FF0000"/>
                </a:solidFill>
                <a:latin typeface="Times New Roman" panose="02020603050405020304" pitchFamily="18" charset="0"/>
              </a:rPr>
              <a:t>　</a:t>
            </a:r>
            <a:endParaRPr lang="zh-CN" altLang="en-US" sz="2200"/>
          </a:p>
        </p:txBody>
      </p:sp>
      <p:sp>
        <p:nvSpPr>
          <p:cNvPr id="13" name="矩形 12"/>
          <p:cNvSpPr>
            <a:spLocks noChangeAspect="1"/>
          </p:cNvSpPr>
          <p:nvPr/>
        </p:nvSpPr>
        <p:spPr>
          <a:xfrm>
            <a:off x="1495593" y="4369789"/>
            <a:ext cx="128112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whistle</a:t>
            </a:r>
            <a:r>
              <a:rPr lang="zh-CN" altLang="en-US" sz="2200">
                <a:solidFill>
                  <a:srgbClr val="FF0000"/>
                </a:solidFill>
                <a:latin typeface="Times New Roman" panose="02020603050405020304" pitchFamily="18" charset="0"/>
              </a:rPr>
              <a:t>　</a:t>
            </a:r>
            <a:endParaRPr lang="zh-CN" altLang="en-US" sz="2200"/>
          </a:p>
        </p:txBody>
      </p:sp>
      <p:sp>
        <p:nvSpPr>
          <p:cNvPr id="14" name="矩形 13"/>
          <p:cNvSpPr>
            <a:spLocks noChangeAspect="1"/>
          </p:cNvSpPr>
          <p:nvPr/>
        </p:nvSpPr>
        <p:spPr>
          <a:xfrm>
            <a:off x="1495593" y="5136488"/>
            <a:ext cx="141711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emergency</a:t>
            </a:r>
            <a:endParaRPr lang="zh-CN" altLang="en-US" sz="2200"/>
          </a:p>
        </p:txBody>
      </p:sp>
      <p:sp>
        <p:nvSpPr>
          <p:cNvPr id="15" name="矩形 14"/>
          <p:cNvSpPr>
            <a:spLocks noChangeAspect="1"/>
          </p:cNvSpPr>
          <p:nvPr/>
        </p:nvSpPr>
        <p:spPr>
          <a:xfrm>
            <a:off x="1495593" y="5517232"/>
            <a:ext cx="1015021"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calm</a:t>
            </a:r>
            <a:r>
              <a:rPr lang="zh-CN" altLang="en-US" sz="2200">
                <a:solidFill>
                  <a:srgbClr val="FF0000"/>
                </a:solidFill>
                <a:latin typeface="Times New Roman" panose="02020603050405020304" pitchFamily="18" charset="0"/>
              </a:rPr>
              <a:t>　</a:t>
            </a:r>
            <a:endParaRPr lang="zh-CN" altLang="en-US" sz="2200"/>
          </a:p>
        </p:txBody>
      </p:sp>
      <p:sp>
        <p:nvSpPr>
          <p:cNvPr id="16" name="矩形 15"/>
          <p:cNvSpPr>
            <a:spLocks noChangeAspect="1"/>
          </p:cNvSpPr>
          <p:nvPr/>
        </p:nvSpPr>
        <p:spPr>
          <a:xfrm>
            <a:off x="1613413" y="5863832"/>
            <a:ext cx="52931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aid</a:t>
            </a:r>
            <a:endParaRPr lang="zh-CN" altLang="en-US" sz="2200"/>
          </a:p>
        </p:txBody>
      </p:sp>
      <p:sp>
        <p:nvSpPr>
          <p:cNvPr id="17" name="矩形 16">
            <a:hlinkClick r:id="rId8" action="ppaction://hlinksldjump"/>
          </p:cNvPr>
          <p:cNvSpPr/>
          <p:nvPr/>
        </p:nvSpPr>
        <p:spPr>
          <a:xfrm>
            <a:off x="2411759"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Ⅳ</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a:grpSpLocks noChangeAspect="1"/>
          </p:cNvGrpSpPr>
          <p:nvPr/>
        </p:nvGrpSpPr>
        <p:grpSpPr>
          <a:xfrm>
            <a:off x="487452" y="1195056"/>
            <a:ext cx="8130898" cy="5145086"/>
            <a:chOff x="163559" y="2019300"/>
            <a:chExt cx="8775653" cy="5553075"/>
          </a:xfrm>
        </p:grpSpPr>
        <p:pic>
          <p:nvPicPr>
            <p:cNvPr id="2" name="图片 1"/>
            <p:cNvPicPr>
              <a:picLocks noChangeAspect="1"/>
            </p:cNvPicPr>
            <p:nvPr/>
          </p:nvPicPr>
          <p:blipFill>
            <a:blip r:embed="rId6" cstate="email"/>
            <a:stretch>
              <a:fillRect/>
            </a:stretch>
          </p:blipFill>
          <p:spPr>
            <a:xfrm>
              <a:off x="204787" y="2019300"/>
              <a:ext cx="8734425" cy="2819400"/>
            </a:xfrm>
            <a:prstGeom prst="rect">
              <a:avLst/>
            </a:prstGeom>
          </p:spPr>
        </p:pic>
        <p:pic>
          <p:nvPicPr>
            <p:cNvPr id="3" name="图片 2"/>
            <p:cNvPicPr>
              <a:picLocks noChangeAspect="1"/>
            </p:cNvPicPr>
            <p:nvPr/>
          </p:nvPicPr>
          <p:blipFill>
            <a:blip r:embed="rId7" cstate="email"/>
            <a:stretch>
              <a:fillRect/>
            </a:stretch>
          </p:blipFill>
          <p:spPr>
            <a:xfrm>
              <a:off x="163559" y="4838700"/>
              <a:ext cx="8772525" cy="2733675"/>
            </a:xfrm>
            <a:prstGeom prst="rect">
              <a:avLst/>
            </a:prstGeom>
          </p:spPr>
        </p:pic>
      </p:grpSp>
      <p:sp>
        <p:nvSpPr>
          <p:cNvPr id="9" name="矩形 8"/>
          <p:cNvSpPr/>
          <p:nvPr/>
        </p:nvSpPr>
        <p:spPr>
          <a:xfrm>
            <a:off x="675866" y="5392077"/>
            <a:ext cx="7781905" cy="702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2107334"/>
            <a:ext cx="8128000" cy="2897332"/>
          </a:xfrm>
          <a:prstGeom prst="rect">
            <a:avLst/>
          </a:prstGeom>
        </p:spPr>
        <p:txBody>
          <a:bodyPr>
            <a:spAutoFit/>
          </a:bodyPr>
          <a:lstStyle/>
          <a:p>
            <a:pPr indent="408305">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Now</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our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emergency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supplies</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we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would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suggest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always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having</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hand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enough</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water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food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three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days</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radio</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对于我们的紧急物资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我们建议随时有足够的水和三天的食物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一台收音机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a:solidFill>
                  <a:srgbClr val="000000"/>
                </a:solidFill>
                <a:latin typeface="Times New Roman" panose="02020603050405020304" pitchFamily="18" charset="0"/>
                <a:cs typeface="Times New Roman" panose="02020603050405020304" pitchFamily="18" charset="0"/>
              </a:rPr>
              <a:t>本句是一个简单句。</a:t>
            </a:r>
            <a:r>
              <a:rPr lang="en-US" altLang="zh-CN" sz="2200">
                <a:solidFill>
                  <a:srgbClr val="000000"/>
                </a:solidFill>
                <a:latin typeface="Times New Roman" panose="02020603050405020304" pitchFamily="18" charset="0"/>
                <a:cs typeface="Times New Roman" panose="02020603050405020304" pitchFamily="18" charset="0"/>
              </a:rPr>
              <a:t>Now for our emergency supplies</a:t>
            </a:r>
            <a:r>
              <a:rPr lang="zh-CN" altLang="zh-CN" sz="2200">
                <a:solidFill>
                  <a:srgbClr val="000000"/>
                </a:solidFill>
                <a:latin typeface="Times New Roman" panose="02020603050405020304" pitchFamily="18" charset="0"/>
                <a:cs typeface="Times New Roman" panose="02020603050405020304" pitchFamily="18" charset="0"/>
              </a:rPr>
              <a:t>是介词短语做状语</a:t>
            </a:r>
            <a:r>
              <a:rPr lang="en-US" altLang="zh-CN" sz="2200">
                <a:solidFill>
                  <a:srgbClr val="000000"/>
                </a:solidFill>
                <a:latin typeface="Times New Roman" panose="02020603050405020304" pitchFamily="18" charset="0"/>
                <a:cs typeface="Times New Roman" panose="02020603050405020304" pitchFamily="18" charset="0"/>
              </a:rPr>
              <a:t>,would suggest</a:t>
            </a:r>
            <a:r>
              <a:rPr lang="zh-CN" altLang="zh-CN" sz="2200">
                <a:solidFill>
                  <a:srgbClr val="000000"/>
                </a:solidFill>
                <a:latin typeface="Times New Roman" panose="02020603050405020304" pitchFamily="18" charset="0"/>
                <a:cs typeface="Times New Roman" panose="02020603050405020304" pitchFamily="18" charset="0"/>
              </a:rPr>
              <a:t>是谓语动词</a:t>
            </a:r>
            <a:r>
              <a:rPr lang="en-US" altLang="zh-CN" sz="2200">
                <a:solidFill>
                  <a:srgbClr val="000000"/>
                </a:solidFill>
                <a:latin typeface="Times New Roman" panose="02020603050405020304" pitchFamily="18" charset="0"/>
                <a:cs typeface="Times New Roman" panose="02020603050405020304" pitchFamily="18" charset="0"/>
              </a:rPr>
              <a:t>,having...</a:t>
            </a:r>
            <a:r>
              <a:rPr lang="zh-CN" altLang="zh-CN" sz="2200">
                <a:solidFill>
                  <a:srgbClr val="000000"/>
                </a:solidFill>
                <a:latin typeface="Times New Roman" panose="02020603050405020304" pitchFamily="18" charset="0"/>
                <a:cs typeface="Times New Roman" panose="02020603050405020304" pitchFamily="18" charset="0"/>
              </a:rPr>
              <a:t>是动词</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ing</a:t>
            </a:r>
            <a:r>
              <a:rPr lang="zh-CN" altLang="zh-CN" sz="2200">
                <a:solidFill>
                  <a:srgbClr val="000000"/>
                </a:solidFill>
                <a:latin typeface="Times New Roman" panose="02020603050405020304" pitchFamily="18" charset="0"/>
                <a:cs typeface="Times New Roman" panose="02020603050405020304" pitchFamily="18" charset="0"/>
              </a:rPr>
              <a:t>形式的短语做宾语。</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r>
              <a:rPr lang="en-US" altLang="zh-CN" sz="2200">
                <a:solidFill>
                  <a:srgbClr val="000000"/>
                </a:solidFill>
                <a:latin typeface="Times New Roman" panose="02020603050405020304" pitchFamily="18" charset="0"/>
                <a:cs typeface="Times New Roman" panose="02020603050405020304" pitchFamily="18" charset="0"/>
              </a:rPr>
              <a:t>suggest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建议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后接名词、代词、动词</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ing</a:t>
            </a:r>
            <a:r>
              <a:rPr lang="zh-CN" altLang="zh-CN" sz="2200">
                <a:solidFill>
                  <a:srgbClr val="000000"/>
                </a:solidFill>
                <a:latin typeface="Times New Roman" panose="02020603050405020304" pitchFamily="18" charset="0"/>
                <a:cs typeface="Times New Roman" panose="02020603050405020304" pitchFamily="18" charset="0"/>
              </a:rPr>
              <a:t>做宾语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也可接</a:t>
            </a:r>
            <a:r>
              <a:rPr lang="en-US" altLang="zh-CN" sz="2200">
                <a:solidFill>
                  <a:srgbClr val="000000"/>
                </a:solidFill>
                <a:latin typeface="Times New Roman" panose="02020603050405020304" pitchFamily="18" charset="0"/>
                <a:cs typeface="Times New Roman" panose="02020603050405020304" pitchFamily="18" charset="0"/>
              </a:rPr>
              <a:t>that</a:t>
            </a:r>
            <a:r>
              <a:rPr lang="zh-CN" altLang="zh-CN" sz="2200">
                <a:solidFill>
                  <a:srgbClr val="000000"/>
                </a:solidFill>
                <a:latin typeface="Times New Roman" panose="02020603050405020304" pitchFamily="18" charset="0"/>
                <a:cs typeface="Times New Roman" panose="02020603050405020304" pitchFamily="18" charset="0"/>
              </a:rPr>
              <a:t>从句。</a:t>
            </a:r>
            <a:r>
              <a:rPr lang="en-US" altLang="zh-CN" sz="2200">
                <a:solidFill>
                  <a:srgbClr val="000000"/>
                </a:solidFill>
                <a:latin typeface="Times New Roman" panose="02020603050405020304" pitchFamily="18" charset="0"/>
                <a:cs typeface="Times New Roman" panose="02020603050405020304" pitchFamily="18" charset="0"/>
              </a:rPr>
              <a:t>suggest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建议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后接宾语从句时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从句的谓语动词要用</a:t>
            </a:r>
            <a:r>
              <a:rPr lang="en-US" altLang="zh-CN" sz="2200">
                <a:solidFill>
                  <a:srgbClr val="000000"/>
                </a:solidFill>
                <a:latin typeface="Times New Roman" panose="02020603050405020304" pitchFamily="18" charset="0"/>
                <a:cs typeface="Times New Roman" panose="02020603050405020304" pitchFamily="18" charset="0"/>
              </a:rPr>
              <a:t>should do,should</a:t>
            </a:r>
            <a:r>
              <a:rPr lang="zh-CN" altLang="zh-CN" sz="2200">
                <a:solidFill>
                  <a:srgbClr val="000000"/>
                </a:solidFill>
                <a:latin typeface="Times New Roman" panose="02020603050405020304" pitchFamily="18" charset="0"/>
                <a:cs typeface="Times New Roman" panose="02020603050405020304" pitchFamily="18" charset="0"/>
              </a:rPr>
              <a:t>可省略。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t>
            </a:r>
            <a:r>
              <a:rPr lang="en-US" altLang="zh-CN" sz="2200" b="1">
                <a:solidFill>
                  <a:srgbClr val="000000"/>
                </a:solidFill>
                <a:latin typeface="Times New Roman" panose="02020603050405020304" pitchFamily="18" charset="0"/>
                <a:cs typeface="Times New Roman" panose="02020603050405020304" pitchFamily="18" charset="0"/>
              </a:rPr>
              <a:t>suggested</a:t>
            </a:r>
            <a:r>
              <a:rPr lang="en-US" altLang="zh-CN" sz="2200">
                <a:solidFill>
                  <a:srgbClr val="000000"/>
                </a:solidFill>
                <a:latin typeface="Times New Roman" panose="02020603050405020304" pitchFamily="18" charset="0"/>
                <a:cs typeface="Times New Roman" panose="02020603050405020304" pitchFamily="18" charset="0"/>
              </a:rPr>
              <a:t> climbing Mount Tai next Sunday.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我建议下周日爬泰山。</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Our English teacher </a:t>
            </a:r>
            <a:r>
              <a:rPr lang="en-US" altLang="zh-CN" sz="2200" b="1">
                <a:solidFill>
                  <a:srgbClr val="000000"/>
                </a:solidFill>
                <a:latin typeface="Times New Roman" panose="02020603050405020304" pitchFamily="18" charset="0"/>
                <a:cs typeface="Times New Roman" panose="02020603050405020304" pitchFamily="18" charset="0"/>
              </a:rPr>
              <a:t>suggested</a:t>
            </a:r>
            <a:r>
              <a:rPr lang="en-US" altLang="zh-CN" sz="2200">
                <a:solidFill>
                  <a:srgbClr val="000000"/>
                </a:solidFill>
                <a:latin typeface="Times New Roman" panose="02020603050405020304" pitchFamily="18" charset="0"/>
                <a:cs typeface="Times New Roman" panose="02020603050405020304" pitchFamily="18" charset="0"/>
              </a:rPr>
              <a:t> our handing in the homework tomorrow.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我们的英语老师建议我们明天交作业。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t>
            </a:r>
            <a:r>
              <a:rPr lang="en-US" altLang="zh-CN" sz="2200" b="1">
                <a:solidFill>
                  <a:srgbClr val="000000"/>
                </a:solidFill>
                <a:latin typeface="Times New Roman" panose="02020603050405020304" pitchFamily="18" charset="0"/>
                <a:cs typeface="Times New Roman" panose="02020603050405020304" pitchFamily="18" charset="0"/>
              </a:rPr>
              <a:t>suggest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you (</a:t>
            </a:r>
            <a:r>
              <a:rPr lang="en-US" altLang="zh-CN" sz="2200" b="1">
                <a:solidFill>
                  <a:srgbClr val="000000"/>
                </a:solidFill>
                <a:latin typeface="Times New Roman" panose="02020603050405020304" pitchFamily="18" charset="0"/>
                <a:cs typeface="Times New Roman" panose="02020603050405020304" pitchFamily="18" charset="0"/>
              </a:rPr>
              <a:t>should</a:t>
            </a:r>
            <a:r>
              <a:rPr lang="en-US" altLang="zh-CN" sz="2200">
                <a:solidFill>
                  <a:srgbClr val="000000"/>
                </a:solidFill>
                <a:latin typeface="Times New Roman" panose="02020603050405020304" pitchFamily="18" charset="0"/>
                <a:cs typeface="Times New Roman" panose="02020603050405020304" pitchFamily="18" charset="0"/>
              </a:rPr>
              <a:t>) stay here as if nothing had happened.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我建议你待在这里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就像什么也没发生一样。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doctor </a:t>
            </a:r>
            <a:r>
              <a:rPr lang="en-US" altLang="zh-CN" sz="2200" b="1">
                <a:solidFill>
                  <a:srgbClr val="000000"/>
                </a:solidFill>
                <a:latin typeface="Times New Roman" panose="02020603050405020304" pitchFamily="18" charset="0"/>
                <a:cs typeface="Times New Roman" panose="02020603050405020304" pitchFamily="18" charset="0"/>
              </a:rPr>
              <a:t>suggested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I (</a:t>
            </a:r>
            <a:r>
              <a:rPr lang="en-US" altLang="zh-CN" sz="2200" b="1">
                <a:solidFill>
                  <a:srgbClr val="000000"/>
                </a:solidFill>
                <a:latin typeface="Times New Roman" panose="02020603050405020304" pitchFamily="18" charset="0"/>
                <a:cs typeface="Times New Roman" panose="02020603050405020304" pitchFamily="18" charset="0"/>
              </a:rPr>
              <a:t>should</a:t>
            </a:r>
            <a:r>
              <a:rPr lang="en-US" altLang="zh-CN" sz="2200">
                <a:solidFill>
                  <a:srgbClr val="000000"/>
                </a:solidFill>
                <a:latin typeface="Times New Roman" panose="02020603050405020304" pitchFamily="18" charset="0"/>
                <a:cs typeface="Times New Roman" panose="02020603050405020304" pitchFamily="18" charset="0"/>
              </a:rPr>
              <a:t>) come again next day.</a:t>
            </a:r>
            <a:r>
              <a:rPr lang="zh-CN" altLang="zh-CN" sz="2200">
                <a:solidFill>
                  <a:srgbClr val="000000"/>
                </a:solidFill>
                <a:latin typeface="Times New Roman" panose="02020603050405020304" pitchFamily="18" charset="0"/>
                <a:cs typeface="Times New Roman" panose="02020603050405020304" pitchFamily="18" charset="0"/>
              </a:rPr>
              <a:t>医生建议我第二天再来。</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6"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2359154"/>
          <a:ext cx="8128000" cy="325253"/>
        </p:xfrm>
        <a:graphic>
          <a:graphicData uri="http://schemas.openxmlformats.org/presentationml/2006/ole">
            <mc:AlternateContent xmlns:mc="http://schemas.openxmlformats.org/markup-compatibility/2006">
              <mc:Choice xmlns:v="urn:schemas-microsoft-com:vml" Requires="v">
                <p:oleObj spid="_x0000_s9240" name="文档" r:id="rId7" imgW="3843020" imgH="154940" progId="Word.Document.12">
                  <p:embed/>
                </p:oleObj>
              </mc:Choice>
              <mc:Fallback>
                <p:oleObj name="文档" r:id="rId7" imgW="3843020" imgH="154940" progId="Word.Document.12">
                  <p:embed/>
                  <p:pic>
                    <p:nvPicPr>
                      <p:cNvPr id="0" name="图片 9231"/>
                      <p:cNvPicPr/>
                      <p:nvPr/>
                    </p:nvPicPr>
                    <p:blipFill>
                      <a:blip r:embed="rId8"/>
                      <a:stretch>
                        <a:fillRect/>
                      </a:stretch>
                    </p:blipFill>
                    <p:spPr>
                      <a:xfrm>
                        <a:off x="323528" y="2359154"/>
                        <a:ext cx="8128000" cy="325253"/>
                      </a:xfrm>
                      <a:prstGeom prst="rect">
                        <a:avLst/>
                      </a:prstGeom>
                    </p:spPr>
                  </p:pic>
                </p:oleObj>
              </mc:Fallback>
            </mc:AlternateContent>
          </a:graphicData>
        </a:graphic>
      </p:graphicFrame>
      <p:sp>
        <p:nvSpPr>
          <p:cNvPr id="3" name="矩形 2"/>
          <p:cNvSpPr>
            <a:spLocks noChangeAspect="1"/>
          </p:cNvSpPr>
          <p:nvPr/>
        </p:nvSpPr>
        <p:spPr>
          <a:xfrm>
            <a:off x="508000" y="2681216"/>
            <a:ext cx="8128000" cy="125720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suggest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暗示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后面的宾语从句不用虚拟语气。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His expression </a:t>
            </a:r>
            <a:r>
              <a:rPr lang="en-US" altLang="zh-CN" sz="2200" b="1">
                <a:solidFill>
                  <a:srgbClr val="000000"/>
                </a:solidFill>
                <a:latin typeface="Times New Roman" panose="02020603050405020304" pitchFamily="18" charset="0"/>
                <a:cs typeface="Times New Roman" panose="02020603050405020304" pitchFamily="18" charset="0"/>
              </a:rPr>
              <a:t>suggests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he </a:t>
            </a:r>
            <a:r>
              <a:rPr lang="en-US" altLang="zh-CN" sz="2200" b="1">
                <a:solidFill>
                  <a:srgbClr val="000000"/>
                </a:solidFill>
                <a:latin typeface="Times New Roman" panose="02020603050405020304" pitchFamily="18" charset="0"/>
                <a:cs typeface="Times New Roman" panose="02020603050405020304" pitchFamily="18" charset="0"/>
              </a:rPr>
              <a:t>didn’t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sleep</a:t>
            </a:r>
            <a:r>
              <a:rPr lang="en-US" altLang="zh-CN" sz="2200">
                <a:solidFill>
                  <a:srgbClr val="000000"/>
                </a:solidFill>
                <a:latin typeface="Times New Roman" panose="02020603050405020304" pitchFamily="18" charset="0"/>
                <a:cs typeface="Times New Roman" panose="02020603050405020304" pitchFamily="18" charset="0"/>
              </a:rPr>
              <a:t> well last night.</a:t>
            </a:r>
            <a:r>
              <a:rPr lang="zh-CN" altLang="zh-CN" sz="2200">
                <a:solidFill>
                  <a:srgbClr val="000000"/>
                </a:solidFill>
                <a:latin typeface="Times New Roman" panose="02020603050405020304" pitchFamily="18" charset="0"/>
                <a:cs typeface="Times New Roman" panose="02020603050405020304" pitchFamily="18" charset="0"/>
              </a:rPr>
              <a:t>他的表情说明他昨晚没睡好。</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cstate="email"/>
          <a:stretch>
            <a:fillRect/>
          </a:stretch>
        </p:blipFill>
        <p:spPr>
          <a:xfrm>
            <a:off x="508000" y="1115560"/>
            <a:ext cx="8128000" cy="5564074"/>
          </a:xfrm>
          <a:prstGeom prst="rect">
            <a:avLst/>
          </a:prstGeom>
        </p:spPr>
      </p:pic>
      <p:sp>
        <p:nvSpPr>
          <p:cNvPr id="7" name="矩形 6"/>
          <p:cNvSpPr/>
          <p:nvPr/>
        </p:nvSpPr>
        <p:spPr>
          <a:xfrm>
            <a:off x="675866" y="5184453"/>
            <a:ext cx="7781905" cy="1169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5334922"/>
          </a:xfrm>
          <a:prstGeom prst="rect">
            <a:avLst/>
          </a:prstGeom>
        </p:spPr>
        <p:txBody>
          <a:bodyPr>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限制性定语从句</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I</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which</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who</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whom</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whose</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定语从句是用来充当句中定语的从句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它主要用于修饰句子中的名词、代词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其位置位于被修饰的名词、代词之后。在被修饰的名词、代词与定语从句之间往往有一个关系词将其前后两部分联系成一个整体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关系词可分为两种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关系代词和关系副词。常见的关系代词有</a:t>
            </a:r>
            <a:r>
              <a:rPr lang="en-US" altLang="zh-CN" sz="2200">
                <a:solidFill>
                  <a:srgbClr val="000000"/>
                </a:solidFill>
                <a:latin typeface="Times New Roman" panose="02020603050405020304" pitchFamily="18" charset="0"/>
                <a:cs typeface="Times New Roman" panose="02020603050405020304" pitchFamily="18" charset="0"/>
              </a:rPr>
              <a:t>:that,which,who,whom</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whose</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3048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一、关系代词的用法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.who</a:t>
            </a:r>
            <a:r>
              <a:rPr lang="zh-CN" altLang="zh-CN" sz="2200">
                <a:solidFill>
                  <a:srgbClr val="000000"/>
                </a:solidFill>
                <a:latin typeface="Times New Roman" panose="02020603050405020304" pitchFamily="18" charset="0"/>
                <a:cs typeface="Times New Roman" panose="02020603050405020304" pitchFamily="18" charset="0"/>
              </a:rPr>
              <a:t>指人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在定语从句中做主语或宾语。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There</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a man at the front door </a:t>
            </a:r>
            <a:r>
              <a:rPr lang="en-US" altLang="zh-CN" sz="2200" b="1">
                <a:solidFill>
                  <a:srgbClr val="000000"/>
                </a:solidFill>
                <a:latin typeface="Times New Roman" panose="02020603050405020304" pitchFamily="18" charset="0"/>
                <a:cs typeface="Times New Roman" panose="02020603050405020304" pitchFamily="18" charset="0"/>
              </a:rPr>
              <a:t>who</a:t>
            </a:r>
            <a:r>
              <a:rPr lang="en-US" altLang="zh-CN" sz="2200">
                <a:solidFill>
                  <a:srgbClr val="000000"/>
                </a:solidFill>
                <a:latin typeface="Times New Roman" panose="02020603050405020304" pitchFamily="18" charset="0"/>
                <a:cs typeface="Times New Roman" panose="02020603050405020304" pitchFamily="18" charset="0"/>
              </a:rPr>
              <a:t> wants to see you.</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前门口有个人想见你。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Those </a:t>
            </a:r>
            <a:r>
              <a:rPr lang="en-US" altLang="zh-CN" sz="2200" b="1">
                <a:solidFill>
                  <a:srgbClr val="000000"/>
                </a:solidFill>
                <a:latin typeface="Times New Roman" panose="02020603050405020304" pitchFamily="18" charset="0"/>
                <a:cs typeface="Times New Roman" panose="02020603050405020304" pitchFamily="18" charset="0"/>
              </a:rPr>
              <a:t>who</a:t>
            </a:r>
            <a:r>
              <a:rPr lang="en-US" altLang="zh-CN" sz="2200">
                <a:solidFill>
                  <a:srgbClr val="000000"/>
                </a:solidFill>
                <a:latin typeface="Times New Roman" panose="02020603050405020304" pitchFamily="18" charset="0"/>
                <a:cs typeface="Times New Roman" panose="02020603050405020304" pitchFamily="18" charset="0"/>
              </a:rPr>
              <a:t> want to go outing must be at the school gate at 7 tomorrow morning.</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想去郊游的人必须在明晨</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点到大门口集合。</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5023"/>
            <a:ext cx="8128000" cy="572611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.whom</a:t>
            </a:r>
            <a:r>
              <a:rPr lang="zh-CN" altLang="zh-CN" sz="2200">
                <a:solidFill>
                  <a:srgbClr val="000000"/>
                </a:solidFill>
                <a:latin typeface="Times New Roman" panose="02020603050405020304" pitchFamily="18" charset="0"/>
                <a:cs typeface="Times New Roman" panose="02020603050405020304" pitchFamily="18" charset="0"/>
              </a:rPr>
              <a:t>指人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在定语从句中做宾语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常可省略。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Mr.Smith is the man (</a:t>
            </a:r>
            <a:r>
              <a:rPr lang="en-US" altLang="zh-CN" sz="2200" b="1">
                <a:solidFill>
                  <a:srgbClr val="000000"/>
                </a:solidFill>
                <a:latin typeface="Times New Roman" panose="02020603050405020304" pitchFamily="18" charset="0"/>
                <a:cs typeface="Times New Roman" panose="02020603050405020304" pitchFamily="18" charset="0"/>
              </a:rPr>
              <a:t>whom</a:t>
            </a:r>
            <a:r>
              <a:rPr lang="en-US" altLang="zh-CN" sz="2200">
                <a:solidFill>
                  <a:srgbClr val="000000"/>
                </a:solidFill>
                <a:latin typeface="Times New Roman" panose="02020603050405020304" pitchFamily="18" charset="0"/>
                <a:cs typeface="Times New Roman" panose="02020603050405020304" pitchFamily="18" charset="0"/>
              </a:rPr>
              <a:t>) you talked about on the bus.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史密斯先生就是你们在公共汽车上谈论的那个人。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monitor is just the student (</a:t>
            </a:r>
            <a:r>
              <a:rPr lang="en-US" altLang="zh-CN" sz="2200" b="1">
                <a:solidFill>
                  <a:srgbClr val="000000"/>
                </a:solidFill>
                <a:latin typeface="Times New Roman" panose="02020603050405020304" pitchFamily="18" charset="0"/>
                <a:cs typeface="Times New Roman" panose="02020603050405020304" pitchFamily="18" charset="0"/>
              </a:rPr>
              <a:t>whom</a:t>
            </a:r>
            <a:r>
              <a:rPr lang="en-US" altLang="zh-CN" sz="2200">
                <a:solidFill>
                  <a:srgbClr val="000000"/>
                </a:solidFill>
                <a:latin typeface="Times New Roman" panose="02020603050405020304" pitchFamily="18" charset="0"/>
                <a:cs typeface="Times New Roman" panose="02020603050405020304" pitchFamily="18" charset="0"/>
              </a:rPr>
              <a:t>) I want to see.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班长正是我想要见的那个学生。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注意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关系代词</a:t>
            </a:r>
            <a:r>
              <a:rPr lang="en-US" altLang="zh-CN" sz="2200">
                <a:solidFill>
                  <a:srgbClr val="000000"/>
                </a:solidFill>
                <a:latin typeface="Times New Roman" panose="02020603050405020304" pitchFamily="18" charset="0"/>
                <a:cs typeface="Times New Roman" panose="02020603050405020304" pitchFamily="18" charset="0"/>
              </a:rPr>
              <a:t>whom </a:t>
            </a:r>
            <a:r>
              <a:rPr lang="zh-CN" altLang="zh-CN" sz="2200">
                <a:solidFill>
                  <a:srgbClr val="000000"/>
                </a:solidFill>
                <a:latin typeface="Times New Roman" panose="02020603050405020304" pitchFamily="18" charset="0"/>
                <a:cs typeface="Times New Roman" panose="02020603050405020304" pitchFamily="18" charset="0"/>
              </a:rPr>
              <a:t>在口语或非正式文体中常可用</a:t>
            </a:r>
            <a:r>
              <a:rPr lang="en-US" altLang="zh-CN" sz="2200">
                <a:solidFill>
                  <a:srgbClr val="000000"/>
                </a:solidFill>
                <a:latin typeface="Times New Roman" panose="02020603050405020304" pitchFamily="18" charset="0"/>
                <a:cs typeface="Times New Roman" panose="02020603050405020304" pitchFamily="18" charset="0"/>
              </a:rPr>
              <a:t>who </a:t>
            </a:r>
            <a:r>
              <a:rPr lang="zh-CN" altLang="zh-CN" sz="2200">
                <a:solidFill>
                  <a:srgbClr val="000000"/>
                </a:solidFill>
                <a:latin typeface="Times New Roman" panose="02020603050405020304" pitchFamily="18" charset="0"/>
                <a:cs typeface="Times New Roman" panose="02020603050405020304" pitchFamily="18" charset="0"/>
              </a:rPr>
              <a:t>来代替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也可省略。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man (</a:t>
            </a:r>
            <a:r>
              <a:rPr lang="en-US" altLang="zh-CN" sz="2200" b="1">
                <a:solidFill>
                  <a:srgbClr val="000000"/>
                </a:solidFill>
                <a:latin typeface="Times New Roman" panose="02020603050405020304" pitchFamily="18" charset="0"/>
                <a:cs typeface="Times New Roman" panose="02020603050405020304" pitchFamily="18" charset="0"/>
              </a:rPr>
              <a:t>whom/who</a:t>
            </a:r>
            <a:r>
              <a:rPr lang="en-US" altLang="zh-CN" sz="2200">
                <a:solidFill>
                  <a:srgbClr val="000000"/>
                </a:solidFill>
                <a:latin typeface="Times New Roman" panose="02020603050405020304" pitchFamily="18" charset="0"/>
                <a:cs typeface="Times New Roman" panose="02020603050405020304" pitchFamily="18" charset="0"/>
              </a:rPr>
              <a:t>) you met just now is my brother.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你刚才遇到的那个人是我哥哥。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.which</a:t>
            </a:r>
            <a:r>
              <a:rPr lang="zh-CN" altLang="zh-CN" sz="2200">
                <a:solidFill>
                  <a:srgbClr val="000000"/>
                </a:solidFill>
                <a:latin typeface="Times New Roman" panose="02020603050405020304" pitchFamily="18" charset="0"/>
                <a:cs typeface="Times New Roman" panose="02020603050405020304" pitchFamily="18" charset="0"/>
              </a:rPr>
              <a:t>指物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在定语从句中做主语或宾语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做宾语时常可省略。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Basketball is a game </a:t>
            </a:r>
            <a:r>
              <a:rPr lang="en-US" altLang="zh-CN" sz="2200" b="1">
                <a:solidFill>
                  <a:srgbClr val="000000"/>
                </a:solidFill>
                <a:latin typeface="Times New Roman" panose="02020603050405020304" pitchFamily="18" charset="0"/>
                <a:cs typeface="Times New Roman" panose="02020603050405020304" pitchFamily="18" charset="0"/>
              </a:rPr>
              <a:t>which</a:t>
            </a:r>
            <a:r>
              <a:rPr lang="en-US" altLang="zh-CN" sz="2200">
                <a:solidFill>
                  <a:srgbClr val="000000"/>
                </a:solidFill>
                <a:latin typeface="Times New Roman" panose="02020603050405020304" pitchFamily="18" charset="0"/>
                <a:cs typeface="Times New Roman" panose="02020603050405020304" pitchFamily="18" charset="0"/>
              </a:rPr>
              <a:t> is liked by most people.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篮球是大多数人都喜欢的运动。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dictionary (</a:t>
            </a:r>
            <a:r>
              <a:rPr lang="en-US" altLang="zh-CN" sz="2200" b="1">
                <a:solidFill>
                  <a:srgbClr val="000000"/>
                </a:solidFill>
                <a:latin typeface="Times New Roman" panose="02020603050405020304" pitchFamily="18" charset="0"/>
                <a:cs typeface="Times New Roman" panose="02020603050405020304" pitchFamily="18" charset="0"/>
              </a:rPr>
              <a:t>which/that</a:t>
            </a:r>
            <a:r>
              <a:rPr lang="en-US" altLang="zh-CN" sz="2200">
                <a:solidFill>
                  <a:srgbClr val="000000"/>
                </a:solidFill>
                <a:latin typeface="Times New Roman" panose="02020603050405020304" pitchFamily="18" charset="0"/>
                <a:cs typeface="Times New Roman" panose="02020603050405020304" pitchFamily="18" charset="0"/>
              </a:rPr>
              <a:t>) I bought last week is very useful.</a:t>
            </a:r>
            <a:r>
              <a:rPr lang="zh-CN" altLang="zh-CN" sz="2200">
                <a:solidFill>
                  <a:srgbClr val="000000"/>
                </a:solidFill>
                <a:latin typeface="Times New Roman" panose="02020603050405020304" pitchFamily="18" charset="0"/>
                <a:cs typeface="Times New Roman" panose="02020603050405020304" pitchFamily="18" charset="0"/>
              </a:rPr>
              <a:t>我上周买的字典很有用。</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884774"/>
            <a:ext cx="8128000" cy="3342453"/>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.that</a:t>
            </a:r>
            <a:r>
              <a:rPr lang="zh-CN" altLang="zh-CN" sz="2200">
                <a:solidFill>
                  <a:srgbClr val="000000"/>
                </a:solidFill>
                <a:latin typeface="Times New Roman" panose="02020603050405020304" pitchFamily="18" charset="0"/>
                <a:cs typeface="Times New Roman" panose="02020603050405020304" pitchFamily="18" charset="0"/>
              </a:rPr>
              <a:t>指人时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相当于</a:t>
            </a:r>
            <a:r>
              <a:rPr lang="en-US" altLang="zh-CN" sz="2200">
                <a:solidFill>
                  <a:srgbClr val="000000"/>
                </a:solidFill>
                <a:latin typeface="Times New Roman" panose="02020603050405020304" pitchFamily="18" charset="0"/>
                <a:cs typeface="Times New Roman" panose="02020603050405020304" pitchFamily="18" charset="0"/>
              </a:rPr>
              <a:t>who </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whom;</a:t>
            </a:r>
            <a:r>
              <a:rPr lang="zh-CN" altLang="zh-CN" sz="2200">
                <a:solidFill>
                  <a:srgbClr val="000000"/>
                </a:solidFill>
                <a:latin typeface="Times New Roman" panose="02020603050405020304" pitchFamily="18" charset="0"/>
                <a:cs typeface="Times New Roman" panose="02020603050405020304" pitchFamily="18" charset="0"/>
              </a:rPr>
              <a:t>指物时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相当于</a:t>
            </a:r>
            <a:r>
              <a:rPr lang="en-US" altLang="zh-CN" sz="2200">
                <a:solidFill>
                  <a:srgbClr val="000000"/>
                </a:solidFill>
                <a:latin typeface="Times New Roman" panose="02020603050405020304" pitchFamily="18" charset="0"/>
                <a:cs typeface="Times New Roman" panose="02020603050405020304" pitchFamily="18" charset="0"/>
              </a:rPr>
              <a:t>which</a:t>
            </a:r>
            <a:r>
              <a:rPr lang="zh-CN" altLang="zh-CN" sz="2200">
                <a:solidFill>
                  <a:srgbClr val="000000"/>
                </a:solidFill>
                <a:latin typeface="Times New Roman" panose="02020603050405020304" pitchFamily="18" charset="0"/>
                <a:cs typeface="Times New Roman" panose="02020603050405020304" pitchFamily="18" charset="0"/>
              </a:rPr>
              <a:t>。在定语从句中做主语或宾语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做宾语时常可省略。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number of people </a:t>
            </a:r>
            <a:r>
              <a:rPr lang="en-US" altLang="zh-CN" sz="2200" b="1">
                <a:solidFill>
                  <a:srgbClr val="000000"/>
                </a:solidFill>
                <a:latin typeface="Times New Roman" panose="02020603050405020304" pitchFamily="18" charset="0"/>
                <a:cs typeface="Times New Roman" panose="02020603050405020304" pitchFamily="18" charset="0"/>
              </a:rPr>
              <a:t>that/who</a:t>
            </a:r>
            <a:r>
              <a:rPr lang="en-US" altLang="zh-CN" sz="2200">
                <a:solidFill>
                  <a:srgbClr val="000000"/>
                </a:solidFill>
                <a:latin typeface="Times New Roman" panose="02020603050405020304" pitchFamily="18" charset="0"/>
                <a:cs typeface="Times New Roman" panose="02020603050405020304" pitchFamily="18" charset="0"/>
              </a:rPr>
              <a:t> come to visit this city each year reaches one million.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每年来参观这座城市的人数达一百万。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managers discussed the plan </a:t>
            </a:r>
            <a:r>
              <a:rPr lang="en-US" altLang="zh-CN" sz="2200" b="1">
                <a:solidFill>
                  <a:srgbClr val="000000"/>
                </a:solidFill>
                <a:latin typeface="Times New Roman" panose="02020603050405020304" pitchFamily="18" charset="0"/>
                <a:cs typeface="Times New Roman" panose="02020603050405020304" pitchFamily="18" charset="0"/>
              </a:rPr>
              <a:t>that/which</a:t>
            </a:r>
            <a:r>
              <a:rPr lang="en-US" altLang="zh-CN" sz="2200">
                <a:solidFill>
                  <a:srgbClr val="000000"/>
                </a:solidFill>
                <a:latin typeface="Times New Roman" panose="02020603050405020304" pitchFamily="18" charset="0"/>
                <a:cs typeface="Times New Roman" panose="02020603050405020304" pitchFamily="18" charset="0"/>
              </a:rPr>
              <a:t> will be carried out the next year.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经理们讨论了明年将会执行的计划</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14868"/>
            <a:ext cx="8128000" cy="288226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.whose</a:t>
            </a:r>
            <a:r>
              <a:rPr lang="zh-CN" altLang="zh-CN" sz="2200">
                <a:solidFill>
                  <a:srgbClr val="000000"/>
                </a:solidFill>
                <a:latin typeface="Times New Roman" panose="02020603050405020304" pitchFamily="18" charset="0"/>
                <a:cs typeface="Times New Roman" panose="02020603050405020304" pitchFamily="18" charset="0"/>
              </a:rPr>
              <a:t>通常指人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也可指物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在定语从句中做定语。</a:t>
            </a:r>
            <a:r>
              <a:rPr lang="en-US" altLang="zh-CN" sz="2200">
                <a:solidFill>
                  <a:srgbClr val="000000"/>
                </a:solidFill>
                <a:latin typeface="Times New Roman" panose="02020603050405020304" pitchFamily="18" charset="0"/>
                <a:cs typeface="Times New Roman" panose="02020603050405020304" pitchFamily="18" charset="0"/>
              </a:rPr>
              <a:t>whose </a:t>
            </a:r>
            <a:r>
              <a:rPr lang="zh-CN" altLang="zh-CN" sz="2200">
                <a:solidFill>
                  <a:srgbClr val="000000"/>
                </a:solidFill>
                <a:latin typeface="Times New Roman" panose="02020603050405020304" pitchFamily="18" charset="0"/>
                <a:cs typeface="Times New Roman" panose="02020603050405020304" pitchFamily="18" charset="0"/>
              </a:rPr>
              <a:t>后必须有一名词。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has a friend </a:t>
            </a:r>
            <a:r>
              <a:rPr lang="en-US" altLang="zh-CN" sz="2200" b="1">
                <a:solidFill>
                  <a:srgbClr val="000000"/>
                </a:solidFill>
                <a:latin typeface="Times New Roman" panose="02020603050405020304" pitchFamily="18" charset="0"/>
                <a:cs typeface="Times New Roman" panose="02020603050405020304" pitchFamily="18" charset="0"/>
              </a:rPr>
              <a:t>whose</a:t>
            </a:r>
            <a:r>
              <a:rPr lang="en-US" altLang="zh-CN" sz="2200">
                <a:solidFill>
                  <a:srgbClr val="000000"/>
                </a:solidFill>
                <a:latin typeface="Times New Roman" panose="02020603050405020304" pitchFamily="18" charset="0"/>
                <a:cs typeface="Times New Roman" panose="02020603050405020304" pitchFamily="18" charset="0"/>
              </a:rPr>
              <a:t> father is a doctor.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他有一个爸爸当医生的朋友。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Children who are not active or </a:t>
            </a:r>
            <a:r>
              <a:rPr lang="en-US" altLang="zh-CN" sz="2200" b="1">
                <a:solidFill>
                  <a:srgbClr val="000000"/>
                </a:solidFill>
                <a:latin typeface="Times New Roman" panose="02020603050405020304" pitchFamily="18" charset="0"/>
                <a:cs typeface="Times New Roman" panose="02020603050405020304" pitchFamily="18" charset="0"/>
              </a:rPr>
              <a:t>whose</a:t>
            </a:r>
            <a:r>
              <a:rPr lang="en-US" altLang="zh-CN" sz="2200">
                <a:solidFill>
                  <a:srgbClr val="000000"/>
                </a:solidFill>
                <a:latin typeface="Times New Roman" panose="02020603050405020304" pitchFamily="18" charset="0"/>
                <a:cs typeface="Times New Roman" panose="02020603050405020304" pitchFamily="18" charset="0"/>
              </a:rPr>
              <a:t> diet is high in fat will gain weight quickly.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不爱运动或者饮食热量偏高的孩子们会很快发胖。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89994"/>
            <a:ext cx="8128000" cy="5726119"/>
          </a:xfrm>
          <a:prstGeom prst="rect">
            <a:avLst/>
          </a:prstGeom>
        </p:spPr>
        <p:txBody>
          <a:bodyPr>
            <a:spAutoFit/>
          </a:bodyPr>
          <a:lstStyle/>
          <a:p>
            <a:pPr indent="3048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二、限制性定语从句中只能用</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引导定语从句的情况</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当先行词是</a:t>
            </a:r>
            <a:r>
              <a:rPr lang="en-US" altLang="zh-CN" sz="2200" dirty="0" err="1">
                <a:solidFill>
                  <a:srgbClr val="000000"/>
                </a:solidFill>
                <a:latin typeface="Times New Roman" panose="02020603050405020304" pitchFamily="18" charset="0"/>
                <a:cs typeface="Times New Roman" panose="02020603050405020304" pitchFamily="18" charset="0"/>
              </a:rPr>
              <a:t>everything,anything,nothing,all,none,few,little,some</a:t>
            </a:r>
            <a:r>
              <a:rPr lang="zh-CN" altLang="zh-CN" sz="2200" dirty="0">
                <a:solidFill>
                  <a:srgbClr val="000000"/>
                </a:solidFill>
                <a:latin typeface="Times New Roman" panose="02020603050405020304" pitchFamily="18" charset="0"/>
                <a:cs typeface="Times New Roman" panose="02020603050405020304" pitchFamily="18" charset="0"/>
              </a:rPr>
              <a:t>等不定代词时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或当先行词受</a:t>
            </a:r>
            <a:r>
              <a:rPr lang="en-US" altLang="zh-CN" sz="2200" dirty="0" err="1">
                <a:solidFill>
                  <a:srgbClr val="000000"/>
                </a:solidFill>
                <a:latin typeface="Times New Roman" panose="02020603050405020304" pitchFamily="18" charset="0"/>
                <a:cs typeface="Times New Roman" panose="02020603050405020304" pitchFamily="18" charset="0"/>
              </a:rPr>
              <a:t>every,any,all,some,no,little,few,much</a:t>
            </a:r>
            <a:r>
              <a:rPr lang="zh-CN" altLang="zh-CN" sz="2200" dirty="0">
                <a:solidFill>
                  <a:srgbClr val="000000"/>
                </a:solidFill>
                <a:latin typeface="Times New Roman" panose="02020603050405020304" pitchFamily="18" charset="0"/>
                <a:cs typeface="Times New Roman" panose="02020603050405020304" pitchFamily="18" charset="0"/>
              </a:rPr>
              <a:t>等代词修饰时。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Have you taken down </a:t>
            </a:r>
            <a:r>
              <a:rPr lang="en-US" altLang="zh-CN" sz="2200" b="1" dirty="0">
                <a:solidFill>
                  <a:srgbClr val="000000"/>
                </a:solidFill>
                <a:latin typeface="Times New Roman" panose="02020603050405020304" pitchFamily="18" charset="0"/>
                <a:cs typeface="Times New Roman" panose="02020603050405020304" pitchFamily="18" charset="0"/>
              </a:rPr>
              <a:t>everything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Mr.Li</a:t>
            </a:r>
            <a:r>
              <a:rPr lang="en-US" altLang="zh-CN" sz="2200" dirty="0">
                <a:solidFill>
                  <a:srgbClr val="000000"/>
                </a:solidFill>
                <a:latin typeface="Times New Roman" panose="02020603050405020304" pitchFamily="18" charset="0"/>
                <a:cs typeface="Times New Roman" panose="02020603050405020304" pitchFamily="18" charset="0"/>
              </a:rPr>
              <a:t> said?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李老师讲的你都记下来了吗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seems to be </a:t>
            </a:r>
            <a:r>
              <a:rPr lang="en-US" altLang="zh-CN" sz="2200" b="1" dirty="0">
                <a:solidFill>
                  <a:srgbClr val="000000"/>
                </a:solidFill>
                <a:latin typeface="Times New Roman" panose="02020603050405020304" pitchFamily="18" charset="0"/>
                <a:cs typeface="Times New Roman" panose="02020603050405020304" pitchFamily="18" charset="0"/>
              </a:rPr>
              <a:t>nothing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is impossible to him in the world.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对他来说似乎世界上没有什么不可能的事。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All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can be done has been done.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所有能做的都做好了。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a:t>
            </a:r>
            <a:r>
              <a:rPr lang="en-US" altLang="zh-CN" sz="2200" b="1" dirty="0">
                <a:solidFill>
                  <a:srgbClr val="000000"/>
                </a:solidFill>
                <a:latin typeface="Times New Roman" panose="02020603050405020304" pitchFamily="18" charset="0"/>
                <a:cs typeface="Times New Roman" panose="02020603050405020304" pitchFamily="18" charset="0"/>
              </a:rPr>
              <a:t>little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 can do for you.</a:t>
            </a:r>
            <a:r>
              <a:rPr lang="zh-CN" altLang="zh-CN" sz="2200" dirty="0">
                <a:solidFill>
                  <a:srgbClr val="000000"/>
                </a:solidFill>
                <a:latin typeface="Times New Roman" panose="02020603050405020304" pitchFamily="18" charset="0"/>
                <a:cs typeface="Times New Roman" panose="02020603050405020304" pitchFamily="18" charset="0"/>
              </a:rPr>
              <a:t>我不能为你干什么。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stayed in the library and looked up </a:t>
            </a:r>
            <a:r>
              <a:rPr lang="en-US" altLang="zh-CN" sz="2200" b="1" dirty="0">
                <a:solidFill>
                  <a:srgbClr val="000000"/>
                </a:solidFill>
                <a:latin typeface="Times New Roman" panose="02020603050405020304" pitchFamily="18" charset="0"/>
                <a:cs typeface="Times New Roman" panose="02020603050405020304" pitchFamily="18" charset="0"/>
              </a:rPr>
              <a:t>any</a:t>
            </a:r>
            <a:r>
              <a:rPr lang="en-US" altLang="zh-CN" sz="2200" dirty="0">
                <a:solidFill>
                  <a:srgbClr val="000000"/>
                </a:solidFill>
                <a:latin typeface="Times New Roman" panose="02020603050405020304" pitchFamily="18" charset="0"/>
                <a:cs typeface="Times New Roman" panose="02020603050405020304" pitchFamily="18" charset="0"/>
              </a:rPr>
              <a:t> information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they needed.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他待在图书馆查找他们所需的资料。</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341438"/>
          <a:ext cx="8128000" cy="4933950"/>
        </p:xfrm>
        <a:graphic>
          <a:graphicData uri="http://schemas.openxmlformats.org/presentationml/2006/ole">
            <mc:AlternateContent xmlns:mc="http://schemas.openxmlformats.org/markup-compatibility/2006">
              <mc:Choice xmlns:v="urn:schemas-microsoft-com:vml" Requires="v">
                <p:oleObj spid="_x0000_s2085" name="文档" r:id="rId6" imgW="3913505" imgH="2376805" progId="Word.Document.12">
                  <p:embed/>
                </p:oleObj>
              </mc:Choice>
              <mc:Fallback>
                <p:oleObj name="文档" r:id="rId6" imgW="3913505" imgH="2376805" progId="Word.Document.12">
                  <p:embed/>
                  <p:pic>
                    <p:nvPicPr>
                      <p:cNvPr id="0" name="图片 2076"/>
                      <p:cNvPicPr/>
                      <p:nvPr/>
                    </p:nvPicPr>
                    <p:blipFill>
                      <a:blip r:embed="rId7"/>
                      <a:stretch>
                        <a:fillRect/>
                      </a:stretch>
                    </p:blipFill>
                    <p:spPr>
                      <a:xfrm>
                        <a:off x="508000" y="1341438"/>
                        <a:ext cx="8128000" cy="4933950"/>
                      </a:xfrm>
                      <a:prstGeom prst="rect">
                        <a:avLst/>
                      </a:prstGeom>
                    </p:spPr>
                  </p:pic>
                </p:oleObj>
              </mc:Fallback>
            </mc:AlternateContent>
          </a:graphicData>
        </a:graphic>
      </p:graphicFrame>
      <p:sp>
        <p:nvSpPr>
          <p:cNvPr id="7" name="矩形 6"/>
          <p:cNvSpPr>
            <a:spLocks noChangeAspect="1"/>
          </p:cNvSpPr>
          <p:nvPr/>
        </p:nvSpPr>
        <p:spPr>
          <a:xfrm>
            <a:off x="2833534" y="1340768"/>
            <a:ext cx="234872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现有</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尤其指帮助</a:t>
            </a:r>
            <a:r>
              <a:rPr lang="en-US" altLang="zh-CN" sz="2200">
                <a:solidFill>
                  <a:srgbClr val="FF0000"/>
                </a:solidFill>
                <a:latin typeface="Times New Roman" panose="02020603050405020304" pitchFamily="18" charset="0"/>
              </a:rPr>
              <a:t>)</a:t>
            </a:r>
            <a:endParaRPr lang="zh-CN" altLang="en-US" sz="2200"/>
          </a:p>
        </p:txBody>
      </p:sp>
      <p:sp>
        <p:nvSpPr>
          <p:cNvPr id="8" name="矩形 7"/>
          <p:cNvSpPr>
            <a:spLocks noChangeAspect="1"/>
          </p:cNvSpPr>
          <p:nvPr/>
        </p:nvSpPr>
        <p:spPr>
          <a:xfrm>
            <a:off x="3707904" y="1700808"/>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志愿做</a:t>
            </a:r>
            <a:endParaRPr lang="zh-CN" altLang="en-US" sz="2200"/>
          </a:p>
        </p:txBody>
      </p:sp>
      <p:sp>
        <p:nvSpPr>
          <p:cNvPr id="9" name="矩形 8"/>
          <p:cNvSpPr>
            <a:spLocks noChangeAspect="1"/>
          </p:cNvSpPr>
          <p:nvPr/>
        </p:nvSpPr>
        <p:spPr>
          <a:xfrm>
            <a:off x="2976843" y="2046983"/>
            <a:ext cx="167385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醒来</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唤醒　</a:t>
            </a:r>
            <a:endParaRPr lang="zh-CN" altLang="en-US" sz="2200"/>
          </a:p>
        </p:txBody>
      </p:sp>
      <p:sp>
        <p:nvSpPr>
          <p:cNvPr id="10" name="矩形 9"/>
          <p:cNvSpPr>
            <a:spLocks noChangeAspect="1"/>
          </p:cNvSpPr>
          <p:nvPr/>
        </p:nvSpPr>
        <p:spPr>
          <a:xfrm>
            <a:off x="2833534" y="2409449"/>
            <a:ext cx="1391728"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搭起</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搭建</a:t>
            </a:r>
            <a:endParaRPr lang="zh-CN" altLang="en-US" sz="2200"/>
          </a:p>
        </p:txBody>
      </p:sp>
      <p:sp>
        <p:nvSpPr>
          <p:cNvPr id="11" name="矩形 10"/>
          <p:cNvSpPr>
            <a:spLocks noChangeAspect="1"/>
          </p:cNvSpPr>
          <p:nvPr/>
        </p:nvSpPr>
        <p:spPr>
          <a:xfrm>
            <a:off x="3707904" y="2753198"/>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在户外</a:t>
            </a:r>
            <a:endParaRPr lang="zh-CN" altLang="en-US" sz="2200"/>
          </a:p>
        </p:txBody>
      </p:sp>
      <p:sp>
        <p:nvSpPr>
          <p:cNvPr id="12" name="矩形 11"/>
          <p:cNvSpPr>
            <a:spLocks noChangeAspect="1"/>
          </p:cNvSpPr>
          <p:nvPr/>
        </p:nvSpPr>
        <p:spPr>
          <a:xfrm>
            <a:off x="3707904" y="3116378"/>
            <a:ext cx="2441694"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阻止</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做</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　</a:t>
            </a:r>
            <a:endParaRPr lang="zh-CN" altLang="en-US" sz="2200"/>
          </a:p>
        </p:txBody>
      </p:sp>
      <p:sp>
        <p:nvSpPr>
          <p:cNvPr id="13" name="矩形 12"/>
          <p:cNvSpPr>
            <a:spLocks noChangeAspect="1"/>
          </p:cNvSpPr>
          <p:nvPr/>
        </p:nvSpPr>
        <p:spPr>
          <a:xfrm>
            <a:off x="3351153" y="3495969"/>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用</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覆盖</a:t>
            </a:r>
            <a:r>
              <a:rPr lang="en-US" altLang="zh-CN" sz="2200">
                <a:solidFill>
                  <a:srgbClr val="FF0000"/>
                </a:solidFill>
                <a:latin typeface="Times New Roman" panose="02020603050405020304" pitchFamily="18" charset="0"/>
              </a:rPr>
              <a:t>……</a:t>
            </a:r>
            <a:endParaRPr lang="zh-CN" altLang="en-US" sz="2200"/>
          </a:p>
        </p:txBody>
      </p:sp>
      <p:sp>
        <p:nvSpPr>
          <p:cNvPr id="14" name="矩形 13"/>
          <p:cNvSpPr>
            <a:spLocks noChangeAspect="1"/>
          </p:cNvSpPr>
          <p:nvPr/>
        </p:nvSpPr>
        <p:spPr>
          <a:xfrm>
            <a:off x="3656444" y="3850774"/>
            <a:ext cx="215956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与</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保持距离</a:t>
            </a:r>
            <a:endParaRPr lang="zh-CN" altLang="en-US" sz="2200"/>
          </a:p>
        </p:txBody>
      </p:sp>
      <p:sp>
        <p:nvSpPr>
          <p:cNvPr id="15" name="矩形 14"/>
          <p:cNvSpPr>
            <a:spLocks noChangeAspect="1"/>
          </p:cNvSpPr>
          <p:nvPr/>
        </p:nvSpPr>
        <p:spPr>
          <a:xfrm>
            <a:off x="3114804" y="4206185"/>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紧紧握住</a:t>
            </a:r>
            <a:endParaRPr lang="zh-CN" altLang="en-US" sz="2200"/>
          </a:p>
        </p:txBody>
      </p:sp>
      <p:sp>
        <p:nvSpPr>
          <p:cNvPr id="16" name="矩形 15"/>
          <p:cNvSpPr>
            <a:spLocks noChangeAspect="1"/>
          </p:cNvSpPr>
          <p:nvPr/>
        </p:nvSpPr>
        <p:spPr>
          <a:xfrm>
            <a:off x="3157181" y="4582489"/>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首先</a:t>
            </a:r>
            <a:endParaRPr lang="zh-CN" altLang="en-US" sz="2200"/>
          </a:p>
        </p:txBody>
      </p:sp>
      <p:sp>
        <p:nvSpPr>
          <p:cNvPr id="17" name="矩形 16"/>
          <p:cNvSpPr>
            <a:spLocks noChangeAspect="1"/>
          </p:cNvSpPr>
          <p:nvPr/>
        </p:nvSpPr>
        <p:spPr>
          <a:xfrm>
            <a:off x="3157181" y="4913114"/>
            <a:ext cx="13131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保持镇静</a:t>
            </a:r>
            <a:endParaRPr lang="zh-CN" altLang="en-US" sz="2200"/>
          </a:p>
        </p:txBody>
      </p:sp>
      <p:sp>
        <p:nvSpPr>
          <p:cNvPr id="18" name="矩形 17"/>
          <p:cNvSpPr>
            <a:spLocks noChangeAspect="1"/>
          </p:cNvSpPr>
          <p:nvPr/>
        </p:nvSpPr>
        <p:spPr>
          <a:xfrm>
            <a:off x="3157181" y="5305997"/>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处于危险中</a:t>
            </a:r>
            <a:endParaRPr lang="zh-CN" altLang="en-US" sz="2200"/>
          </a:p>
        </p:txBody>
      </p:sp>
      <p:sp>
        <p:nvSpPr>
          <p:cNvPr id="19" name="矩形 18">
            <a:hlinkClick r:id="rId8" action="ppaction://hlinksldjump"/>
          </p:cNvPr>
          <p:cNvSpPr/>
          <p:nvPr/>
        </p:nvSpPr>
        <p:spPr>
          <a:xfrm>
            <a:off x="2411759"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Ⅳ</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当先行词被序数词修饰时。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first</a:t>
            </a:r>
            <a:r>
              <a:rPr lang="en-US" altLang="zh-CN" sz="2200">
                <a:solidFill>
                  <a:srgbClr val="000000"/>
                </a:solidFill>
                <a:latin typeface="Times New Roman" panose="02020603050405020304" pitchFamily="18" charset="0"/>
                <a:cs typeface="Times New Roman" panose="02020603050405020304" pitchFamily="18" charset="0"/>
              </a:rPr>
              <a:t> place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they visited in London was Big Ben.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在伦敦他们参观的第一个地方是大本钟。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当先行词被形容词最高级修饰时。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is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best</a:t>
            </a:r>
            <a:r>
              <a:rPr lang="en-US" altLang="zh-CN" sz="2200">
                <a:solidFill>
                  <a:srgbClr val="000000"/>
                </a:solidFill>
                <a:latin typeface="Times New Roman" panose="02020603050405020304" pitchFamily="18" charset="0"/>
                <a:cs typeface="Times New Roman" panose="02020603050405020304" pitchFamily="18" charset="0"/>
              </a:rPr>
              <a:t> film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I have ever seen.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这是我看过的最好的电影。</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当先行词被</a:t>
            </a:r>
            <a:r>
              <a:rPr lang="en-US" altLang="zh-CN" sz="2200">
                <a:solidFill>
                  <a:srgbClr val="000000"/>
                </a:solidFill>
                <a:latin typeface="Times New Roman" panose="02020603050405020304" pitchFamily="18" charset="0"/>
                <a:cs typeface="Times New Roman" panose="02020603050405020304" pitchFamily="18" charset="0"/>
              </a:rPr>
              <a:t>the very,the only</a:t>
            </a:r>
            <a:r>
              <a:rPr lang="zh-CN" altLang="zh-CN" sz="2200">
                <a:solidFill>
                  <a:srgbClr val="000000"/>
                </a:solidFill>
                <a:latin typeface="Times New Roman" panose="02020603050405020304" pitchFamily="18" charset="0"/>
                <a:cs typeface="Times New Roman" panose="02020603050405020304" pitchFamily="18" charset="0"/>
              </a:rPr>
              <a:t>修饰时。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is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very</a:t>
            </a:r>
            <a:r>
              <a:rPr lang="en-US" altLang="zh-CN" sz="2200">
                <a:solidFill>
                  <a:srgbClr val="000000"/>
                </a:solidFill>
                <a:latin typeface="Times New Roman" panose="02020603050405020304" pitchFamily="18" charset="0"/>
                <a:cs typeface="Times New Roman" panose="02020603050405020304" pitchFamily="18" charset="0"/>
              </a:rPr>
              <a:t> dictionary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I want to buy.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这正是我要买的词典。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After the fire in his house,the old car is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only</a:t>
            </a:r>
            <a:r>
              <a:rPr lang="en-US" altLang="zh-CN" sz="2200">
                <a:solidFill>
                  <a:srgbClr val="000000"/>
                </a:solidFill>
                <a:latin typeface="Times New Roman" panose="02020603050405020304" pitchFamily="18" charset="0"/>
                <a:cs typeface="Times New Roman" panose="02020603050405020304" pitchFamily="18" charset="0"/>
              </a:rPr>
              <a:t> thing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he owns.</a:t>
            </a:r>
            <a:r>
              <a:rPr lang="zh-CN" altLang="zh-CN" sz="2200">
                <a:solidFill>
                  <a:srgbClr val="000000"/>
                </a:solidFill>
                <a:latin typeface="Times New Roman" panose="02020603050405020304" pitchFamily="18" charset="0"/>
                <a:cs typeface="Times New Roman" panose="02020603050405020304" pitchFamily="18" charset="0"/>
              </a:rPr>
              <a:t>房子失火后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这辆旧车是他唯一拥有的东西。</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重点语法</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当先行词前面有</a:t>
            </a:r>
            <a:r>
              <a:rPr lang="en-US" altLang="zh-CN" sz="2200">
                <a:solidFill>
                  <a:srgbClr val="000000"/>
                </a:solidFill>
                <a:latin typeface="Times New Roman" panose="02020603050405020304" pitchFamily="18" charset="0"/>
                <a:cs typeface="Times New Roman" panose="02020603050405020304" pitchFamily="18" charset="0"/>
              </a:rPr>
              <a:t>who,which</a:t>
            </a:r>
            <a:r>
              <a:rPr lang="zh-CN" altLang="zh-CN" sz="2200">
                <a:solidFill>
                  <a:srgbClr val="000000"/>
                </a:solidFill>
                <a:latin typeface="Times New Roman" panose="02020603050405020304" pitchFamily="18" charset="0"/>
                <a:cs typeface="Times New Roman" panose="02020603050405020304" pitchFamily="18" charset="0"/>
              </a:rPr>
              <a:t>等疑问代词时。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Who</a:t>
            </a:r>
            <a:r>
              <a:rPr lang="en-US" altLang="zh-CN" sz="2200">
                <a:solidFill>
                  <a:srgbClr val="000000"/>
                </a:solidFill>
                <a:latin typeface="Times New Roman" panose="02020603050405020304" pitchFamily="18" charset="0"/>
                <a:cs typeface="Times New Roman" panose="02020603050405020304" pitchFamily="18" charset="0"/>
              </a:rPr>
              <a:t> is the man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is standing by the gate?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站在门口的那个人是谁</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Which</a:t>
            </a:r>
            <a:r>
              <a:rPr lang="en-US" altLang="zh-CN" sz="2200">
                <a:solidFill>
                  <a:srgbClr val="000000"/>
                </a:solidFill>
                <a:latin typeface="Times New Roman" panose="02020603050405020304" pitchFamily="18" charset="0"/>
                <a:cs typeface="Times New Roman" panose="02020603050405020304" pitchFamily="18" charset="0"/>
              </a:rPr>
              <a:t> is the T-shirt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fits me most?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哪件</a:t>
            </a:r>
            <a:r>
              <a:rPr lang="en-US" altLang="zh-CN" sz="2200">
                <a:solidFill>
                  <a:srgbClr val="000000"/>
                </a:solidFill>
                <a:latin typeface="Times New Roman" panose="02020603050405020304" pitchFamily="18" charset="0"/>
                <a:cs typeface="Times New Roman" panose="02020603050405020304" pitchFamily="18" charset="0"/>
              </a:rPr>
              <a:t>T</a:t>
            </a:r>
            <a:r>
              <a:rPr lang="zh-CN" altLang="zh-CN" sz="2200">
                <a:solidFill>
                  <a:srgbClr val="000000"/>
                </a:solidFill>
                <a:latin typeface="Times New Roman" panose="02020603050405020304" pitchFamily="18" charset="0"/>
                <a:cs typeface="Times New Roman" panose="02020603050405020304" pitchFamily="18" charset="0"/>
              </a:rPr>
              <a:t>恤衫最合我的身</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当先行词为人与动物或人与物时。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talked about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persons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things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they remembered at school.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他们谈论着他们所能记起的上学时的人和事。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Look at </a:t>
            </a:r>
            <a:r>
              <a:rPr lang="en-US" altLang="zh-CN" sz="2200" b="1">
                <a:solidFill>
                  <a:srgbClr val="000000"/>
                </a:solidFill>
                <a:latin typeface="Times New Roman" panose="02020603050405020304" pitchFamily="18" charset="0"/>
                <a:cs typeface="Times New Roman" panose="02020603050405020304" pitchFamily="18" charset="0"/>
              </a:rPr>
              <a:t>the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man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his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donkey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are walking up the street.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瞧瞧那个沿街走来的人和他的毛驴。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随堂练习</a:t>
            </a:r>
          </a:p>
        </p:txBody>
      </p:sp>
      <p:sp>
        <p:nvSpPr>
          <p:cNvPr id="2" name="矩形 1"/>
          <p:cNvSpPr>
            <a:spLocks noChangeAspect="1"/>
          </p:cNvSpPr>
          <p:nvPr/>
        </p:nvSpPr>
        <p:spPr>
          <a:xfrm>
            <a:off x="508000" y="14785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单词拼写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.If a volcano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,it explodes and sends </a:t>
            </a:r>
            <a:r>
              <a:rPr lang="en-US" altLang="zh-CN" sz="2200" dirty="0" err="1">
                <a:solidFill>
                  <a:srgbClr val="000000"/>
                </a:solidFill>
                <a:latin typeface="Times New Roman" panose="02020603050405020304" pitchFamily="18" charset="0"/>
                <a:cs typeface="Times New Roman" panose="02020603050405020304" pitchFamily="18" charset="0"/>
              </a:rPr>
              <a:t>smoke,fire,and</a:t>
            </a:r>
            <a:r>
              <a:rPr lang="en-US" altLang="zh-CN" sz="2200" dirty="0">
                <a:solidFill>
                  <a:srgbClr val="000000"/>
                </a:solidFill>
                <a:latin typeface="Times New Roman" panose="02020603050405020304" pitchFamily="18" charset="0"/>
                <a:cs typeface="Times New Roman" panose="02020603050405020304" pitchFamily="18" charset="0"/>
              </a:rPr>
              <a:t> rock into the sky.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erupts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.In order to catch my </a:t>
            </a:r>
            <a:r>
              <a:rPr lang="en-US" altLang="zh-CN" sz="2200" dirty="0" err="1">
                <a:solidFill>
                  <a:srgbClr val="000000"/>
                </a:solidFill>
                <a:latin typeface="Times New Roman" panose="02020603050405020304" pitchFamily="18" charset="0"/>
                <a:cs typeface="Times New Roman" panose="02020603050405020304" pitchFamily="18" charset="0"/>
              </a:rPr>
              <a:t>attention,the</a:t>
            </a:r>
            <a:r>
              <a:rPr lang="en-US" altLang="zh-CN" sz="2200" dirty="0">
                <a:solidFill>
                  <a:srgbClr val="000000"/>
                </a:solidFill>
                <a:latin typeface="Times New Roman" panose="02020603050405020304" pitchFamily="18" charset="0"/>
                <a:cs typeface="Times New Roman" panose="02020603050405020304" pitchFamily="18" charset="0"/>
              </a:rPr>
              <a:t> man walked to my car and </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t</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on the front glass.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tapped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.Luckily,he scored the winning goal just seconds before the final </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w</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whistle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2513599"/>
            <a:ext cx="8128000" cy="2084801"/>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.In case of </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e</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,press the alarm button.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emergency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.More wind </a:t>
            </a: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p</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stations will spring up to meet the demand for clean energy.(2019·</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江苏卷</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power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96752"/>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用关系代词引导的定语从句翻译下列句子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我的确有几条建议需要你注意。</a:t>
            </a:r>
            <a:r>
              <a:rPr lang="en-US" altLang="zh-CN" sz="2200" dirty="0">
                <a:solidFill>
                  <a:srgbClr val="000000"/>
                </a:solidFill>
                <a:latin typeface="Times New Roman" panose="02020603050405020304" pitchFamily="18" charset="0"/>
                <a:cs typeface="Times New Roman" panose="02020603050405020304" pitchFamily="18" charset="0"/>
              </a:rPr>
              <a:t>(2018·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全国卷</a:t>
            </a: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 do have a few suggestions which you should pay attention 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Growing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Together</a:t>
            </a:r>
            <a:r>
              <a:rPr lang="zh-CN" altLang="zh-CN" sz="2200" dirty="0">
                <a:solidFill>
                  <a:srgbClr val="000000"/>
                </a:solidFill>
                <a:latin typeface="Times New Roman" panose="02020603050405020304" pitchFamily="18" charset="0"/>
                <a:cs typeface="Times New Roman" panose="02020603050405020304" pitchFamily="18" charset="0"/>
              </a:rPr>
              <a:t>是一部关于我们学校历史的电影短片。</a:t>
            </a:r>
            <a:r>
              <a:rPr lang="en-US" altLang="zh-CN" sz="2200" dirty="0">
                <a:solidFill>
                  <a:srgbClr val="000000"/>
                </a:solidFill>
                <a:latin typeface="Times New Roman" panose="02020603050405020304" pitchFamily="18" charset="0"/>
                <a:cs typeface="Times New Roman" panose="02020603050405020304" pitchFamily="18" charset="0"/>
              </a:rPr>
              <a:t>(2018·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全国卷</a:t>
            </a: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i="1" dirty="0">
                <a:solidFill>
                  <a:srgbClr val="000000"/>
                </a:solidFill>
                <a:latin typeface="Times New Roman" panose="02020603050405020304" pitchFamily="18" charset="0"/>
                <a:cs typeface="Times New Roman" panose="02020603050405020304" pitchFamily="18" charset="0"/>
              </a:rPr>
              <a:t>Growing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Together</a:t>
            </a:r>
            <a:r>
              <a:rPr lang="en-US" altLang="zh-CN" sz="2200" dirty="0">
                <a:solidFill>
                  <a:srgbClr val="000000"/>
                </a:solidFill>
                <a:latin typeface="Times New Roman" panose="02020603050405020304" pitchFamily="18" charset="0"/>
                <a:cs typeface="Times New Roman" panose="02020603050405020304" pitchFamily="18" charset="0"/>
              </a:rPr>
              <a:t> is a short film which is about the history of our school.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我们学校建了一座新体育馆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它成了我们学校的地标。</a:t>
            </a:r>
            <a:r>
              <a:rPr lang="en-US" altLang="zh-CN" sz="2200" dirty="0">
                <a:solidFill>
                  <a:srgbClr val="000000"/>
                </a:solidFill>
                <a:latin typeface="Times New Roman" panose="02020603050405020304" pitchFamily="18" charset="0"/>
                <a:cs typeface="Times New Roman" panose="02020603050405020304" pitchFamily="18" charset="0"/>
              </a:rPr>
              <a:t>(2018·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全国卷</a:t>
            </a: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Our school has built a new stadium which has become the landmark of our school</a:t>
            </a:r>
            <a:r>
              <a:rPr lang="en-US" altLang="zh-CN" sz="2200" dirty="0" smtClean="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4245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我建议你申请北京大学</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它是中国最好的大学之一。</a:t>
            </a:r>
            <a:r>
              <a:rPr lang="en-US" altLang="zh-CN" sz="2200" dirty="0">
                <a:solidFill>
                  <a:srgbClr val="000000"/>
                </a:solidFill>
                <a:latin typeface="Times New Roman" panose="02020603050405020304" pitchFamily="18" charset="0"/>
                <a:cs typeface="Times New Roman" panose="02020603050405020304" pitchFamily="18" charset="0"/>
              </a:rPr>
              <a:t>(2018·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北京卷</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 suggest you apply for Beijing University which is one of the best universities in China.</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那是一个黑色的皮钱包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里面有大约</a:t>
            </a:r>
            <a:r>
              <a:rPr lang="en-US" altLang="zh-CN" sz="2200" dirty="0">
                <a:solidFill>
                  <a:srgbClr val="000000"/>
                </a:solidFill>
                <a:latin typeface="Times New Roman" panose="02020603050405020304" pitchFamily="18" charset="0"/>
                <a:cs typeface="Times New Roman" panose="02020603050405020304" pitchFamily="18" charset="0"/>
              </a:rPr>
              <a:t>200</a:t>
            </a:r>
            <a:r>
              <a:rPr lang="zh-CN" altLang="zh-CN" sz="2200" dirty="0">
                <a:solidFill>
                  <a:srgbClr val="000000"/>
                </a:solidFill>
                <a:latin typeface="Times New Roman" panose="02020603050405020304" pitchFamily="18" charset="0"/>
                <a:cs typeface="Times New Roman" panose="02020603050405020304" pitchFamily="18" charset="0"/>
              </a:rPr>
              <a:t>美元和我的身份证。</a:t>
            </a:r>
            <a:r>
              <a:rPr lang="en-US" altLang="zh-CN" sz="2200" dirty="0">
                <a:solidFill>
                  <a:srgbClr val="000000"/>
                </a:solidFill>
                <a:latin typeface="Times New Roman" panose="02020603050405020304" pitchFamily="18" charset="0"/>
                <a:cs typeface="Times New Roman" panose="02020603050405020304" pitchFamily="18" charset="0"/>
              </a:rPr>
              <a:t>(2018·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浙江卷</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It is a black leather wallet in which there are 200 dollars and my ID card</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809750"/>
          <a:ext cx="8128000" cy="3492500"/>
        </p:xfrm>
        <a:graphic>
          <a:graphicData uri="http://schemas.openxmlformats.org/presentationml/2006/ole">
            <mc:AlternateContent xmlns:mc="http://schemas.openxmlformats.org/markup-compatibility/2006">
              <mc:Choice xmlns:v="urn:schemas-microsoft-com:vml" Requires="v">
                <p:oleObj spid="_x0000_s3109" name="文档" r:id="rId6" imgW="3913505" imgH="1684020" progId="Word.Document.12">
                  <p:embed/>
                </p:oleObj>
              </mc:Choice>
              <mc:Fallback>
                <p:oleObj name="文档" r:id="rId6" imgW="3913505" imgH="1684020" progId="Word.Document.12">
                  <p:embed/>
                  <p:pic>
                    <p:nvPicPr>
                      <p:cNvPr id="0" name="图片 3100"/>
                      <p:cNvPicPr/>
                      <p:nvPr/>
                    </p:nvPicPr>
                    <p:blipFill>
                      <a:blip r:embed="rId7"/>
                      <a:stretch>
                        <a:fillRect/>
                      </a:stretch>
                    </p:blipFill>
                    <p:spPr>
                      <a:xfrm>
                        <a:off x="508000" y="1809750"/>
                        <a:ext cx="8128000" cy="3492500"/>
                      </a:xfrm>
                      <a:prstGeom prst="rect">
                        <a:avLst/>
                      </a:prstGeom>
                    </p:spPr>
                  </p:pic>
                </p:oleObj>
              </mc:Fallback>
            </mc:AlternateContent>
          </a:graphicData>
        </a:graphic>
      </p:graphicFrame>
      <p:sp>
        <p:nvSpPr>
          <p:cNvPr id="7" name="矩形 6">
            <a:hlinkClick r:id="rId8" action="ppaction://hlinksldjump"/>
          </p:cNvPr>
          <p:cNvSpPr/>
          <p:nvPr/>
        </p:nvSpPr>
        <p:spPr>
          <a:xfrm>
            <a:off x="2411759"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Ⅳ</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.It is known to all that an active volcano can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any time.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 government has declared a state of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following the earthquake.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.So,do we dance in order to make ourselves feel better,</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,healthier?(2018·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全国卷</a:t>
            </a: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.You can plant a </a:t>
            </a:r>
            <a:r>
              <a:rPr lang="en-US" altLang="zh-CN" sz="2200" dirty="0" err="1">
                <a:solidFill>
                  <a:srgbClr val="000000"/>
                </a:solidFill>
                <a:latin typeface="Times New Roman" panose="02020603050405020304" pitchFamily="18" charset="0"/>
                <a:cs typeface="Times New Roman" panose="02020603050405020304" pitchFamily="18" charset="0"/>
              </a:rPr>
              <a:t>tree,make</a:t>
            </a:r>
            <a:r>
              <a:rPr lang="en-US" altLang="zh-CN" sz="2200" dirty="0">
                <a:solidFill>
                  <a:srgbClr val="000000"/>
                </a:solidFill>
                <a:latin typeface="Times New Roman" panose="02020603050405020304" pitchFamily="18" charset="0"/>
                <a:cs typeface="Times New Roman" panose="02020603050405020304" pitchFamily="18" charset="0"/>
              </a:rPr>
              <a:t> a meal with locally grown </a:t>
            </a:r>
            <a:r>
              <a:rPr lang="en-US" altLang="zh-CN" sz="2200" dirty="0" err="1">
                <a:solidFill>
                  <a:srgbClr val="000000"/>
                </a:solidFill>
                <a:latin typeface="Times New Roman" panose="02020603050405020304" pitchFamily="18" charset="0"/>
                <a:cs typeface="Times New Roman" panose="02020603050405020304" pitchFamily="18" charset="0"/>
              </a:rPr>
              <a:t>vegetables,or</a:t>
            </a:r>
            <a:r>
              <a:rPr lang="en-US" altLang="zh-CN" sz="2200" dirty="0">
                <a:solidFill>
                  <a:srgbClr val="000000"/>
                </a:solidFill>
                <a:latin typeface="Times New Roman" panose="02020603050405020304" pitchFamily="18" charset="0"/>
                <a:cs typeface="Times New Roman" panose="02020603050405020304" pitchFamily="18" charset="0"/>
              </a:rPr>
              <a:t> save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possibilities are endless.(2019·</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北京卷</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.Caffeine,a chemical typically found in </a:t>
            </a:r>
            <a:r>
              <a:rPr lang="en-US" altLang="zh-CN" sz="2200" dirty="0" err="1">
                <a:solidFill>
                  <a:srgbClr val="000000"/>
                </a:solidFill>
                <a:latin typeface="Times New Roman" panose="02020603050405020304" pitchFamily="18" charset="0"/>
                <a:cs typeface="Times New Roman" panose="02020603050405020304" pitchFamily="18" charset="0"/>
              </a:rPr>
              <a:t>coffee,has</a:t>
            </a:r>
            <a:r>
              <a:rPr lang="en-US" altLang="zh-CN" sz="2200" dirty="0">
                <a:solidFill>
                  <a:srgbClr val="000000"/>
                </a:solidFill>
                <a:latin typeface="Times New Roman" panose="02020603050405020304" pitchFamily="18" charset="0"/>
                <a:cs typeface="Times New Roman" panose="02020603050405020304" pitchFamily="18" charset="0"/>
              </a:rPr>
              <a:t> caused a lot of concern because it is one of the few drugs that show up regularly in our food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浙江卷</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652120" y="1700808"/>
            <a:ext cx="1117614"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erupt</a:t>
            </a:r>
            <a:r>
              <a:rPr lang="zh-CN" altLang="zh-CN" sz="2200">
                <a:solidFill>
                  <a:srgbClr val="FF0000"/>
                </a:solidFill>
                <a:latin typeface="Times New Roman" panose="02020603050405020304" pitchFamily="18" charset="0"/>
                <a:cs typeface="Times New Roman" panose="02020603050405020304" pitchFamily="18" charset="0"/>
              </a:rPr>
              <a:t>　</a:t>
            </a:r>
            <a:r>
              <a:rPr lang="en-US" altLang="zh-CN" sz="2200" smtClean="0">
                <a:solidFill>
                  <a:srgbClr val="FF0000"/>
                </a:solidFill>
                <a:latin typeface="Times New Roman" panose="02020603050405020304" pitchFamily="18" charset="0"/>
                <a:cs typeface="Times New Roman" panose="02020603050405020304" pitchFamily="18" charset="0"/>
              </a:rPr>
              <a:t> </a:t>
            </a:r>
            <a:endParaRPr lang="zh-CN" altLang="en-US" sz="2200"/>
          </a:p>
        </p:txBody>
      </p:sp>
      <p:sp>
        <p:nvSpPr>
          <p:cNvPr id="10" name="矩形 9"/>
          <p:cNvSpPr>
            <a:spLocks noChangeAspect="1"/>
          </p:cNvSpPr>
          <p:nvPr/>
        </p:nvSpPr>
        <p:spPr>
          <a:xfrm>
            <a:off x="5220072" y="2106812"/>
            <a:ext cx="1699248"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emergency</a:t>
            </a:r>
            <a:r>
              <a:rPr lang="zh-CN" altLang="en-US" sz="2200">
                <a:solidFill>
                  <a:srgbClr val="FF0000"/>
                </a:solidFill>
                <a:latin typeface="Times New Roman" panose="02020603050405020304" pitchFamily="18" charset="0"/>
              </a:rPr>
              <a:t>　</a:t>
            </a:r>
            <a:endParaRPr lang="zh-CN" altLang="en-US" sz="2200"/>
          </a:p>
        </p:txBody>
      </p:sp>
      <p:sp>
        <p:nvSpPr>
          <p:cNvPr id="11" name="矩形 10"/>
          <p:cNvSpPr>
            <a:spLocks noChangeAspect="1"/>
          </p:cNvSpPr>
          <p:nvPr/>
        </p:nvSpPr>
        <p:spPr>
          <a:xfrm>
            <a:off x="1220005" y="3284984"/>
            <a:ext cx="1234633"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calmer</a:t>
            </a:r>
            <a:r>
              <a:rPr lang="zh-CN" altLang="en-US" sz="2200">
                <a:solidFill>
                  <a:srgbClr val="FF0000"/>
                </a:solidFill>
                <a:latin typeface="Times New Roman" panose="02020603050405020304" pitchFamily="18" charset="0"/>
              </a:rPr>
              <a:t>　</a:t>
            </a:r>
            <a:endParaRPr lang="zh-CN" altLang="en-US" sz="2200"/>
          </a:p>
        </p:txBody>
      </p:sp>
      <p:sp>
        <p:nvSpPr>
          <p:cNvPr id="12" name="矩形 11"/>
          <p:cNvSpPr>
            <a:spLocks noChangeAspect="1"/>
          </p:cNvSpPr>
          <p:nvPr/>
        </p:nvSpPr>
        <p:spPr>
          <a:xfrm>
            <a:off x="1220005" y="4082254"/>
            <a:ext cx="88998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power</a:t>
            </a:r>
            <a:endParaRPr lang="zh-CN" altLang="en-US" sz="2200"/>
          </a:p>
        </p:txBody>
      </p:sp>
      <p:sp>
        <p:nvSpPr>
          <p:cNvPr id="13" name="矩形 12"/>
          <p:cNvSpPr>
            <a:spLocks noChangeAspect="1"/>
          </p:cNvSpPr>
          <p:nvPr/>
        </p:nvSpPr>
        <p:spPr>
          <a:xfrm>
            <a:off x="1684649" y="5301208"/>
            <a:ext cx="93647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supply</a:t>
            </a:r>
            <a:endParaRPr lang="zh-CN" altLang="en-US" sz="2200"/>
          </a:p>
        </p:txBody>
      </p:sp>
      <p:sp>
        <p:nvSpPr>
          <p:cNvPr id="14" name="矩形 13">
            <a:hlinkClick r:id="rId5" action="ppaction://hlinksldjump"/>
          </p:cNvPr>
          <p:cNvSpPr/>
          <p:nvPr/>
        </p:nvSpPr>
        <p:spPr>
          <a:xfrm>
            <a:off x="2411759"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Ⅳ</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完成句子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.Can you tell me who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阻止你去</a:t>
            </a:r>
            <a:r>
              <a:rPr lang="en-US" altLang="zh-CN" sz="2200" dirty="0">
                <a:solidFill>
                  <a:srgbClr val="000000"/>
                </a:solidFill>
                <a:latin typeface="Times New Roman" panose="02020603050405020304" pitchFamily="18" charset="0"/>
                <a:cs typeface="Times New Roman" panose="02020603050405020304" pitchFamily="18" charset="0"/>
              </a:rPr>
              <a:t>) to the cinema last night?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.The boy was completely lost and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a:t>
            </a:r>
            <a:r>
              <a:rPr lang="en-US" altLang="zh-CN" sz="2200" dirty="0" smtClean="0">
                <a:solidFill>
                  <a:srgbClr val="000000"/>
                </a:solidFill>
                <a:latin typeface="Times New Roman" panose="02020603050405020304" pitchFamily="18" charset="0"/>
                <a:cs typeface="Times New Roman" panose="02020603050405020304" pitchFamily="18" charset="0"/>
              </a:rPr>
              <a:t>know________________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去哪里</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.Hearing the </a:t>
            </a:r>
            <a:r>
              <a:rPr lang="en-US" altLang="zh-CN" sz="2200" dirty="0" err="1">
                <a:solidFill>
                  <a:srgbClr val="000000"/>
                </a:solidFill>
                <a:latin typeface="Times New Roman" panose="02020603050405020304" pitchFamily="18" charset="0"/>
                <a:cs typeface="Times New Roman" panose="02020603050405020304" pitchFamily="18" charset="0"/>
              </a:rPr>
              <a:t>words,the</a:t>
            </a:r>
            <a:r>
              <a:rPr lang="en-US" altLang="zh-CN" sz="2200" dirty="0">
                <a:solidFill>
                  <a:srgbClr val="000000"/>
                </a:solidFill>
                <a:latin typeface="Times New Roman" panose="02020603050405020304" pitchFamily="18" charset="0"/>
                <a:cs typeface="Times New Roman" panose="02020603050405020304" pitchFamily="18" charset="0"/>
              </a:rPr>
              <a:t> girl was so shy that </a:t>
            </a:r>
            <a:r>
              <a:rPr lang="en-US" altLang="zh-CN" sz="2200" dirty="0" smtClean="0">
                <a:solidFill>
                  <a:srgbClr val="000000"/>
                </a:solidFill>
                <a:latin typeface="Times New Roman" panose="02020603050405020304" pitchFamily="18" charset="0"/>
                <a:cs typeface="Times New Roman" panose="02020603050405020304" pitchFamily="18" charset="0"/>
              </a:rPr>
              <a:t>she</a:t>
            </a:r>
          </a:p>
          <a:p>
            <a:pPr>
              <a:lnSpc>
                <a:spcPct val="120000"/>
              </a:lnSpc>
              <a:spcAft>
                <a:spcPts val="0"/>
              </a:spcAft>
              <a:tabLst>
                <a:tab pos="1029335" algn="l"/>
                <a:tab pos="1850390" algn="l"/>
                <a:tab pos="2538095" algn="l"/>
                <a:tab pos="3221990" algn="l"/>
              </a:tabLst>
            </a:pP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用</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捂着脸</a:t>
            </a:r>
            <a:r>
              <a:rPr lang="en-US" altLang="zh-CN" sz="2200" dirty="0">
                <a:solidFill>
                  <a:srgbClr val="000000"/>
                </a:solidFill>
                <a:latin typeface="Times New Roman" panose="02020603050405020304" pitchFamily="18" charset="0"/>
                <a:cs typeface="Times New Roman" panose="02020603050405020304" pitchFamily="18" charset="0"/>
              </a:rPr>
              <a:t>) her hands.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.The weather was so fine that they decided to have a packed </a:t>
            </a:r>
            <a:r>
              <a:rPr lang="en-US" altLang="zh-CN" sz="2200" dirty="0" smtClean="0">
                <a:solidFill>
                  <a:srgbClr val="000000"/>
                </a:solidFill>
                <a:latin typeface="Times New Roman" panose="02020603050405020304" pitchFamily="18" charset="0"/>
                <a:cs typeface="Times New Roman" panose="02020603050405020304" pitchFamily="18" charset="0"/>
              </a:rPr>
              <a:t>lunch</a:t>
            </a:r>
          </a:p>
          <a:p>
            <a:pPr>
              <a:lnSpc>
                <a:spcPct val="120000"/>
              </a:lnSpc>
              <a:spcAft>
                <a:spcPts val="0"/>
              </a:spcAft>
              <a:tabLst>
                <a:tab pos="1029335" algn="l"/>
                <a:tab pos="1850390" algn="l"/>
                <a:tab pos="2538095" algn="l"/>
                <a:tab pos="3221990" algn="l"/>
              </a:tabLst>
            </a:pP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在户外</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.Soon after the </a:t>
            </a:r>
            <a:r>
              <a:rPr lang="en-US" altLang="zh-CN" sz="2200" dirty="0" err="1">
                <a:solidFill>
                  <a:srgbClr val="000000"/>
                </a:solidFill>
                <a:latin typeface="Times New Roman" panose="02020603050405020304" pitchFamily="18" charset="0"/>
                <a:cs typeface="Times New Roman" panose="02020603050405020304" pitchFamily="18" charset="0"/>
              </a:rPr>
              <a:t>flood,many</a:t>
            </a:r>
            <a:r>
              <a:rPr lang="en-US" altLang="zh-CN" sz="2200" dirty="0">
                <a:solidFill>
                  <a:srgbClr val="000000"/>
                </a:solidFill>
                <a:latin typeface="Times New Roman" panose="02020603050405020304" pitchFamily="18" charset="0"/>
                <a:cs typeface="Times New Roman" panose="02020603050405020304" pitchFamily="18" charset="0"/>
              </a:rPr>
              <a:t> countries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为他们提供</a:t>
            </a:r>
            <a:r>
              <a:rPr lang="en-US" altLang="zh-CN" sz="2200" dirty="0">
                <a:solidFill>
                  <a:srgbClr val="000000"/>
                </a:solidFill>
                <a:latin typeface="Times New Roman" panose="02020603050405020304" pitchFamily="18" charset="0"/>
                <a:cs typeface="Times New Roman" panose="02020603050405020304" pitchFamily="18" charset="0"/>
              </a:rPr>
              <a:t>)food and clothing.</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3203848" y="1700808"/>
            <a:ext cx="3195105"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prevented you from </a:t>
            </a:r>
            <a:r>
              <a:rPr lang="en-US" altLang="zh-CN" sz="2200" smtClean="0">
                <a:solidFill>
                  <a:srgbClr val="FF0000"/>
                </a:solidFill>
                <a:latin typeface="Times New Roman" panose="02020603050405020304" pitchFamily="18" charset="0"/>
              </a:rPr>
              <a:t>going </a:t>
            </a:r>
            <a:endParaRPr lang="zh-CN" altLang="en-US" sz="2200"/>
          </a:p>
        </p:txBody>
      </p:sp>
      <p:sp>
        <p:nvSpPr>
          <p:cNvPr id="10" name="矩形 9"/>
          <p:cNvSpPr>
            <a:spLocks noChangeAspect="1"/>
          </p:cNvSpPr>
          <p:nvPr/>
        </p:nvSpPr>
        <p:spPr>
          <a:xfrm>
            <a:off x="6228184" y="2426346"/>
            <a:ext cx="151676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where to go</a:t>
            </a:r>
            <a:endParaRPr lang="zh-CN" altLang="en-US" sz="2200"/>
          </a:p>
        </p:txBody>
      </p:sp>
      <p:sp>
        <p:nvSpPr>
          <p:cNvPr id="11" name="矩形 10"/>
          <p:cNvSpPr>
            <a:spLocks noChangeAspect="1"/>
          </p:cNvSpPr>
          <p:nvPr/>
        </p:nvSpPr>
        <p:spPr>
          <a:xfrm>
            <a:off x="663177" y="3645024"/>
            <a:ext cx="262123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covered her face with</a:t>
            </a:r>
            <a:endParaRPr lang="zh-CN" altLang="en-US" sz="2200"/>
          </a:p>
        </p:txBody>
      </p:sp>
      <p:sp>
        <p:nvSpPr>
          <p:cNvPr id="12" name="矩形 11"/>
          <p:cNvSpPr>
            <a:spLocks noChangeAspect="1"/>
          </p:cNvSpPr>
          <p:nvPr/>
        </p:nvSpPr>
        <p:spPr>
          <a:xfrm>
            <a:off x="663177" y="4496238"/>
            <a:ext cx="180690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in the open air</a:t>
            </a:r>
            <a:endParaRPr lang="zh-CN" altLang="en-US" sz="2200"/>
          </a:p>
        </p:txBody>
      </p:sp>
      <p:sp>
        <p:nvSpPr>
          <p:cNvPr id="13" name="矩形 12"/>
          <p:cNvSpPr>
            <a:spLocks noChangeAspect="1"/>
          </p:cNvSpPr>
          <p:nvPr/>
        </p:nvSpPr>
        <p:spPr>
          <a:xfrm>
            <a:off x="4788024" y="4879434"/>
            <a:ext cx="239520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provided them with</a:t>
            </a:r>
            <a:endParaRPr lang="zh-CN" altLang="en-US" sz="2200"/>
          </a:p>
        </p:txBody>
      </p:sp>
      <p:sp>
        <p:nvSpPr>
          <p:cNvPr id="14" name="矩形 13">
            <a:hlinkClick r:id="rId5" action="ppaction://hlinksldjump"/>
          </p:cNvPr>
          <p:cNvSpPr/>
          <p:nvPr/>
        </p:nvSpPr>
        <p:spPr>
          <a:xfrm>
            <a:off x="2411759"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Ⅳ</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4" name="矩形 13">
            <a:hlinkClick r:id="rId5" action="ppaction://hlinksldjump"/>
          </p:cNvPr>
          <p:cNvSpPr/>
          <p:nvPr/>
        </p:nvSpPr>
        <p:spPr>
          <a:xfrm>
            <a:off x="2411759"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Ⅳ</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151963"/>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听说导学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听教材</a:t>
            </a:r>
            <a:r>
              <a:rPr lang="en-US" altLang="zh-CN" sz="2200" b="1">
                <a:solidFill>
                  <a:srgbClr val="000000"/>
                </a:solidFill>
                <a:latin typeface="Times New Roman" panose="02020603050405020304" pitchFamily="18" charset="0"/>
                <a:cs typeface="Times New Roman" panose="02020603050405020304" pitchFamily="18" charset="0"/>
              </a:rPr>
              <a:t>P53</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的</a:t>
            </a:r>
            <a:r>
              <a:rPr lang="en-US" altLang="zh-CN" sz="2200" b="1">
                <a:solidFill>
                  <a:srgbClr val="000000"/>
                </a:solidFill>
                <a:latin typeface="Times New Roman" panose="02020603050405020304" pitchFamily="18" charset="0"/>
                <a:cs typeface="Times New Roman" panose="02020603050405020304" pitchFamily="18" charset="0"/>
              </a:rPr>
              <a:t>Conversation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回答第</a:t>
            </a:r>
            <a:r>
              <a:rPr lang="en-US" altLang="zh-CN" sz="2200" b="1">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至</a:t>
            </a:r>
            <a:r>
              <a:rPr lang="en-US" altLang="zh-CN" sz="2200" b="1">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小题。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.Where does the conversation most probably take place?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A.In the teacher</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office.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B.In the classroom.</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the police station</a:t>
            </a:r>
            <a:r>
              <a:rPr lang="en-US" altLang="zh-CN" sz="220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.What is Lucky?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A.An expert.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 student.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 rescue dog</a:t>
            </a:r>
            <a:r>
              <a:rPr lang="en-US"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
        <p:nvSpPr>
          <p:cNvPr id="5" name="矩形 4"/>
          <p:cNvSpPr>
            <a:spLocks noChangeAspect="1"/>
          </p:cNvSpPr>
          <p:nvPr/>
        </p:nvSpPr>
        <p:spPr>
          <a:xfrm>
            <a:off x="508000" y="3583290"/>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5" name="矩形 14"/>
          <p:cNvSpPr>
            <a:spLocks noChangeAspect="1"/>
          </p:cNvSpPr>
          <p:nvPr/>
        </p:nvSpPr>
        <p:spPr>
          <a:xfrm>
            <a:off x="508000" y="5594698"/>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4" name="矩形 13">
            <a:hlinkClick r:id="rId5" action="ppaction://hlinksldjump"/>
          </p:cNvPr>
          <p:cNvSpPr/>
          <p:nvPr/>
        </p:nvSpPr>
        <p:spPr>
          <a:xfrm>
            <a:off x="2411759"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Ⅳ</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2359679"/>
            <a:ext cx="8128000" cy="1717393"/>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smtClean="0">
                <a:solidFill>
                  <a:srgbClr val="000000"/>
                </a:solidFill>
                <a:latin typeface="Times New Roman" panose="02020603050405020304" pitchFamily="18" charset="0"/>
                <a:cs typeface="Times New Roman" panose="02020603050405020304" pitchFamily="18" charset="0"/>
              </a:rPr>
              <a:t>3</a:t>
            </a:r>
            <a:r>
              <a:rPr lang="en-US" altLang="zh-CN" sz="2200" smtClean="0">
                <a:solidFill>
                  <a:srgbClr val="000000"/>
                </a:solidFill>
                <a:latin typeface="Times New Roman" panose="02020603050405020304" pitchFamily="18" charset="0"/>
                <a:cs typeface="Times New Roman" panose="02020603050405020304" pitchFamily="18" charset="0"/>
              </a:rPr>
              <a:t>.What </a:t>
            </a:r>
            <a:r>
              <a:rPr lang="en-US" altLang="zh-CN" sz="2200">
                <a:solidFill>
                  <a:srgbClr val="000000"/>
                </a:solidFill>
                <a:latin typeface="Times New Roman" panose="02020603050405020304" pitchFamily="18" charset="0"/>
                <a:cs typeface="Times New Roman" panose="02020603050405020304" pitchFamily="18" charset="0"/>
              </a:rPr>
              <a:t>are the speakers talking about?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A.What to do in an earthquake.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B.How to prevent disasters.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C.How to predict disasters.</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4077072"/>
            <a:ext cx="103105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重点语法</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a:hlinkClick r:id="rId5" action="ppaction://hlinksldjump"/>
          </p:cNvPr>
          <p:cNvSpPr/>
          <p:nvPr/>
        </p:nvSpPr>
        <p:spPr>
          <a:xfrm>
            <a:off x="450711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supply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[pl.] </a:t>
            </a:r>
            <a:r>
              <a:rPr lang="zh-CN" altLang="zh-CN" sz="2200" dirty="0">
                <a:solidFill>
                  <a:srgbClr val="000000"/>
                </a:solidFill>
                <a:latin typeface="Times New Roman" panose="02020603050405020304" pitchFamily="18" charset="0"/>
                <a:cs typeface="Times New Roman" panose="02020603050405020304" pitchFamily="18" charset="0"/>
              </a:rPr>
              <a:t>补给品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供应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补给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供应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供给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The </a:t>
            </a:r>
            <a:r>
              <a:rPr lang="en-US" altLang="zh-CN" sz="2200" b="1" dirty="0">
                <a:solidFill>
                  <a:srgbClr val="000000"/>
                </a:solidFill>
                <a:latin typeface="Times New Roman" panose="02020603050405020304" pitchFamily="18" charset="0"/>
                <a:cs typeface="Times New Roman" panose="02020603050405020304" pitchFamily="18" charset="0"/>
              </a:rPr>
              <a:t>supplies</a:t>
            </a:r>
            <a:r>
              <a:rPr lang="en-US" altLang="zh-CN" sz="2200" dirty="0">
                <a:solidFill>
                  <a:srgbClr val="000000"/>
                </a:solidFill>
                <a:latin typeface="Times New Roman" panose="02020603050405020304" pitchFamily="18" charset="0"/>
                <a:cs typeface="Times New Roman" panose="02020603050405020304" pitchFamily="18" charset="0"/>
              </a:rPr>
              <a:t> which were provided to the disaster area were collected from around the country.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向灾区提供的物资是从全国各地收集的。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supply</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补给品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要用复数形式。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is a crying need for more medical </a:t>
            </a:r>
            <a:r>
              <a:rPr lang="en-US" altLang="zh-CN" sz="2200" b="1" dirty="0">
                <a:solidFill>
                  <a:srgbClr val="000000"/>
                </a:solidFill>
                <a:latin typeface="Times New Roman" panose="02020603050405020304" pitchFamily="18" charset="0"/>
                <a:cs typeface="Times New Roman" panose="02020603050405020304" pitchFamily="18" charset="0"/>
              </a:rPr>
              <a:t>supplies</a:t>
            </a:r>
            <a:r>
              <a:rPr lang="en-US" altLang="zh-CN" sz="2200" dirty="0">
                <a:solidFill>
                  <a:srgbClr val="000000"/>
                </a:solidFill>
                <a:latin typeface="Times New Roman" panose="02020603050405020304" pitchFamily="18" charset="0"/>
                <a:cs typeface="Times New Roman" panose="02020603050405020304" pitchFamily="18" charset="0"/>
              </a:rPr>
              <a:t> for the survivors.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幸存者们急需更多医疗药品。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a:t>
            </a:r>
            <a:r>
              <a:rPr lang="en-US" altLang="zh-CN" sz="2200" b="1" dirty="0">
                <a:solidFill>
                  <a:srgbClr val="000000"/>
                </a:solidFill>
                <a:latin typeface="Times New Roman" panose="02020603050405020304" pitchFamily="18" charset="0"/>
                <a:cs typeface="Times New Roman" panose="02020603050405020304" pitchFamily="18" charset="0"/>
              </a:rPr>
              <a:t>supply</a:t>
            </a:r>
            <a:r>
              <a:rPr lang="en-US" altLang="zh-CN" sz="2200" dirty="0">
                <a:solidFill>
                  <a:srgbClr val="000000"/>
                </a:solidFill>
                <a:latin typeface="Times New Roman" panose="02020603050405020304" pitchFamily="18" charset="0"/>
                <a:cs typeface="Times New Roman" panose="02020603050405020304" pitchFamily="18" charset="0"/>
              </a:rPr>
              <a:t> of coal and gas would not last forever.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煤炭和天然气的供应不会永远持续下去。</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We </a:t>
            </a:r>
            <a:r>
              <a:rPr lang="en-US" altLang="zh-CN" sz="2200" b="1" dirty="0">
                <a:solidFill>
                  <a:srgbClr val="000000"/>
                </a:solidFill>
                <a:latin typeface="Times New Roman" panose="02020603050405020304" pitchFamily="18" charset="0"/>
                <a:cs typeface="Times New Roman" panose="02020603050405020304" pitchFamily="18" charset="0"/>
              </a:rPr>
              <a:t>supplied</a:t>
            </a:r>
            <a:r>
              <a:rPr lang="en-US" altLang="zh-CN" sz="2200" dirty="0">
                <a:solidFill>
                  <a:srgbClr val="000000"/>
                </a:solidFill>
                <a:latin typeface="Times New Roman" panose="02020603050405020304" pitchFamily="18" charset="0"/>
                <a:cs typeface="Times New Roman" panose="02020603050405020304" pitchFamily="18" charset="0"/>
              </a:rPr>
              <a:t> them with money and clothes.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我们给他们提供钱和衣服。</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1"/>
  <p:tag name="KSO_WM_UNIT_ID" val="_3*i*1"/>
  <p:tag name="KSO_WM_UNIT_LAYERLEVEL" val="1"/>
  <p:tag name="KSO_WM_TAG_VERSION" val="1.0"/>
  <p:tag name="KSO_WM_BEAUTIFY_FLAG" val="#wm#"/>
  <p:tag name="KSO_WM_UNIT_DIAGRAM_ISNUMVISUAL" val="0"/>
  <p:tag name="KSO_WM_UNIT_DIAGRAM_ISREFERUNIT" val="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heme/theme1.xml><?xml version="1.0" encoding="utf-8"?>
<a:theme xmlns:a="http://schemas.openxmlformats.org/drawingml/2006/main" name="WWW.2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2040</Words>
  <Application>Microsoft Office PowerPoint</Application>
  <PresentationFormat>全屏显示(4:3)</PresentationFormat>
  <Paragraphs>349</Paragraphs>
  <Slides>35</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6" baseType="lpstr">
      <vt:lpstr>NEU-BZ-S92</vt:lpstr>
      <vt:lpstr>方正书宋_GBK</vt:lpstr>
      <vt:lpstr>黑体</vt:lpstr>
      <vt:lpstr>楷体</vt:lpstr>
      <vt:lpstr>宋体</vt:lpstr>
      <vt:lpstr>微软雅黑</vt:lpstr>
      <vt:lpstr>Arial</vt:lpstr>
      <vt:lpstr>Calibri</vt:lpstr>
      <vt:lpstr>Times New Roman</vt:lpstr>
      <vt:lpstr>WWW.2PPT.COM</vt:lpstr>
      <vt:lpstr>文档</vt:lpstr>
      <vt:lpstr>Natural Disasters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2016-04-22T00:11:00Z</dcterms:created>
  <dcterms:modified xsi:type="dcterms:W3CDTF">2023-01-17T02:29:53Z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326F855C92B342188A30E8915A83B192</vt:lpwstr>
  </property>
  <property fmtid="{A09F084E-AD41-489F-8076-AA5BE3082BCA}" pid="100">
    <vt:ui4>5</vt:ui4>
  </property>
  <property fmtid="{64440492-4C8B-11D1-8B70-080036B11A03}" pid="11">
    <vt:lpwstr>www.2ppt.com-爱PPT提供资源下载</vt:lpwstr>
  </property>
</Properties>
</file>