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98" r:id="rId5"/>
    <p:sldId id="264" r:id="rId6"/>
    <p:sldId id="290" r:id="rId7"/>
    <p:sldId id="291" r:id="rId8"/>
    <p:sldId id="292" r:id="rId9"/>
    <p:sldId id="293" r:id="rId10"/>
    <p:sldId id="297" r:id="rId11"/>
    <p:sldId id="295" r:id="rId12"/>
    <p:sldId id="296" r:id="rId13"/>
    <p:sldId id="266" r:id="rId14"/>
    <p:sldId id="286" r:id="rId15"/>
    <p:sldId id="287" r:id="rId16"/>
    <p:sldId id="268" r:id="rId17"/>
    <p:sldId id="269" r:id="rId18"/>
    <p:sldId id="272" r:id="rId19"/>
    <p:sldId id="288" r:id="rId20"/>
    <p:sldId id="289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F4CCCE"/>
    <a:srgbClr val="82C57F"/>
    <a:srgbClr val="F8F05E"/>
    <a:srgbClr val="F0C038"/>
    <a:srgbClr val="D57374"/>
    <a:srgbClr val="D57373"/>
    <a:srgbClr val="FCE1C7"/>
    <a:srgbClr val="FBF0D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5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120" y="-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C2C50-5959-4204-B7A8-A2025E36D97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5155-9A33-4D69-8FB1-56F466DB94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C5155-9A33-4D69-8FB1-56F466DB949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35" Type="http://schemas.openxmlformats.org/officeDocument/2006/relationships/tags" Target="../tags/tag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1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2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3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4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5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724887"/>
            <a:ext cx="914400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200" b="1" dirty="0">
                <a:latin typeface="+mn-ea"/>
              </a:rPr>
              <a:t>长方体（一）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1562212"/>
            <a:ext cx="9144000" cy="182357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 smtClean="0">
                <a:sym typeface="+mn-ea"/>
              </a:rPr>
              <a:t>长</a:t>
            </a:r>
            <a:r>
              <a:rPr lang="zh-CN" altLang="en-US" sz="4800" b="1" dirty="0">
                <a:sym typeface="+mn-ea"/>
              </a:rPr>
              <a:t>方体的认</a:t>
            </a:r>
            <a:r>
              <a:rPr lang="zh-CN" altLang="en-US" sz="4800" b="1" dirty="0" smtClean="0">
                <a:sym typeface="+mn-ea"/>
              </a:rPr>
              <a:t>识</a:t>
            </a:r>
            <a:endParaRPr lang="en-US" altLang="zh-CN" sz="4800" b="1" dirty="0"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sym typeface="+mn-ea"/>
              </a:rPr>
              <a:t>第</a:t>
            </a:r>
            <a:r>
              <a:rPr lang="en-US" altLang="zh-CN" sz="2800" b="1" dirty="0" smtClean="0">
                <a:sym typeface="+mn-ea"/>
              </a:rPr>
              <a:t>1</a:t>
            </a:r>
            <a:r>
              <a:rPr lang="zh-CN" altLang="en-US" sz="2800" b="1" dirty="0" smtClean="0">
                <a:sym typeface="+mn-ea"/>
              </a:rPr>
              <a:t>课时</a:t>
            </a:r>
            <a:endParaRPr lang="zh-CN" altLang="en-US" sz="2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1287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标注 2"/>
          <p:cNvSpPr/>
          <p:nvPr/>
        </p:nvSpPr>
        <p:spPr>
          <a:xfrm>
            <a:off x="6343419" y="1729420"/>
            <a:ext cx="2444761" cy="1746986"/>
          </a:xfrm>
          <a:prstGeom prst="wedgeRoundRectCallout">
            <a:avLst>
              <a:gd name="adj1" fmla="val 24401"/>
              <a:gd name="adj2" fmla="val 60046"/>
              <a:gd name="adj3" fmla="val 16667"/>
            </a:avLst>
          </a:prstGeom>
          <a:solidFill>
            <a:srgbClr val="D5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41440" y="599327"/>
            <a:ext cx="799401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长方体一共有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条棱，可以分为三组，相对的四条棱长度相等。</a:t>
            </a:r>
            <a:endParaRPr lang="zh-CN" altLang="en-US" dirty="0"/>
          </a:p>
        </p:txBody>
      </p:sp>
      <p:sp>
        <p:nvSpPr>
          <p:cNvPr id="19" name="Line 2"/>
          <p:cNvSpPr>
            <a:spLocks noChangeShapeType="1"/>
          </p:cNvSpPr>
          <p:nvPr/>
        </p:nvSpPr>
        <p:spPr bwMode="auto">
          <a:xfrm flipH="1">
            <a:off x="2392354" y="3210188"/>
            <a:ext cx="2971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 flipV="1">
            <a:off x="1798232" y="3210188"/>
            <a:ext cx="594122" cy="5715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 flipV="1">
            <a:off x="2394735" y="1496879"/>
            <a:ext cx="0" cy="17145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H="1">
            <a:off x="2392354" y="3210188"/>
            <a:ext cx="2971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1808948" y="1454016"/>
            <a:ext cx="3543300" cy="2343150"/>
          </a:xfrm>
          <a:prstGeom prst="cube">
            <a:avLst>
              <a:gd name="adj" fmla="val 25000"/>
            </a:avLst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 flipH="1">
            <a:off x="1805451" y="3804310"/>
            <a:ext cx="2971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V="1">
            <a:off x="2392354" y="1481401"/>
            <a:ext cx="0" cy="17145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1826330" y="2021945"/>
            <a:ext cx="0" cy="178236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4768841" y="2021945"/>
            <a:ext cx="0" cy="178236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 flipH="1" flipV="1">
            <a:off x="5343274" y="1492733"/>
            <a:ext cx="30479" cy="1718646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1798232" y="2021945"/>
            <a:ext cx="2971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 flipH="1">
            <a:off x="2403449" y="1454016"/>
            <a:ext cx="2971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 flipV="1">
            <a:off x="1809327" y="1432360"/>
            <a:ext cx="594122" cy="594122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 flipV="1">
            <a:off x="1845513" y="3230228"/>
            <a:ext cx="539353" cy="539353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flipV="1">
            <a:off x="4764967" y="3205031"/>
            <a:ext cx="601568" cy="598333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 flipV="1">
            <a:off x="4765345" y="1441195"/>
            <a:ext cx="594122" cy="594122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163146" y="4010890"/>
            <a:ext cx="5430216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</a:rPr>
              <a:t>长方体的棱长总和</a:t>
            </a:r>
            <a:r>
              <a:rPr lang="en-US" altLang="zh-CN" sz="2100" dirty="0">
                <a:solidFill>
                  <a:prstClr val="black"/>
                </a:solidFill>
              </a:rPr>
              <a:t>=</a:t>
            </a:r>
            <a:r>
              <a:rPr lang="zh-CN" altLang="en-US" sz="2100" dirty="0">
                <a:solidFill>
                  <a:prstClr val="black"/>
                </a:solidFill>
              </a:rPr>
              <a:t>长</a:t>
            </a:r>
            <a:r>
              <a:rPr lang="en-US" altLang="zh-CN" sz="2100" dirty="0">
                <a:solidFill>
                  <a:prstClr val="black"/>
                </a:solidFill>
              </a:rPr>
              <a:t>×4+</a:t>
            </a:r>
            <a:r>
              <a:rPr lang="zh-CN" altLang="en-US" sz="2100" dirty="0">
                <a:solidFill>
                  <a:prstClr val="black"/>
                </a:solidFill>
              </a:rPr>
              <a:t>宽</a:t>
            </a:r>
            <a:r>
              <a:rPr lang="en-US" altLang="zh-CN" sz="2100" dirty="0">
                <a:solidFill>
                  <a:prstClr val="black"/>
                </a:solidFill>
              </a:rPr>
              <a:t>×4+</a:t>
            </a:r>
            <a:r>
              <a:rPr lang="zh-CN" altLang="en-US" sz="2100" dirty="0">
                <a:solidFill>
                  <a:prstClr val="black"/>
                </a:solidFill>
              </a:rPr>
              <a:t>高</a:t>
            </a:r>
            <a:r>
              <a:rPr lang="en-US" altLang="zh-CN" sz="2100" dirty="0">
                <a:solidFill>
                  <a:prstClr val="black"/>
                </a:solidFill>
              </a:rPr>
              <a:t>×4</a:t>
            </a:r>
            <a:endParaRPr lang="zh-CN" altLang="en-US" sz="2100" dirty="0"/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prstClr val="black"/>
                </a:solidFill>
              </a:rPr>
              <a:t>                           =</a:t>
            </a:r>
            <a:r>
              <a:rPr lang="zh-CN" altLang="en-US" sz="2100" dirty="0">
                <a:solidFill>
                  <a:prstClr val="black"/>
                </a:solidFill>
              </a:rPr>
              <a:t>（长</a:t>
            </a:r>
            <a:r>
              <a:rPr lang="en-US" altLang="zh-CN" sz="2100" dirty="0">
                <a:solidFill>
                  <a:prstClr val="black"/>
                </a:solidFill>
              </a:rPr>
              <a:t>+</a:t>
            </a:r>
            <a:r>
              <a:rPr lang="zh-CN" altLang="en-US" sz="2100" dirty="0">
                <a:solidFill>
                  <a:prstClr val="black"/>
                </a:solidFill>
              </a:rPr>
              <a:t>宽</a:t>
            </a:r>
            <a:r>
              <a:rPr lang="en-US" altLang="zh-CN" sz="2100" dirty="0">
                <a:solidFill>
                  <a:prstClr val="black"/>
                </a:solidFill>
              </a:rPr>
              <a:t>+</a:t>
            </a:r>
            <a:r>
              <a:rPr lang="zh-CN" altLang="en-US" sz="2100" dirty="0">
                <a:solidFill>
                  <a:prstClr val="black"/>
                </a:solidFill>
              </a:rPr>
              <a:t>高）</a:t>
            </a:r>
            <a:r>
              <a:rPr lang="en-US" altLang="zh-CN" sz="2100" dirty="0">
                <a:solidFill>
                  <a:prstClr val="black"/>
                </a:solidFill>
              </a:rPr>
              <a:t>×4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6406815" y="1847793"/>
            <a:ext cx="2317968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仔细观察长方体有多少条棱？它们有什么特征？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3.7037E-6 L 0.32487 -3.7037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06498 -0.1115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2" y="-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32487 0.0013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.00139 L -0.06576 0.1115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5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-0.00403 0.3460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06497 -0.1155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2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-4.58333E-6 -0.3361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111E-6 L -0.06497 0.1050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5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0.00299 0.341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1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07407E-6 L 0.32188 0.0053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9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11022E-16 L 3.75E-6 -0.34653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48148E-6 L -0.32487 -1.48148E-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标注 13"/>
          <p:cNvSpPr/>
          <p:nvPr/>
        </p:nvSpPr>
        <p:spPr>
          <a:xfrm>
            <a:off x="7135108" y="2441210"/>
            <a:ext cx="1601742" cy="950858"/>
          </a:xfrm>
          <a:prstGeom prst="wedgeRoundRectCallout">
            <a:avLst>
              <a:gd name="adj1" fmla="val -1453"/>
              <a:gd name="adj2" fmla="val 70092"/>
              <a:gd name="adj3" fmla="val 16667"/>
            </a:avLst>
          </a:prstGeom>
          <a:solidFill>
            <a:srgbClr val="D573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长方体有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个顶点。</a:t>
            </a:r>
            <a:endParaRPr lang="zh-CN" altLang="en-US" sz="2100" dirty="0">
              <a:solidFill>
                <a:prstClr val="black"/>
              </a:solidFill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2520253" y="3206140"/>
            <a:ext cx="345638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520253" y="1530931"/>
            <a:ext cx="0" cy="167520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1926131" y="3206140"/>
            <a:ext cx="594122" cy="5941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16070" y="2052245"/>
            <a:ext cx="3456385" cy="17287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904475" y="1477353"/>
            <a:ext cx="4050506" cy="594122"/>
          </a:xfrm>
          <a:prstGeom prst="parallelogram">
            <a:avLst>
              <a:gd name="adj" fmla="val 99013"/>
            </a:avLst>
          </a:prstGeom>
          <a:solidFill>
            <a:srgbClr val="FF66FF"/>
          </a:solidFill>
          <a:ln w="9525">
            <a:solidFill>
              <a:schemeClr val="tx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5381890" flipH="1">
            <a:off x="4538655" y="2339365"/>
            <a:ext cx="2320528" cy="594122"/>
          </a:xfrm>
          <a:prstGeom prst="parallelogram">
            <a:avLst>
              <a:gd name="adj" fmla="val 9764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912895" y="1474613"/>
            <a:ext cx="4062413" cy="2331244"/>
          </a:xfrm>
          <a:prstGeom prst="cube">
            <a:avLst>
              <a:gd name="adj" fmla="val 25000"/>
            </a:avLst>
          </a:prstGeom>
          <a:noFill/>
          <a:ln w="127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1912895" y="2079093"/>
            <a:ext cx="0" cy="172676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1921316" y="2079092"/>
            <a:ext cx="344632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1913250" y="1450845"/>
            <a:ext cx="606338" cy="61934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03346" y="574776"/>
            <a:ext cx="323969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三条棱相交的点叫作顶点。　</a:t>
            </a:r>
          </a:p>
        </p:txBody>
      </p:sp>
      <p:pic>
        <p:nvPicPr>
          <p:cNvPr id="2" name="Picture 138" descr="球体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5769" y="1913583"/>
            <a:ext cx="323850" cy="27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16"/>
          <p:cNvSpPr/>
          <p:nvPr/>
        </p:nvSpPr>
        <p:spPr>
          <a:xfrm>
            <a:off x="1099959" y="1745933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顶点</a:t>
            </a:r>
            <a:endParaRPr lang="zh-CN" altLang="en-US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1904474" y="3798239"/>
            <a:ext cx="344632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5367640" y="2079093"/>
            <a:ext cx="0" cy="172676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5341870" y="1472592"/>
            <a:ext cx="606338" cy="61934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5411773" y="3196745"/>
            <a:ext cx="606338" cy="61934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pic>
        <p:nvPicPr>
          <p:cNvPr id="22" name="Picture 138" descr="球体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0529" y="1942141"/>
            <a:ext cx="323850" cy="27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38" descr="球体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33981" y="3598078"/>
            <a:ext cx="323850" cy="27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矩形 23"/>
          <p:cNvSpPr/>
          <p:nvPr/>
        </p:nvSpPr>
        <p:spPr>
          <a:xfrm>
            <a:off x="4904753" y="1520579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顶点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141335" y="3966164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顶点</a:t>
            </a:r>
            <a:endParaRPr lang="zh-CN" altLang="en-US" dirty="0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1926640" y="3175725"/>
            <a:ext cx="606338" cy="61934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pic>
        <p:nvPicPr>
          <p:cNvPr id="27" name="Picture 138" descr="球体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78149" y="3676784"/>
            <a:ext cx="323850" cy="27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矩形 27"/>
          <p:cNvSpPr/>
          <p:nvPr/>
        </p:nvSpPr>
        <p:spPr>
          <a:xfrm>
            <a:off x="1535700" y="3955390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顶点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10" grpId="0" animBg="1"/>
      <p:bldP spid="11" grpId="0" animBg="1"/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4" grpId="0"/>
      <p:bldP spid="25" grpId="0"/>
      <p:bldP spid="26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矩形标注 18"/>
          <p:cNvSpPr/>
          <p:nvPr/>
        </p:nvSpPr>
        <p:spPr>
          <a:xfrm>
            <a:off x="5790047" y="1779985"/>
            <a:ext cx="1523198" cy="708958"/>
          </a:xfrm>
          <a:prstGeom prst="wedgeRoundRectCallout">
            <a:avLst>
              <a:gd name="adj1" fmla="val -48768"/>
              <a:gd name="adj2" fmla="val 120953"/>
              <a:gd name="adj3" fmla="val 16667"/>
            </a:avLst>
          </a:prstGeom>
          <a:solidFill>
            <a:srgbClr val="82C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量一量棱的长度</a:t>
            </a:r>
            <a:r>
              <a:rPr lang="en-US" altLang="zh-CN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3521277" y="1631063"/>
            <a:ext cx="1552073" cy="688241"/>
          </a:xfrm>
          <a:prstGeom prst="wedgeRoundRectCallout">
            <a:avLst>
              <a:gd name="adj1" fmla="val -6971"/>
              <a:gd name="adj2" fmla="val 98884"/>
              <a:gd name="adj3" fmla="val 16667"/>
            </a:avLst>
          </a:prstGeom>
          <a:solidFill>
            <a:srgbClr val="F8F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/>
            <a:r>
              <a:rPr lang="zh-CN" altLang="en-US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数一数有几个顶点</a:t>
            </a:r>
            <a:r>
              <a:rPr lang="en-US" altLang="zh-CN" sz="18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1800" dirty="0">
              <a:solidFill>
                <a:prstClr val="black"/>
              </a:solidFill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1874671" y="2125225"/>
            <a:ext cx="1433620" cy="702176"/>
          </a:xfrm>
          <a:prstGeom prst="wedgeRoundRectCallout">
            <a:avLst>
              <a:gd name="adj1" fmla="val 54195"/>
              <a:gd name="adj2" fmla="val 106708"/>
              <a:gd name="adj3" fmla="val 16667"/>
            </a:avLst>
          </a:prstGeom>
          <a:solidFill>
            <a:srgbClr val="F0C03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lvl="0"/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比一比各个面的大小</a:t>
            </a:r>
            <a:r>
              <a:rPr lang="en-US" altLang="zh-CN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1800" dirty="0">
              <a:solidFill>
                <a:prstClr val="black"/>
              </a:solidFill>
            </a:endParaRPr>
          </a:p>
        </p:txBody>
      </p:sp>
      <p:pic>
        <p:nvPicPr>
          <p:cNvPr id="14" name="图片 36" descr="4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19658" y="2568709"/>
            <a:ext cx="3483472" cy="1818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24268" y="592308"/>
            <a:ext cx="777645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正方体各有什么特点？做一做，填一填，并与同伴交流。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60444" y="428693"/>
            <a:ext cx="622279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长方体和正方体各有什么特点？做一做，填一填。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068405" y="944423"/>
          <a:ext cx="6359894" cy="369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2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7006"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顶点</a:t>
                      </a: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个数</a:t>
                      </a: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7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面</a:t>
                      </a: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个数</a:t>
                      </a: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9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形状</a:t>
                      </a: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07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</a:t>
                      </a:r>
                      <a:r>
                        <a:rPr lang="zh-CN" altLang="en-US" sz="2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</a:t>
                      </a:r>
                      <a:endParaRPr lang="en-US" altLang="zh-CN" sz="2100" b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</a:t>
                      </a:r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系</a:t>
                      </a: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574">
                <a:tc rowSpan="2">
                  <a:txBody>
                    <a:bodyPr/>
                    <a:lstStyle/>
                    <a:p>
                      <a:pPr algn="ctr"/>
                      <a:endParaRPr lang="en-US" altLang="zh-CN" sz="1800" b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棱</a:t>
                      </a:r>
                      <a:endParaRPr lang="zh-CN" altLang="en-US" sz="21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条数</a:t>
                      </a: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51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长</a:t>
                      </a:r>
                      <a:r>
                        <a:rPr lang="zh-CN" altLang="en-US" sz="2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度</a:t>
                      </a:r>
                      <a:endParaRPr lang="en-US" altLang="zh-CN" sz="2100" b="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2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</a:t>
                      </a:r>
                      <a:r>
                        <a:rPr lang="zh-CN" altLang="en-US" sz="21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系</a:t>
                      </a: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4" marR="51434" marT="25718" marB="25718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图片 11" descr="9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4310" y="1094668"/>
            <a:ext cx="647402" cy="329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2" descr="10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58500" y="1025545"/>
            <a:ext cx="418531" cy="4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3114061" y="1489526"/>
            <a:ext cx="68088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4740721" y="1489526"/>
            <a:ext cx="65626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3079494" y="1880572"/>
            <a:ext cx="75001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4523045" y="1880572"/>
            <a:ext cx="109161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899970" y="2267572"/>
            <a:ext cx="110906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4073104" y="2305843"/>
            <a:ext cx="23467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长方形或正方形</a:t>
            </a:r>
          </a:p>
        </p:txBody>
      </p:sp>
      <p:sp>
        <p:nvSpPr>
          <p:cNvPr id="19" name="TextBox 19"/>
          <p:cNvSpPr txBox="1">
            <a:spLocks noChangeArrowheads="1"/>
          </p:cNvSpPr>
          <p:nvPr/>
        </p:nvSpPr>
        <p:spPr bwMode="auto">
          <a:xfrm>
            <a:off x="2817220" y="2862962"/>
            <a:ext cx="127456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大小相同</a:t>
            </a:r>
          </a:p>
        </p:txBody>
      </p:sp>
      <p:sp>
        <p:nvSpPr>
          <p:cNvPr id="20" name="TextBox 21"/>
          <p:cNvSpPr txBox="1"/>
          <p:nvPr/>
        </p:nvSpPr>
        <p:spPr>
          <a:xfrm>
            <a:off x="4091786" y="2844875"/>
            <a:ext cx="3253818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100" spc="-169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 对 的 两 个 面 大 小 相 同</a:t>
            </a: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3057177" y="3459815"/>
            <a:ext cx="83581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</a:t>
            </a:r>
          </a:p>
        </p:txBody>
      </p: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4675462" y="3439773"/>
            <a:ext cx="84909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</a:t>
            </a:r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2800934" y="4073205"/>
            <a:ext cx="127217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长度相同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073104" y="4073205"/>
            <a:ext cx="26881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相对的棱长度相等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320880" y="615014"/>
            <a:ext cx="850224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正方形是特殊的长方形，正方体是特殊的长方体吗？认一认，想一想。</a:t>
            </a:r>
          </a:p>
        </p:txBody>
      </p:sp>
      <p:grpSp>
        <p:nvGrpSpPr>
          <p:cNvPr id="17" name="组合 20"/>
          <p:cNvGrpSpPr/>
          <p:nvPr/>
        </p:nvGrpSpPr>
        <p:grpSpPr bwMode="auto">
          <a:xfrm>
            <a:off x="1513658" y="2315767"/>
            <a:ext cx="1538585" cy="799634"/>
            <a:chOff x="4860032" y="2420888"/>
            <a:chExt cx="2736000" cy="1332000"/>
          </a:xfrm>
        </p:grpSpPr>
        <p:sp>
          <p:nvSpPr>
            <p:cNvPr id="18" name="立方体 17"/>
            <p:cNvSpPr/>
            <p:nvPr/>
          </p:nvSpPr>
          <p:spPr>
            <a:xfrm>
              <a:off x="4860032" y="2420888"/>
              <a:ext cx="2736000" cy="1332000"/>
            </a:xfrm>
            <a:prstGeom prst="cube">
              <a:avLst>
                <a:gd name="adj" fmla="val 32426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5291949" y="2432001"/>
              <a:ext cx="0" cy="900172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5291949" y="3313122"/>
              <a:ext cx="2304083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4860032" y="3313122"/>
              <a:ext cx="431917" cy="439766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30"/>
          <p:cNvGrpSpPr/>
          <p:nvPr/>
        </p:nvGrpSpPr>
        <p:grpSpPr bwMode="auto">
          <a:xfrm>
            <a:off x="3805908" y="2098035"/>
            <a:ext cx="971550" cy="1037905"/>
            <a:chOff x="5292080" y="4581128"/>
            <a:chExt cx="1728192" cy="1728192"/>
          </a:xfrm>
        </p:grpSpPr>
        <p:sp>
          <p:nvSpPr>
            <p:cNvPr id="23" name="立方体 22"/>
            <p:cNvSpPr/>
            <p:nvPr/>
          </p:nvSpPr>
          <p:spPr>
            <a:xfrm>
              <a:off x="5292080" y="4581128"/>
              <a:ext cx="1728192" cy="1728192"/>
            </a:xfrm>
            <a:prstGeom prst="cub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5738424" y="4581128"/>
              <a:ext cx="0" cy="129654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738424" y="5877669"/>
              <a:ext cx="1281848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5292080" y="5877669"/>
              <a:ext cx="446344" cy="43165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4159524" y="2487368"/>
            <a:ext cx="40183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棱</a:t>
            </a:r>
          </a:p>
        </p:txBody>
      </p:sp>
      <p:sp>
        <p:nvSpPr>
          <p:cNvPr id="28" name="TextBox 43"/>
          <p:cNvSpPr txBox="1">
            <a:spLocks noChangeArrowheads="1"/>
          </p:cNvSpPr>
          <p:nvPr/>
        </p:nvSpPr>
        <p:spPr bwMode="auto">
          <a:xfrm>
            <a:off x="2023543" y="3115400"/>
            <a:ext cx="40183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2899545" y="2917162"/>
            <a:ext cx="40183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</a:p>
        </p:txBody>
      </p:sp>
      <p:sp>
        <p:nvSpPr>
          <p:cNvPr id="30" name="TextBox 45"/>
          <p:cNvSpPr txBox="1">
            <a:spLocks noChangeArrowheads="1"/>
          </p:cNvSpPr>
          <p:nvPr/>
        </p:nvSpPr>
        <p:spPr bwMode="auto">
          <a:xfrm>
            <a:off x="2449490" y="2569671"/>
            <a:ext cx="40183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</a:p>
        </p:txBody>
      </p:sp>
      <p:sp>
        <p:nvSpPr>
          <p:cNvPr id="31" name="TextBox 46"/>
          <p:cNvSpPr txBox="1">
            <a:spLocks noChangeArrowheads="1"/>
          </p:cNvSpPr>
          <p:nvPr/>
        </p:nvSpPr>
        <p:spPr bwMode="auto">
          <a:xfrm>
            <a:off x="3986289" y="3135939"/>
            <a:ext cx="40183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棱</a:t>
            </a:r>
          </a:p>
        </p:txBody>
      </p:sp>
      <p:sp>
        <p:nvSpPr>
          <p:cNvPr id="32" name="TextBox 47"/>
          <p:cNvSpPr txBox="1">
            <a:spLocks noChangeArrowheads="1"/>
          </p:cNvSpPr>
          <p:nvPr/>
        </p:nvSpPr>
        <p:spPr bwMode="auto">
          <a:xfrm>
            <a:off x="4650657" y="2931449"/>
            <a:ext cx="40183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棱</a:t>
            </a:r>
          </a:p>
        </p:txBody>
      </p:sp>
      <p:sp>
        <p:nvSpPr>
          <p:cNvPr id="35" name="圆角矩形 34"/>
          <p:cNvSpPr/>
          <p:nvPr/>
        </p:nvSpPr>
        <p:spPr>
          <a:xfrm>
            <a:off x="6092667" y="2259330"/>
            <a:ext cx="2656046" cy="1750219"/>
          </a:xfrm>
          <a:prstGeom prst="roundRect">
            <a:avLst>
              <a:gd name="adj" fmla="val 8426"/>
            </a:avLst>
          </a:prstGeom>
          <a:solidFill>
            <a:srgbClr val="F4C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正方体可以看成是长、宽、高都相等的长方体。</a:t>
            </a:r>
            <a:endParaRPr lang="zh-CN" altLang="en-US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02885" y="703342"/>
            <a:ext cx="527215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可以用下图来表示正方体和长方体的关系。</a:t>
            </a:r>
          </a:p>
        </p:txBody>
      </p:sp>
      <p:grpSp>
        <p:nvGrpSpPr>
          <p:cNvPr id="3" name="Group 9"/>
          <p:cNvGrpSpPr/>
          <p:nvPr/>
        </p:nvGrpSpPr>
        <p:grpSpPr bwMode="auto">
          <a:xfrm>
            <a:off x="1940473" y="1555540"/>
            <a:ext cx="3296780" cy="1995387"/>
            <a:chOff x="1824" y="2832"/>
            <a:chExt cx="1968" cy="1104"/>
          </a:xfrm>
        </p:grpSpPr>
        <p:sp>
          <p:nvSpPr>
            <p:cNvPr id="4" name="Oval 10"/>
            <p:cNvSpPr>
              <a:spLocks noChangeArrowheads="1"/>
            </p:cNvSpPr>
            <p:nvPr/>
          </p:nvSpPr>
          <p:spPr bwMode="auto">
            <a:xfrm>
              <a:off x="1824" y="2832"/>
              <a:ext cx="1968" cy="1104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2468" y="2883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长方体</a:t>
              </a:r>
            </a:p>
          </p:txBody>
        </p:sp>
      </p:grpSp>
      <p:grpSp>
        <p:nvGrpSpPr>
          <p:cNvPr id="6" name="Group 12"/>
          <p:cNvGrpSpPr/>
          <p:nvPr/>
        </p:nvGrpSpPr>
        <p:grpSpPr bwMode="auto">
          <a:xfrm>
            <a:off x="2649737" y="2163412"/>
            <a:ext cx="2039069" cy="930162"/>
            <a:chOff x="2208" y="3168"/>
            <a:chExt cx="1248" cy="576"/>
          </a:xfrm>
        </p:grpSpPr>
        <p:sp>
          <p:nvSpPr>
            <p:cNvPr id="7" name="Oval 13"/>
            <p:cNvSpPr>
              <a:spLocks noChangeArrowheads="1"/>
            </p:cNvSpPr>
            <p:nvPr/>
          </p:nvSpPr>
          <p:spPr bwMode="auto">
            <a:xfrm>
              <a:off x="2208" y="3168"/>
              <a:ext cx="1248" cy="576"/>
            </a:xfrm>
            <a:prstGeom prst="ellipse">
              <a:avLst/>
            </a:prstGeom>
            <a:solidFill>
              <a:srgbClr val="FF99FF"/>
            </a:solidFill>
            <a:ln w="349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2494" y="3258"/>
              <a:ext cx="816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正方体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65657" y="1676919"/>
            <a:ext cx="2626428" cy="226838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620542" y="513304"/>
            <a:ext cx="775112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找一个形状是长方体或正方体的物品，并与同伴说一说它的顶点、面和棱。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5154556" y="1478628"/>
            <a:ext cx="537530" cy="107069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22354" y="2353116"/>
            <a:ext cx="40780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棱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839571" y="2156520"/>
            <a:ext cx="301904" cy="42150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326836" y="2309591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顶点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4295255" y="2483319"/>
            <a:ext cx="1201522" cy="45728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 rot="5381890">
            <a:off x="3296290" y="2656862"/>
            <a:ext cx="942396" cy="1050583"/>
          </a:xfrm>
          <a:prstGeom prst="parallelogram">
            <a:avLst>
              <a:gd name="adj" fmla="val 258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596140" y="3031562"/>
            <a:ext cx="40780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4" name="流程图: 联系 3"/>
          <p:cNvSpPr/>
          <p:nvPr/>
        </p:nvSpPr>
        <p:spPr>
          <a:xfrm>
            <a:off x="3148957" y="2578023"/>
            <a:ext cx="198558" cy="17145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  <p:bldP spid="18" grpId="0" animBg="1"/>
      <p:bldP spid="22" grpId="0"/>
      <p:bldP spid="12" grpId="0" animBg="1"/>
      <p:bldP spid="14" grpId="0" animBg="1"/>
      <p:bldP spid="20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563976" y="445798"/>
            <a:ext cx="7954382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右图是一个长方体盒子。（上、下两面近似认为一致，单位：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）这个盒子的上面是什么形状？长和宽各是多少？哪个面和它形状、大小都相同？左侧面呢？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3" descr="12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0112" y="3240079"/>
            <a:ext cx="2378246" cy="143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任意多边形 16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563975" y="1880550"/>
            <a:ext cx="8196413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答：这个盒子的上面是长方形，长和宽分别是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36cm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28cm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，下面和它的形状、大小都相同；左侧面是长方形，长和宽分别是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28cm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10cm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，右侧面和它完全一样。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2872390" y="4237423"/>
            <a:ext cx="2888531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答：前面和后面。</a:t>
            </a:r>
          </a:p>
        </p:txBody>
      </p:sp>
      <p:sp>
        <p:nvSpPr>
          <p:cNvPr id="8" name="矩形 7"/>
          <p:cNvSpPr/>
          <p:nvPr/>
        </p:nvSpPr>
        <p:spPr>
          <a:xfrm>
            <a:off x="563976" y="3520589"/>
            <a:ext cx="4931879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）哪个面的长是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36cm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、宽是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10cm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563330" y="524772"/>
            <a:ext cx="8103468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下面的长方体都是由棱长为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的小正方体搭成的，它们的长、宽、高各是多少？</a:t>
            </a:r>
          </a:p>
        </p:txBody>
      </p:sp>
      <p:pic>
        <p:nvPicPr>
          <p:cNvPr id="14" name="图片 4" descr="13.png"/>
          <p:cNvPicPr>
            <a:picLocks noChangeAspect="1"/>
          </p:cNvPicPr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2238366" y="1935763"/>
            <a:ext cx="952798" cy="567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5" descr="16.png"/>
          <p:cNvPicPr>
            <a:picLocks noChangeAspect="1"/>
          </p:cNvPicPr>
          <p:nvPr/>
        </p:nvPicPr>
        <p:blipFill>
          <a:blip r:embed="rId3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4175690" y="1457325"/>
            <a:ext cx="553641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6" descr="17.png"/>
          <p:cNvPicPr>
            <a:picLocks noChangeAspect="1"/>
          </p:cNvPicPr>
          <p:nvPr/>
        </p:nvPicPr>
        <p:blipFill>
          <a:blip r:embed="rId4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6060480" y="1715699"/>
            <a:ext cx="846535" cy="83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1958439" y="2886407"/>
            <a:ext cx="1814842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长＝</a:t>
            </a:r>
            <a:r>
              <a:rPr lang="zh-CN" altLang="en-US" sz="21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1998357" y="3459554"/>
            <a:ext cx="1551464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宽＝</a:t>
            </a:r>
            <a:r>
              <a:rPr lang="zh-CN" altLang="en-US" sz="21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1971416" y="4006744"/>
            <a:ext cx="1730210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高＝</a:t>
            </a:r>
            <a:r>
              <a:rPr lang="zh-CN" altLang="en-US" sz="21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3798280" y="2889871"/>
            <a:ext cx="1730210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长＝</a:t>
            </a:r>
            <a:r>
              <a:rPr lang="zh-CN" altLang="en-US" sz="21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3791422" y="3462170"/>
            <a:ext cx="1730210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宽＝</a:t>
            </a:r>
            <a:r>
              <a:rPr lang="zh-CN" altLang="en-US" sz="21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3751306" y="3979935"/>
            <a:ext cx="1730210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高＝</a:t>
            </a:r>
            <a:r>
              <a:rPr lang="zh-CN" altLang="en-US" sz="21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5879122" y="2846092"/>
            <a:ext cx="1730210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长＝</a:t>
            </a:r>
            <a:r>
              <a:rPr lang="zh-CN" altLang="en-US" sz="21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5906986" y="3380894"/>
            <a:ext cx="1730210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宽＝</a:t>
            </a:r>
            <a:r>
              <a:rPr lang="zh-CN" altLang="en-US" sz="21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5879121" y="3979935"/>
            <a:ext cx="1730210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高＝</a:t>
            </a:r>
            <a:r>
              <a:rPr lang="zh-CN" altLang="en-US" sz="21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2519354" y="2889439"/>
            <a:ext cx="520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2540961" y="3451091"/>
            <a:ext cx="520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18"/>
          <p:cNvSpPr txBox="1">
            <a:spLocks noChangeArrowheads="1"/>
          </p:cNvSpPr>
          <p:nvPr/>
        </p:nvSpPr>
        <p:spPr bwMode="auto">
          <a:xfrm>
            <a:off x="2502795" y="3990762"/>
            <a:ext cx="520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4402257" y="2896255"/>
            <a:ext cx="52225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0"/>
          <p:cNvSpPr txBox="1">
            <a:spLocks noChangeArrowheads="1"/>
          </p:cNvSpPr>
          <p:nvPr/>
        </p:nvSpPr>
        <p:spPr bwMode="auto">
          <a:xfrm>
            <a:off x="4396036" y="3471084"/>
            <a:ext cx="520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21"/>
          <p:cNvSpPr txBox="1">
            <a:spLocks noChangeArrowheads="1"/>
          </p:cNvSpPr>
          <p:nvPr/>
        </p:nvSpPr>
        <p:spPr bwMode="auto">
          <a:xfrm>
            <a:off x="4355920" y="3979935"/>
            <a:ext cx="520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22"/>
          <p:cNvSpPr txBox="1">
            <a:spLocks noChangeArrowheads="1"/>
          </p:cNvSpPr>
          <p:nvPr/>
        </p:nvSpPr>
        <p:spPr bwMode="auto">
          <a:xfrm>
            <a:off x="6483736" y="2886407"/>
            <a:ext cx="520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3"/>
          <p:cNvSpPr txBox="1">
            <a:spLocks noChangeArrowheads="1"/>
          </p:cNvSpPr>
          <p:nvPr/>
        </p:nvSpPr>
        <p:spPr bwMode="auto">
          <a:xfrm>
            <a:off x="6483736" y="3398307"/>
            <a:ext cx="520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6483736" y="4004205"/>
            <a:ext cx="520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H="1" flipV="1">
            <a:off x="2238365" y="2502798"/>
            <a:ext cx="80196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>
            <a:off x="3040333" y="2325724"/>
            <a:ext cx="150830" cy="185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 flipV="1">
            <a:off x="3040330" y="2099624"/>
            <a:ext cx="0" cy="40317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H="1" flipV="1">
            <a:off x="4215426" y="2571750"/>
            <a:ext cx="36349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H="1">
            <a:off x="4578917" y="2426790"/>
            <a:ext cx="150414" cy="14496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flipH="1" flipV="1">
            <a:off x="4571697" y="1611048"/>
            <a:ext cx="7218" cy="960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 flipH="1">
            <a:off x="6082752" y="2546159"/>
            <a:ext cx="59687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43" name="Line 9"/>
          <p:cNvSpPr>
            <a:spLocks noChangeShapeType="1"/>
          </p:cNvSpPr>
          <p:nvPr/>
        </p:nvSpPr>
        <p:spPr bwMode="auto">
          <a:xfrm flipH="1">
            <a:off x="6668495" y="2297806"/>
            <a:ext cx="249656" cy="2525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44" name="Line 9"/>
          <p:cNvSpPr>
            <a:spLocks noChangeShapeType="1"/>
          </p:cNvSpPr>
          <p:nvPr/>
        </p:nvSpPr>
        <p:spPr bwMode="auto">
          <a:xfrm>
            <a:off x="6668495" y="1935763"/>
            <a:ext cx="11136" cy="58682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16404" y="614313"/>
            <a:ext cx="1806005" cy="314425"/>
          </a:xfrm>
          <a:prstGeom prst="rect">
            <a:avLst/>
          </a:prstGeom>
          <a:solidFill>
            <a:srgbClr val="FFFFFF"/>
          </a:solidFill>
          <a:ln>
            <a:noFill/>
            <a:miter lim="800000"/>
          </a:ln>
        </p:spPr>
        <p:txBody>
          <a:bodyPr vert="horz" wrap="square" lIns="51435" tIns="25718" rIns="51435" bIns="25718" numCol="1" anchor="t" anchorCtr="0" compatLnSpc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51435" algn="l"/>
              </a:tabLst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49273" y="1414463"/>
            <a:ext cx="6605337" cy="428625"/>
          </a:xfrm>
          <a:prstGeom prst="rect">
            <a:avLst/>
          </a:prstGeom>
          <a:solidFill>
            <a:srgbClr val="FFFFFF"/>
          </a:solidFill>
          <a:ln>
            <a:noFill/>
            <a:miter lim="800000"/>
          </a:ln>
        </p:spPr>
        <p:txBody>
          <a:bodyPr vert="horz" wrap="square" lIns="51435" tIns="25718" rIns="51435" bIns="25718" numCol="1" anchor="t" anchorCtr="0" compatLnSpc="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）长方体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棱、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个顶点。 （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buFontTx/>
              <a:buNone/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628775"/>
            <a:ext cx="471487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kumimoji="1"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28918" y="2057401"/>
            <a:ext cx="6917752" cy="36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）长方体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条棱的长度相等。               （      ） 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193070" y="1312173"/>
            <a:ext cx="278606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kumimoji="1" lang="zh-CN" altLang="en-US" sz="30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195430" y="1950723"/>
            <a:ext cx="537647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1" hangingPunct="1"/>
            <a:r>
              <a:rPr kumimoji="1" lang="en-US" altLang="zh-CN" sz="30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67102" y="2601367"/>
            <a:ext cx="715668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）一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个长方体最多有两个面是正方形。  （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buFontTx/>
              <a:buNone/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214566" y="2565148"/>
            <a:ext cx="281185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kumimoji="1" lang="zh-CN" altLang="en-US" sz="30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54001" y="3247236"/>
            <a:ext cx="7569896" cy="36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）正方体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条棱的长度相等。               （      ） 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214566" y="3148581"/>
            <a:ext cx="281185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kumimoji="1" lang="zh-CN" altLang="en-US" sz="30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17" name="任意多边形 16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8" grpId="0" autoUpdateAnimBg="0"/>
      <p:bldP spid="9" grpId="0"/>
      <p:bldP spid="11" grpId="0"/>
      <p:bldP spid="12" grpId="0" build="p" autoUpdateAnimBg="0"/>
      <p:bldP spid="13" grpId="0"/>
      <p:bldP spid="15" grpId="0" autoUpdateAnimBg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3521" y="452546"/>
            <a:ext cx="8171915" cy="24929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、通过观察、操作等活动认识长方体和正方体，掌握长方体和正方体的基本特征，理解它们之间的关系。 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、让学生在操作活动中经历探究的全过程，通过合作学习进一步积累探究经验。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、增强空间观念，发展数学思考能力。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56375" y="3050848"/>
            <a:ext cx="8646207" cy="1852301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endParaRPr lang="zh-CN" altLang="en-US" sz="2100" dirty="0"/>
          </a:p>
        </p:txBody>
      </p:sp>
      <p:sp>
        <p:nvSpPr>
          <p:cNvPr id="6" name="矩形 5"/>
          <p:cNvSpPr/>
          <p:nvPr/>
        </p:nvSpPr>
        <p:spPr>
          <a:xfrm>
            <a:off x="493520" y="3188232"/>
            <a:ext cx="8171915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</a:rPr>
              <a:t>重点</a:t>
            </a:r>
            <a:r>
              <a:rPr lang="en-US" altLang="zh-CN" sz="2100" dirty="0">
                <a:solidFill>
                  <a:schemeClr val="bg1"/>
                </a:solidFill>
              </a:rPr>
              <a:t>】</a:t>
            </a:r>
            <a:r>
              <a:rPr lang="zh-CN" altLang="en-US" sz="2100" dirty="0">
                <a:latin typeface="+mn-ea"/>
              </a:rPr>
              <a:t>认识长方体和正方体，掌握长方体和正方体的基本特征，理解它们之间的关系。</a:t>
            </a:r>
          </a:p>
        </p:txBody>
      </p:sp>
      <p:sp>
        <p:nvSpPr>
          <p:cNvPr id="8" name="矩形 7"/>
          <p:cNvSpPr/>
          <p:nvPr/>
        </p:nvSpPr>
        <p:spPr>
          <a:xfrm>
            <a:off x="493520" y="4240413"/>
            <a:ext cx="817191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chemeClr val="bg1"/>
                </a:solidFill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</a:rPr>
              <a:t>难点</a:t>
            </a:r>
            <a:r>
              <a:rPr lang="en-US" altLang="zh-CN" sz="2100" dirty="0">
                <a:solidFill>
                  <a:schemeClr val="bg1"/>
                </a:solidFill>
              </a:rPr>
              <a:t>】</a:t>
            </a:r>
            <a:r>
              <a:rPr lang="zh-CN" altLang="en-US" sz="2100" dirty="0">
                <a:latin typeface="+mn-ea"/>
              </a:rPr>
              <a:t>掌握长方体和正方体的基本特征，理解它们之间的关系。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16772" y="1631209"/>
            <a:ext cx="1028700" cy="21431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216772" y="1374034"/>
            <a:ext cx="1371600" cy="257175"/>
          </a:xfrm>
          <a:prstGeom prst="parallelogram">
            <a:avLst>
              <a:gd name="adj" fmla="val 133333"/>
            </a:avLst>
          </a:prstGeom>
          <a:noFill/>
          <a:ln w="190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588372" y="1374034"/>
            <a:ext cx="0" cy="2143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2245472" y="1588346"/>
            <a:ext cx="342900" cy="257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559672" y="1588346"/>
            <a:ext cx="1028700" cy="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559672" y="1374034"/>
            <a:ext cx="0" cy="214313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1216772" y="1588346"/>
            <a:ext cx="342900" cy="257175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271717" y="1543384"/>
            <a:ext cx="214313" cy="857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 sz="80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4486030" y="1286209"/>
            <a:ext cx="342900" cy="257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4486030" y="2143459"/>
            <a:ext cx="342900" cy="257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828930" y="1286209"/>
            <a:ext cx="0" cy="9001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4271717" y="1286209"/>
            <a:ext cx="342900" cy="257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4614617" y="1286209"/>
            <a:ext cx="21431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4271717" y="2143459"/>
            <a:ext cx="342900" cy="257175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4614617" y="1286209"/>
            <a:ext cx="0" cy="900113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4657479" y="2143459"/>
            <a:ext cx="214313" cy="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335596" y="1793756"/>
            <a:ext cx="771525" cy="21431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 sz="800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6892808" y="1279406"/>
            <a:ext cx="7715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6335596" y="1279406"/>
            <a:ext cx="557213" cy="5143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V="1">
            <a:off x="7107121" y="1279406"/>
            <a:ext cx="557213" cy="5143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V="1">
            <a:off x="7107121" y="1493719"/>
            <a:ext cx="557213" cy="5143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V="1">
            <a:off x="6335596" y="1493719"/>
            <a:ext cx="557213" cy="51435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6892808" y="1493719"/>
            <a:ext cx="771525" cy="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6892808" y="1322269"/>
            <a:ext cx="0" cy="171450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7664333" y="1279406"/>
            <a:ext cx="0" cy="2143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 sz="800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 rot="20932964">
            <a:off x="2348126" y="1700434"/>
            <a:ext cx="320478" cy="25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1891335" y="1553005"/>
            <a:ext cx="298066" cy="35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 rot="5400000">
            <a:off x="3843092" y="1757696"/>
            <a:ext cx="1500188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6517581" y="1965205"/>
            <a:ext cx="328574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 rot="20100000">
            <a:off x="4014542" y="2186321"/>
            <a:ext cx="1500188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3628780" y="2272046"/>
            <a:ext cx="1500188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 rot="20100000">
            <a:off x="7243277" y="1638269"/>
            <a:ext cx="534557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1339886" y="1866790"/>
            <a:ext cx="557916" cy="21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</a:p>
        </p:txBody>
      </p:sp>
      <p:sp>
        <p:nvSpPr>
          <p:cNvPr id="35" name="矩形 34"/>
          <p:cNvSpPr/>
          <p:nvPr/>
        </p:nvSpPr>
        <p:spPr>
          <a:xfrm>
            <a:off x="570477" y="582907"/>
            <a:ext cx="552458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指出下面长方体的长、宽、高各是多少厘米？</a:t>
            </a: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6930925" y="1715417"/>
            <a:ext cx="232268" cy="378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1111701" y="2755966"/>
            <a:ext cx="1717509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长：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kumimoji="1"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1111701" y="3220760"/>
            <a:ext cx="1522662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宽：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 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kumimoji="1"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1111701" y="3678329"/>
            <a:ext cx="1522662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高：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kumimoji="1"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Rectangle 32"/>
          <p:cNvSpPr>
            <a:spLocks noChangeArrowheads="1"/>
          </p:cNvSpPr>
          <p:nvPr/>
        </p:nvSpPr>
        <p:spPr bwMode="auto">
          <a:xfrm>
            <a:off x="3932003" y="2779887"/>
            <a:ext cx="1522662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长：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kumimoji="1"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Rectangle 32"/>
          <p:cNvSpPr>
            <a:spLocks noChangeArrowheads="1"/>
          </p:cNvSpPr>
          <p:nvPr/>
        </p:nvSpPr>
        <p:spPr bwMode="auto">
          <a:xfrm>
            <a:off x="3932003" y="3265741"/>
            <a:ext cx="1522662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宽：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kumimoji="1"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3942933" y="3744097"/>
            <a:ext cx="1522662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高：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kumimoji="1"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6393955" y="2790622"/>
            <a:ext cx="1522662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长：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kumimoji="1"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Rectangle 32"/>
          <p:cNvSpPr>
            <a:spLocks noChangeArrowheads="1"/>
          </p:cNvSpPr>
          <p:nvPr/>
        </p:nvSpPr>
        <p:spPr bwMode="auto">
          <a:xfrm>
            <a:off x="6383695" y="3243746"/>
            <a:ext cx="1522662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宽：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 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kumimoji="1"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Rectangle 32"/>
          <p:cNvSpPr>
            <a:spLocks noChangeArrowheads="1"/>
          </p:cNvSpPr>
          <p:nvPr/>
        </p:nvSpPr>
        <p:spPr bwMode="auto">
          <a:xfrm>
            <a:off x="6401861" y="3693370"/>
            <a:ext cx="1522662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高：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kumimoji="1"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任意多边形 46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727174" y="1294447"/>
            <a:ext cx="7817512" cy="3368993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</a:rPr>
              <a:t>   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</a:rPr>
              <a:t> 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1351060" y="1788689"/>
            <a:ext cx="3479123" cy="515123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5" name="矩形 4"/>
          <p:cNvSpPr/>
          <p:nvPr/>
        </p:nvSpPr>
        <p:spPr>
          <a:xfrm>
            <a:off x="1121163" y="1386041"/>
            <a:ext cx="7029531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</a:rPr>
              <a:t>长方体的特征：有</a:t>
            </a:r>
            <a:r>
              <a:rPr lang="en-US" altLang="zh-CN" sz="2100" dirty="0">
                <a:solidFill>
                  <a:schemeClr val="bg1"/>
                </a:solidFill>
              </a:rPr>
              <a:t>6</a:t>
            </a:r>
            <a:r>
              <a:rPr lang="zh-CN" altLang="en-US" sz="2100" dirty="0">
                <a:solidFill>
                  <a:schemeClr val="bg1"/>
                </a:solidFill>
              </a:rPr>
              <a:t>个面，都是长方形，（有时相对的两个面是正方形），相对的面形状相同，面积（大小）相等；有</a:t>
            </a:r>
            <a:r>
              <a:rPr lang="en-US" altLang="zh-CN" sz="2100" dirty="0">
                <a:solidFill>
                  <a:schemeClr val="bg1"/>
                </a:solidFill>
              </a:rPr>
              <a:t>12</a:t>
            </a:r>
            <a:r>
              <a:rPr lang="zh-CN" altLang="en-US" sz="2100" dirty="0">
                <a:solidFill>
                  <a:schemeClr val="bg1"/>
                </a:solidFill>
              </a:rPr>
              <a:t>条棱，相对的棱长度相等；</a:t>
            </a:r>
            <a:r>
              <a:rPr lang="en-US" altLang="zh-CN" sz="2100" dirty="0">
                <a:solidFill>
                  <a:schemeClr val="bg1"/>
                </a:solidFill>
              </a:rPr>
              <a:t>8</a:t>
            </a:r>
            <a:r>
              <a:rPr lang="zh-CN" altLang="en-US" sz="2100" dirty="0">
                <a:solidFill>
                  <a:schemeClr val="bg1"/>
                </a:solidFill>
              </a:rPr>
              <a:t>个顶点。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68899" y="2902211"/>
            <a:ext cx="6981796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</a:rPr>
              <a:t>正方体的特征：有</a:t>
            </a:r>
            <a:r>
              <a:rPr lang="en-US" altLang="zh-CN" sz="2100" dirty="0">
                <a:solidFill>
                  <a:schemeClr val="bg1"/>
                </a:solidFill>
              </a:rPr>
              <a:t>6</a:t>
            </a:r>
            <a:r>
              <a:rPr lang="zh-CN" altLang="en-US" sz="2100" dirty="0">
                <a:solidFill>
                  <a:schemeClr val="bg1"/>
                </a:solidFill>
              </a:rPr>
              <a:t>个面，都是正方形，</a:t>
            </a:r>
            <a:r>
              <a:rPr lang="en-US" altLang="zh-CN" sz="2100" dirty="0">
                <a:solidFill>
                  <a:schemeClr val="bg1"/>
                </a:solidFill>
              </a:rPr>
              <a:t>6</a:t>
            </a:r>
            <a:r>
              <a:rPr lang="zh-CN" altLang="en-US" sz="2100" dirty="0">
                <a:solidFill>
                  <a:schemeClr val="bg1"/>
                </a:solidFill>
              </a:rPr>
              <a:t>个面的面积相等；</a:t>
            </a:r>
            <a:r>
              <a:rPr lang="en-US" altLang="zh-CN" sz="2100" dirty="0">
                <a:solidFill>
                  <a:schemeClr val="bg1"/>
                </a:solidFill>
              </a:rPr>
              <a:t>12</a:t>
            </a:r>
            <a:r>
              <a:rPr lang="zh-CN" altLang="en-US" sz="2100" dirty="0">
                <a:solidFill>
                  <a:schemeClr val="bg1"/>
                </a:solidFill>
              </a:rPr>
              <a:t>条棱的长度相等；</a:t>
            </a:r>
            <a:r>
              <a:rPr lang="en-US" altLang="zh-CN" sz="2100" dirty="0">
                <a:solidFill>
                  <a:schemeClr val="bg1"/>
                </a:solidFill>
              </a:rPr>
              <a:t>8</a:t>
            </a:r>
            <a:r>
              <a:rPr lang="zh-CN" altLang="en-US" sz="2100" dirty="0">
                <a:solidFill>
                  <a:schemeClr val="bg1"/>
                </a:solidFill>
              </a:rPr>
              <a:t>个顶点。</a:t>
            </a:r>
            <a:endParaRPr lang="en-US" altLang="zh-CN" sz="21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38211" y="3940957"/>
            <a:ext cx="6665495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正方体和长方体的关系：正方体是特殊的长方体。</a:t>
            </a:r>
            <a:endParaRPr lang="en-US" altLang="zh-CN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584723" y="542981"/>
            <a:ext cx="6092815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把下面长方体各个面的面积填在表中。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单位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:cm)</a:t>
            </a:r>
          </a:p>
        </p:txBody>
      </p:sp>
      <p:pic>
        <p:nvPicPr>
          <p:cNvPr id="16" name="图片 8" descr="19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53552" y="1325323"/>
            <a:ext cx="1581460" cy="117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Group 5"/>
          <p:cNvGraphicFramePr>
            <a:graphicFrameLocks noGrp="1"/>
          </p:cNvGraphicFramePr>
          <p:nvPr/>
        </p:nvGraphicFramePr>
        <p:xfrm>
          <a:off x="1785934" y="2755199"/>
          <a:ext cx="5070422" cy="1318689"/>
        </p:xfrm>
        <a:graphic>
          <a:graphicData uri="http://schemas.openxmlformats.org/drawingml/2006/table">
            <a:tbl>
              <a:tblPr/>
              <a:tblGrid>
                <a:gridCol w="1140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4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7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下面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后面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左面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右面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面积</a:t>
                      </a: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/cm</a:t>
                      </a:r>
                      <a:r>
                        <a:rPr kumimoji="0" lang="en-US" altLang="zh-CN" sz="21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kumimoji="0" lang="zh-CN" altLang="en-US" sz="21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2907511" y="3554748"/>
            <a:ext cx="7089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3575290" y="3549850"/>
            <a:ext cx="7089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189813" y="3536774"/>
            <a:ext cx="7089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4858639" y="3549851"/>
            <a:ext cx="7089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5488263" y="3541289"/>
            <a:ext cx="7089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5"/>
          <p:cNvSpPr txBox="1">
            <a:spLocks noChangeArrowheads="1"/>
          </p:cNvSpPr>
          <p:nvPr/>
        </p:nvSpPr>
        <p:spPr bwMode="auto">
          <a:xfrm>
            <a:off x="6140941" y="3530047"/>
            <a:ext cx="7089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602146" y="488447"/>
            <a:ext cx="7799807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下图是一个长方体灯笼框架，制作一个这样的框架至少需要多少厘米长的木条？（单位：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42968" y="1751652"/>
            <a:ext cx="2056020" cy="1371049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2111628" y="1836508"/>
            <a:ext cx="237829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20+20+30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×4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111628" y="2416104"/>
            <a:ext cx="101013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=70×4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111628" y="2984216"/>
            <a:ext cx="189499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=280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2" name="矩形 21"/>
          <p:cNvSpPr/>
          <p:nvPr/>
        </p:nvSpPr>
        <p:spPr>
          <a:xfrm>
            <a:off x="1059742" y="3685306"/>
            <a:ext cx="6339246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答：制作一个这样的框架至少需要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280 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长的木条。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2443651" y="1702416"/>
          <a:ext cx="4071450" cy="2233265"/>
        </p:xfrm>
        <a:graphic>
          <a:graphicData uri="http://schemas.openxmlformats.org/drawingml/2006/table">
            <a:tbl>
              <a:tblPr/>
              <a:tblGrid>
                <a:gridCol w="66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0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</a:p>
                  </a:txBody>
                  <a:tcPr marL="51435" marR="51435" marT="25718" marB="25718"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长</a:t>
                      </a: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/cm</a:t>
                      </a: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宽</a:t>
                      </a: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/cm</a:t>
                      </a: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</a:t>
                      </a: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/cm</a:t>
                      </a: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⑴</a:t>
                      </a:r>
                    </a:p>
                  </a:txBody>
                  <a:tcPr marL="51435" marR="51435" marT="25718" marB="25718"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⑵</a:t>
                      </a:r>
                    </a:p>
                  </a:txBody>
                  <a:tcPr marL="51435" marR="51435" marT="25718" marB="25718"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⑶</a:t>
                      </a:r>
                    </a:p>
                  </a:txBody>
                  <a:tcPr marL="51435" marR="51435" marT="25718" marB="25718"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3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⑷</a:t>
                      </a:r>
                    </a:p>
                  </a:txBody>
                  <a:tcPr marL="51435" marR="51435" marT="25718" marB="25718" anchor="ctr" horzOverflow="overflow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1435" marR="51435" marT="25718" marB="25718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93520" y="480925"/>
            <a:ext cx="8403248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用一根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长的铁丝做一个棱长是整厘米数的长方体框架，这个长方体框架的长、宽、高可能是多少厘米？想一想，填一填。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487987" y="2247048"/>
            <a:ext cx="32414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719252" y="4492137"/>
            <a:ext cx="320402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28÷4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2" name="矩形 11"/>
          <p:cNvSpPr/>
          <p:nvPr/>
        </p:nvSpPr>
        <p:spPr>
          <a:xfrm>
            <a:off x="3421186" y="2280669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84346" y="2725937"/>
            <a:ext cx="19625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89878" y="3206979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87987" y="2681255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87987" y="3170965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654595" y="2247048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669033" y="2725937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86613" y="3164519"/>
            <a:ext cx="164148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p:sp>
        <p:nvSpPr>
          <p:cNvPr id="4" name="矩形 3"/>
          <p:cNvSpPr/>
          <p:nvPr/>
        </p:nvSpPr>
        <p:spPr>
          <a:xfrm>
            <a:off x="650181" y="464092"/>
            <a:ext cx="7127507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一个长方体长、宽、高分别是</a:t>
            </a:r>
            <a:r>
              <a:rPr lang="en-US" altLang="zh-CN" sz="2100" dirty="0">
                <a:latin typeface="+mn-ea"/>
              </a:rPr>
              <a:t>10cm</a:t>
            </a:r>
            <a:r>
              <a:rPr lang="zh-CN" altLang="en-US" sz="2100" dirty="0">
                <a:latin typeface="+mn-ea"/>
              </a:rPr>
              <a:t>、</a:t>
            </a:r>
            <a:r>
              <a:rPr lang="en-US" altLang="zh-CN" sz="2100" dirty="0">
                <a:latin typeface="+mn-ea"/>
              </a:rPr>
              <a:t>7 cm</a:t>
            </a:r>
            <a:r>
              <a:rPr lang="zh-CN" altLang="en-US" sz="2100" dirty="0">
                <a:latin typeface="+mn-ea"/>
              </a:rPr>
              <a:t>、</a:t>
            </a:r>
            <a:r>
              <a:rPr lang="en-US" altLang="zh-CN" sz="2100" dirty="0">
                <a:latin typeface="+mn-ea"/>
              </a:rPr>
              <a:t>4 cm </a:t>
            </a:r>
            <a:r>
              <a:rPr lang="zh-CN" altLang="en-US" sz="2100" dirty="0">
                <a:latin typeface="+mn-ea"/>
              </a:rPr>
              <a:t>，这个长方体的棱长和是多少厘米？     </a:t>
            </a:r>
            <a:endParaRPr lang="en-US" altLang="zh-CN" sz="2100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54363" y="1821119"/>
            <a:ext cx="303861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10+7+4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×4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54363" y="2427906"/>
            <a:ext cx="303861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=21×4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54364" y="3047533"/>
            <a:ext cx="289544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=84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cm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）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83428" y="3988933"/>
            <a:ext cx="449305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答：这个长方体的棱长和是</a:t>
            </a:r>
            <a:r>
              <a:rPr lang="en-US" altLang="zh-CN" sz="2100" dirty="0">
                <a:latin typeface="+mn-ea"/>
              </a:rPr>
              <a:t>84</a:t>
            </a:r>
            <a:r>
              <a:rPr lang="zh-CN" altLang="en-US" sz="2100" dirty="0">
                <a:latin typeface="+mn-ea"/>
              </a:rPr>
              <a:t>厘米。</a:t>
            </a:r>
            <a:endParaRPr lang="zh-CN" alt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p:sp>
        <p:nvSpPr>
          <p:cNvPr id="10" name="矩形 9"/>
          <p:cNvSpPr/>
          <p:nvPr/>
        </p:nvSpPr>
        <p:spPr>
          <a:xfrm>
            <a:off x="579245" y="583696"/>
            <a:ext cx="772230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将一根铁丝做成棱长</a:t>
            </a:r>
            <a:r>
              <a:rPr lang="en-US" altLang="zh-CN" sz="2100" dirty="0">
                <a:latin typeface="+mn-ea"/>
              </a:rPr>
              <a:t>8dm</a:t>
            </a:r>
            <a:r>
              <a:rPr lang="zh-CN" altLang="en-US" sz="2100" dirty="0">
                <a:latin typeface="+mn-ea"/>
              </a:rPr>
              <a:t>的正方体，这根铁丝至少长多少分米？</a:t>
            </a:r>
          </a:p>
        </p:txBody>
      </p:sp>
      <p:sp>
        <p:nvSpPr>
          <p:cNvPr id="12" name="矩形 11"/>
          <p:cNvSpPr/>
          <p:nvPr/>
        </p:nvSpPr>
        <p:spPr>
          <a:xfrm>
            <a:off x="2192726" y="1970997"/>
            <a:ext cx="8105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8×12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40675" y="2648383"/>
            <a:ext cx="150586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</a:rPr>
              <a:t>=96</a:t>
            </a:r>
            <a:r>
              <a:rPr lang="zh-CN" altLang="en-US" sz="2100" dirty="0">
                <a:solidFill>
                  <a:srgbClr val="FF0000"/>
                </a:solidFill>
              </a:rPr>
              <a:t>（</a:t>
            </a:r>
            <a:r>
              <a:rPr lang="en-US" altLang="zh-CN" sz="2100" dirty="0" err="1">
                <a:solidFill>
                  <a:srgbClr val="FF0000"/>
                </a:solidFill>
              </a:rPr>
              <a:t>dm</a:t>
            </a:r>
            <a:r>
              <a:rPr lang="zh-CN" altLang="en-US" sz="2100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14" name="矩形 13"/>
          <p:cNvSpPr/>
          <p:nvPr/>
        </p:nvSpPr>
        <p:spPr>
          <a:xfrm>
            <a:off x="3224294" y="3946921"/>
            <a:ext cx="368514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</a:rPr>
              <a:t>答：</a:t>
            </a:r>
            <a:r>
              <a:rPr lang="zh-CN" altLang="en-US" sz="2100" dirty="0"/>
              <a:t>这根铁丝至少长</a:t>
            </a:r>
            <a:r>
              <a:rPr lang="en-US" altLang="zh-CN" sz="2100" dirty="0"/>
              <a:t>96</a:t>
            </a:r>
            <a:r>
              <a:rPr lang="zh-CN" altLang="en-US" sz="2100" dirty="0"/>
              <a:t>分米。</a:t>
            </a:r>
            <a:endParaRPr lang="zh-CN" altLang="en-US" dirty="0"/>
          </a:p>
        </p:txBody>
      </p:sp>
      <p:grpSp>
        <p:nvGrpSpPr>
          <p:cNvPr id="8" name="组合 36"/>
          <p:cNvGrpSpPr/>
          <p:nvPr/>
        </p:nvGrpSpPr>
        <p:grpSpPr bwMode="auto">
          <a:xfrm>
            <a:off x="5024388" y="1816861"/>
            <a:ext cx="1234440" cy="1093103"/>
            <a:chOff x="5292080" y="4581128"/>
            <a:chExt cx="1728192" cy="1728192"/>
          </a:xfrm>
        </p:grpSpPr>
        <p:sp>
          <p:nvSpPr>
            <p:cNvPr id="9" name="立方体 8"/>
            <p:cNvSpPr/>
            <p:nvPr/>
          </p:nvSpPr>
          <p:spPr>
            <a:xfrm>
              <a:off x="5292080" y="4581128"/>
              <a:ext cx="1728192" cy="1728192"/>
            </a:xfrm>
            <a:prstGeom prst="cub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5738013" y="4581128"/>
              <a:ext cx="0" cy="129654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5738013" y="5877669"/>
              <a:ext cx="1282259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5292080" y="5877669"/>
              <a:ext cx="445933" cy="43165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6258829" y="2047627"/>
            <a:ext cx="72038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latin typeface="+mn-ea"/>
              </a:rPr>
              <a:t>8dm</a:t>
            </a:r>
            <a:endParaRPr lang="zh-CN" alt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800598" y="671323"/>
            <a:ext cx="363945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你已经认识了哪些立体图形？</a:t>
            </a: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4997269" y="1679965"/>
            <a:ext cx="661388" cy="891785"/>
          </a:xfrm>
          <a:prstGeom prst="can">
            <a:avLst>
              <a:gd name="adj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68580" tIns="34290" rIns="68580" bIns="34290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3140393" y="1824345"/>
            <a:ext cx="1232437" cy="747406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1609968" y="1849856"/>
            <a:ext cx="852626" cy="82421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algn="ctr" eaLnBrk="1" hangingPunct="1">
              <a:spcBef>
                <a:spcPct val="20000"/>
              </a:spcBef>
            </a:pPr>
            <a:endParaRPr kumimoji="1"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2" name="Picture 6" descr="200771981416200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9411" y="1544168"/>
            <a:ext cx="1099632" cy="1129898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563074" y="3041756"/>
            <a:ext cx="946413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1" hangingPunct="1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3283404" y="3027556"/>
            <a:ext cx="946413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1" hangingPunct="1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935118" y="3017150"/>
            <a:ext cx="946413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1" hangingPunct="1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圆柱体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406020" y="3014798"/>
            <a:ext cx="946413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1" hangingPunct="1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圆锥体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989" y="1182782"/>
            <a:ext cx="2486025" cy="1657350"/>
          </a:xfrm>
          <a:prstGeom prst="round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54657" y="1134694"/>
            <a:ext cx="1897755" cy="17535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3287" y="2937291"/>
            <a:ext cx="2486576" cy="177898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154657" y="3038416"/>
            <a:ext cx="2281188" cy="1584664"/>
          </a:xfrm>
          <a:prstGeom prst="round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87091" y="592084"/>
            <a:ext cx="66018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生活中，你还见过哪些物体的形状是长方体或正方体？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7" descr="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11165" y="2941366"/>
            <a:ext cx="810816" cy="79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组合 36"/>
          <p:cNvGrpSpPr/>
          <p:nvPr/>
        </p:nvGrpSpPr>
        <p:grpSpPr bwMode="auto">
          <a:xfrm>
            <a:off x="2157056" y="3002851"/>
            <a:ext cx="719033" cy="669092"/>
            <a:chOff x="5292080" y="4581128"/>
            <a:chExt cx="1728192" cy="1728192"/>
          </a:xfrm>
        </p:grpSpPr>
        <p:sp>
          <p:nvSpPr>
            <p:cNvPr id="14" name="立方体 13"/>
            <p:cNvSpPr/>
            <p:nvPr/>
          </p:nvSpPr>
          <p:spPr>
            <a:xfrm>
              <a:off x="5292080" y="4581128"/>
              <a:ext cx="1728192" cy="1728192"/>
            </a:xfrm>
            <a:prstGeom prst="cub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5738013" y="4581128"/>
              <a:ext cx="0" cy="129654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5738013" y="5877669"/>
              <a:ext cx="1282259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5292080" y="5877669"/>
              <a:ext cx="445933" cy="431651"/>
            </a:xfrm>
            <a:prstGeom prst="line">
              <a:avLst/>
            </a:prstGeom>
            <a:ln w="1905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37"/>
          <p:cNvSpPr txBox="1">
            <a:spLocks noChangeArrowheads="1"/>
          </p:cNvSpPr>
          <p:nvPr/>
        </p:nvSpPr>
        <p:spPr bwMode="auto">
          <a:xfrm>
            <a:off x="4821407" y="1646696"/>
            <a:ext cx="133613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</a:t>
            </a:r>
          </a:p>
        </p:txBody>
      </p:sp>
      <p:sp>
        <p:nvSpPr>
          <p:cNvPr id="19" name="TextBox 38"/>
          <p:cNvSpPr txBox="1">
            <a:spLocks noChangeArrowheads="1"/>
          </p:cNvSpPr>
          <p:nvPr/>
        </p:nvSpPr>
        <p:spPr bwMode="auto">
          <a:xfrm>
            <a:off x="4886065" y="3195968"/>
            <a:ext cx="135654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</a:t>
            </a: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460351" y="562252"/>
            <a:ext cx="510398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生活中哪些物体的形状是长方体或正方体？</a:t>
            </a:r>
          </a:p>
        </p:txBody>
      </p:sp>
      <p:grpSp>
        <p:nvGrpSpPr>
          <p:cNvPr id="21" name="Group 3"/>
          <p:cNvGrpSpPr/>
          <p:nvPr/>
        </p:nvGrpSpPr>
        <p:grpSpPr bwMode="auto">
          <a:xfrm>
            <a:off x="2014815" y="1523570"/>
            <a:ext cx="2363390" cy="825104"/>
            <a:chOff x="0" y="0"/>
            <a:chExt cx="1985" cy="693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3" y="409"/>
              <a:ext cx="1560" cy="2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 flipV="1">
              <a:off x="0" y="8"/>
              <a:ext cx="532" cy="4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 flipV="1">
              <a:off x="1560" y="8"/>
              <a:ext cx="425" cy="4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532" y="8"/>
              <a:ext cx="14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1964" y="0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 flipV="1">
              <a:off x="1555" y="227"/>
              <a:ext cx="425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496" y="36"/>
              <a:ext cx="851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火  柴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014815" y="1523570"/>
            <a:ext cx="2363390" cy="810816"/>
            <a:chOff x="4646544" y="1045588"/>
            <a:chExt cx="3151187" cy="1081088"/>
          </a:xfrm>
        </p:grpSpPr>
        <p:grpSp>
          <p:nvGrpSpPr>
            <p:cNvPr id="30" name="Group 3"/>
            <p:cNvGrpSpPr/>
            <p:nvPr/>
          </p:nvGrpSpPr>
          <p:grpSpPr bwMode="auto">
            <a:xfrm>
              <a:off x="4646544" y="1045588"/>
              <a:ext cx="3151187" cy="1081088"/>
              <a:chOff x="0" y="0"/>
              <a:chExt cx="1985" cy="681"/>
            </a:xfrm>
          </p:grpSpPr>
          <p:sp>
            <p:nvSpPr>
              <p:cNvPr id="32" name="Line 5"/>
              <p:cNvSpPr>
                <a:spLocks noChangeShapeType="1"/>
              </p:cNvSpPr>
              <p:nvPr/>
            </p:nvSpPr>
            <p:spPr bwMode="auto">
              <a:xfrm flipV="1">
                <a:off x="0" y="8"/>
                <a:ext cx="532" cy="4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Line 6"/>
              <p:cNvSpPr>
                <a:spLocks noChangeShapeType="1"/>
              </p:cNvSpPr>
              <p:nvPr/>
            </p:nvSpPr>
            <p:spPr bwMode="auto">
              <a:xfrm flipV="1">
                <a:off x="1560" y="8"/>
                <a:ext cx="425" cy="4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Line 7"/>
              <p:cNvSpPr>
                <a:spLocks noChangeShapeType="1"/>
              </p:cNvSpPr>
              <p:nvPr/>
            </p:nvSpPr>
            <p:spPr bwMode="auto">
              <a:xfrm>
                <a:off x="532" y="8"/>
                <a:ext cx="14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>
                <a:off x="1964" y="0"/>
                <a:ext cx="0" cy="2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Line 9"/>
              <p:cNvSpPr>
                <a:spLocks noChangeShapeType="1"/>
              </p:cNvSpPr>
              <p:nvPr/>
            </p:nvSpPr>
            <p:spPr bwMode="auto">
              <a:xfrm flipV="1">
                <a:off x="1555" y="227"/>
                <a:ext cx="425" cy="4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1" name="矩形 30"/>
            <p:cNvSpPr/>
            <p:nvPr/>
          </p:nvSpPr>
          <p:spPr>
            <a:xfrm>
              <a:off x="4646544" y="1732976"/>
              <a:ext cx="2476500" cy="3937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55112E-17 L 0.43346 -0.00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59259E-6 L 0.41706 0.005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46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圆角矩形标注 24"/>
          <p:cNvSpPr/>
          <p:nvPr/>
        </p:nvSpPr>
        <p:spPr>
          <a:xfrm>
            <a:off x="6547585" y="1599597"/>
            <a:ext cx="1913021" cy="1172479"/>
          </a:xfrm>
          <a:prstGeom prst="wedgeRoundRectCallout">
            <a:avLst>
              <a:gd name="adj1" fmla="val -1588"/>
              <a:gd name="adj2" fmla="val 82203"/>
              <a:gd name="adj3" fmla="val 16667"/>
            </a:avLst>
          </a:prstGeom>
          <a:solidFill>
            <a:srgbClr val="D5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AutoShape 2"/>
          <p:cNvSpPr>
            <a:spLocks noChangeArrowheads="1"/>
          </p:cNvSpPr>
          <p:nvPr/>
        </p:nvSpPr>
        <p:spPr bwMode="auto">
          <a:xfrm rot="5381890" flipH="1">
            <a:off x="811831" y="2315177"/>
            <a:ext cx="2343150" cy="571500"/>
          </a:xfrm>
          <a:prstGeom prst="parallelogram">
            <a:avLst>
              <a:gd name="adj" fmla="val 10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69156" y="1436571"/>
            <a:ext cx="3486150" cy="17716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697656" y="1429352"/>
            <a:ext cx="4057650" cy="234315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269156" y="1429352"/>
            <a:ext cx="0" cy="17716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2269156" y="3201002"/>
            <a:ext cx="34861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1697656" y="3201002"/>
            <a:ext cx="571500" cy="5715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697656" y="3201002"/>
            <a:ext cx="4057650" cy="571500"/>
          </a:xfrm>
          <a:prstGeom prst="parallelogram">
            <a:avLst>
              <a:gd name="adj" fmla="val 103114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687916" y="1427863"/>
            <a:ext cx="4057650" cy="571500"/>
          </a:xfrm>
          <a:prstGeom prst="parallelogram">
            <a:avLst>
              <a:gd name="adj" fmla="val 103114"/>
            </a:avLst>
          </a:prstGeom>
          <a:solidFill>
            <a:schemeClr val="accent6"/>
          </a:solidFill>
          <a:ln w="9525">
            <a:solidFill>
              <a:schemeClr val="tx2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rot="5381890" flipH="1">
            <a:off x="4293111" y="2307342"/>
            <a:ext cx="2343150" cy="571500"/>
          </a:xfrm>
          <a:prstGeom prst="parallelogram">
            <a:avLst>
              <a:gd name="adj" fmla="val 1025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687915" y="2006582"/>
            <a:ext cx="3495890" cy="17722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5183806" y="1429352"/>
            <a:ext cx="5715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518427" y="602596"/>
            <a:ext cx="471328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长方体上平平的部分是长方体的面。</a:t>
            </a:r>
          </a:p>
        </p:txBody>
      </p:sp>
      <p:sp>
        <p:nvSpPr>
          <p:cNvPr id="23" name="矩形 22"/>
          <p:cNvSpPr/>
          <p:nvPr/>
        </p:nvSpPr>
        <p:spPr>
          <a:xfrm>
            <a:off x="6726530" y="1696166"/>
            <a:ext cx="1633422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什么是长方体的面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59372" y="631472"/>
            <a:ext cx="780845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长方体有六个面，分别是左面，右面；上面、下面；前面、后面。</a:t>
            </a: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 rot="5381890" flipH="1">
            <a:off x="811831" y="2668905"/>
            <a:ext cx="2343150" cy="571500"/>
          </a:xfrm>
          <a:prstGeom prst="parallelogram">
            <a:avLst>
              <a:gd name="adj" fmla="val 10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69156" y="1783080"/>
            <a:ext cx="3486150" cy="17716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697656" y="1783080"/>
            <a:ext cx="4057650" cy="234315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269156" y="1783080"/>
            <a:ext cx="0" cy="17716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2269156" y="3554730"/>
            <a:ext cx="34861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1697656" y="3554730"/>
            <a:ext cx="571500" cy="5715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697656" y="3554730"/>
            <a:ext cx="4057650" cy="571500"/>
          </a:xfrm>
          <a:prstGeom prst="parallelogram">
            <a:avLst>
              <a:gd name="adj" fmla="val 103114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690613" y="1773330"/>
            <a:ext cx="4057650" cy="571500"/>
          </a:xfrm>
          <a:prstGeom prst="parallelogram">
            <a:avLst>
              <a:gd name="adj" fmla="val 103114"/>
            </a:avLst>
          </a:prstGeom>
          <a:solidFill>
            <a:schemeClr val="accent6"/>
          </a:solidFill>
          <a:ln w="9525">
            <a:solidFill>
              <a:schemeClr val="tx2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 rot="5381890" flipH="1">
            <a:off x="4301553" y="2670096"/>
            <a:ext cx="2343150" cy="571500"/>
          </a:xfrm>
          <a:prstGeom prst="parallelogram">
            <a:avLst>
              <a:gd name="adj" fmla="val 1025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95060" y="2356958"/>
            <a:ext cx="3486150" cy="1771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183806" y="2354580"/>
            <a:ext cx="0" cy="177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5183806" y="1783080"/>
            <a:ext cx="5715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387927" y="1834565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上面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172261" y="4165809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下面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967744" y="2835282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左面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287412" y="2632665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右面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930057" y="3193901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前面</a:t>
            </a:r>
            <a:endParaRPr lang="zh-CN" altLang="en-US" sz="2100" dirty="0"/>
          </a:p>
        </p:txBody>
      </p:sp>
      <p:sp>
        <p:nvSpPr>
          <p:cNvPr id="27" name="矩形 26"/>
          <p:cNvSpPr/>
          <p:nvPr/>
        </p:nvSpPr>
        <p:spPr>
          <a:xfrm>
            <a:off x="4055634" y="2632665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后面</a:t>
            </a:r>
            <a:endParaRPr lang="zh-CN" altLang="en-US" dirty="0"/>
          </a:p>
        </p:txBody>
      </p:sp>
      <p:sp>
        <p:nvSpPr>
          <p:cNvPr id="21" name="圆角矩形标注 20"/>
          <p:cNvSpPr/>
          <p:nvPr/>
        </p:nvSpPr>
        <p:spPr>
          <a:xfrm>
            <a:off x="6843721" y="2078721"/>
            <a:ext cx="1913021" cy="1172479"/>
          </a:xfrm>
          <a:prstGeom prst="wedgeRoundRectCallout">
            <a:avLst>
              <a:gd name="adj1" fmla="val -1588"/>
              <a:gd name="adj2" fmla="val 82203"/>
              <a:gd name="adj3" fmla="val 16667"/>
            </a:avLst>
          </a:prstGeom>
          <a:solidFill>
            <a:srgbClr val="D5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7022665" y="2175289"/>
            <a:ext cx="1633422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长方体有几个面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9" grpId="0" animBg="1"/>
      <p:bldP spid="10" grpId="0" animBg="1"/>
      <p:bldP spid="11" grpId="0" animBg="1"/>
      <p:bldP spid="12" grpId="0" animBg="1"/>
      <p:bldP spid="22" grpId="0"/>
      <p:bldP spid="23" grpId="0"/>
      <p:bldP spid="24" grpId="0"/>
      <p:bldP spid="25" grpId="0"/>
      <p:bldP spid="26" grpId="0"/>
      <p:bldP spid="27" grpId="0"/>
      <p:bldP spid="21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18439" y="670997"/>
            <a:ext cx="849696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长方体相对的两个面是相等的。前面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后面；上面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左面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右面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419188" y="3523853"/>
            <a:ext cx="3456384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rgbClr val="00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419188" y="1848644"/>
            <a:ext cx="0" cy="167520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rgbClr val="00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1825066" y="3523854"/>
            <a:ext cx="594122" cy="59412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rgbClr val="00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25066" y="2389188"/>
            <a:ext cx="3456385" cy="172878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rgbClr val="00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825066" y="1795066"/>
            <a:ext cx="4050506" cy="594122"/>
          </a:xfrm>
          <a:prstGeom prst="parallelogram">
            <a:avLst>
              <a:gd name="adj" fmla="val 99013"/>
            </a:avLst>
          </a:prstGeom>
          <a:solidFill>
            <a:srgbClr val="A1C450"/>
          </a:solidFill>
          <a:ln w="9525">
            <a:solidFill>
              <a:srgbClr val="333399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rgbClr val="00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5381890" flipH="1">
            <a:off x="4470635" y="2657079"/>
            <a:ext cx="2320528" cy="594122"/>
          </a:xfrm>
          <a:prstGeom prst="parallelogram">
            <a:avLst>
              <a:gd name="adj" fmla="val 97645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rgbClr val="00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825066" y="1795066"/>
            <a:ext cx="4062413" cy="2331244"/>
          </a:xfrm>
          <a:prstGeom prst="cube">
            <a:avLst>
              <a:gd name="adj" fmla="val 25000"/>
            </a:avLst>
          </a:prstGeom>
          <a:noFill/>
          <a:ln w="984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rgbClr val="00000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6760545" y="2191100"/>
            <a:ext cx="1913021" cy="1172479"/>
          </a:xfrm>
          <a:prstGeom prst="wedgeRoundRectCallout">
            <a:avLst>
              <a:gd name="adj1" fmla="val -1588"/>
              <a:gd name="adj2" fmla="val 82203"/>
              <a:gd name="adj3" fmla="val 16667"/>
            </a:avLst>
          </a:prstGeom>
          <a:solidFill>
            <a:srgbClr val="D5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939489" y="2287669"/>
            <a:ext cx="1633422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长方体的面有什么特征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9 0.00602 L 0.0655 -0.1083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" y="-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7 L 0.00052 0.3354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44444E-6 L -0.38125 0.0057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62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7847" y="566945"/>
            <a:ext cx="417806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两个面相交的边叫作长方体的棱。</a:t>
            </a: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2296466" y="3112294"/>
            <a:ext cx="345638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296466" y="1437085"/>
            <a:ext cx="0" cy="167520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1702344" y="3112294"/>
            <a:ext cx="594122" cy="5941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02343" y="1975606"/>
            <a:ext cx="3476402" cy="17287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685502" y="1383505"/>
            <a:ext cx="4050506" cy="594122"/>
          </a:xfrm>
          <a:prstGeom prst="parallelogram">
            <a:avLst>
              <a:gd name="adj" fmla="val 99013"/>
            </a:avLst>
          </a:prstGeom>
          <a:solidFill>
            <a:srgbClr val="FF66FF"/>
          </a:solidFill>
          <a:ln w="9525">
            <a:solidFill>
              <a:schemeClr val="tx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5381890" flipH="1">
            <a:off x="4314868" y="2245519"/>
            <a:ext cx="2320528" cy="594122"/>
          </a:xfrm>
          <a:prstGeom prst="parallelogram">
            <a:avLst>
              <a:gd name="adj" fmla="val 9764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689108" y="1380768"/>
            <a:ext cx="4062413" cy="2331244"/>
          </a:xfrm>
          <a:prstGeom prst="cube">
            <a:avLst>
              <a:gd name="adj" fmla="val 25000"/>
            </a:avLst>
          </a:prstGeom>
          <a:noFill/>
          <a:ln w="127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1697529" y="1985246"/>
            <a:ext cx="344632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/>
          <a:lstStyle/>
          <a:p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024658" y="1784157"/>
            <a:ext cx="40780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棱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11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1094</Words>
  <Application>Microsoft Office PowerPoint</Application>
  <PresentationFormat>全屏显示(16:9)</PresentationFormat>
  <Paragraphs>204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楷体</vt:lpstr>
      <vt:lpstr>宋体</vt:lpstr>
      <vt:lpstr>微软雅黑</vt:lpstr>
      <vt:lpstr>Arial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2023-01-17T02:30:09Z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00CC307DF56B45B7A5D4DD3B93E5D662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