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76" r:id="rId2"/>
    <p:sldId id="518" r:id="rId3"/>
    <p:sldId id="548" r:id="rId4"/>
    <p:sldId id="488" r:id="rId5"/>
    <p:sldId id="490" r:id="rId6"/>
    <p:sldId id="491" r:id="rId7"/>
    <p:sldId id="492" r:id="rId8"/>
    <p:sldId id="493" r:id="rId9"/>
    <p:sldId id="494" r:id="rId10"/>
    <p:sldId id="495" r:id="rId11"/>
    <p:sldId id="552" r:id="rId12"/>
    <p:sldId id="553" r:id="rId13"/>
    <p:sldId id="554" r:id="rId14"/>
    <p:sldId id="501" r:id="rId15"/>
    <p:sldId id="549" r:id="rId16"/>
    <p:sldId id="550" r:id="rId17"/>
    <p:sldId id="555" r:id="rId18"/>
    <p:sldId id="556" r:id="rId19"/>
    <p:sldId id="557" r:id="rId20"/>
    <p:sldId id="558" r:id="rId21"/>
    <p:sldId id="559" r:id="rId22"/>
    <p:sldId id="560" r:id="rId23"/>
    <p:sldId id="561" r:id="rId24"/>
  </p:sldIdLst>
  <p:sldSz cx="9144000" cy="5143500" type="screen16x9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  <a:srgbClr val="FF6600"/>
    <a:srgbClr val="FAFADC"/>
    <a:srgbClr val="0000FF"/>
    <a:srgbClr val="D3E0B6"/>
    <a:srgbClr val="3366FF"/>
    <a:srgbClr val="DA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3" autoAdjust="0"/>
    <p:restoredTop sz="94254" autoAdjust="0"/>
  </p:normalViewPr>
  <p:slideViewPr>
    <p:cSldViewPr snapToGrid="0" snapToObjects="1">
      <p:cViewPr>
        <p:scale>
          <a:sx n="140" d="100"/>
          <a:sy n="140" d="100"/>
        </p:scale>
        <p:origin x="-918" y="-180"/>
      </p:cViewPr>
      <p:guideLst>
        <p:guide orient="horz" pos="162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5D1355AB-9125-4A1F-BC76-05E603C84D2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9AAA1869-621B-47C0-A9DE-2702E4FA1915}" type="slidenum">
              <a:rPr lang="zh-CN" altLang="en-US">
                <a:latin typeface="Arial" panose="020B0604020202020204" pitchFamily="34" charset="0"/>
              </a:rPr>
              <a:t>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C79C95F4-9F76-48B3-A727-6857DF2C6162}" type="slidenum">
              <a:rPr lang="zh-CN" altLang="en-US">
                <a:latin typeface="Arial" panose="020B0604020202020204" pitchFamily="34" charset="0"/>
              </a:rPr>
              <a:t>3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864BD956-225B-40B7-B515-2DADCFF9CCC4}" type="slidenum">
              <a:rPr lang="zh-CN" altLang="en-US">
                <a:latin typeface="Arial" panose="020B0604020202020204" pitchFamily="34" charset="0"/>
              </a:rPr>
              <a:t>9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8867C388-B0DF-4CB0-AC2E-DCC84C8E9246}" type="slidenum">
              <a:rPr lang="zh-CN" altLang="en-US">
                <a:latin typeface="Arial" panose="020B0604020202020204" pitchFamily="34" charset="0"/>
              </a:rPr>
              <a:t>11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9C9993AB-0B5A-4F0F-920F-330A4B5F9980}" type="slidenum">
              <a:rPr lang="zh-CN" altLang="en-US">
                <a:latin typeface="Arial" panose="020B0604020202020204" pitchFamily="34" charset="0"/>
              </a:rPr>
              <a:t>15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A04FB2AA-4208-4133-B6F1-2E534A5AE8A4}" type="slidenum">
              <a:rPr lang="zh-CN" altLang="en-US">
                <a:latin typeface="Arial" panose="020B0604020202020204" pitchFamily="34" charset="0"/>
              </a:rPr>
              <a:t>20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大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596900" y="381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习题链接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础巩固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50875" y="55563"/>
            <a:ext cx="187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基础巩固练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能力提升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1513" y="44450"/>
            <a:ext cx="1751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能力提升练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973137" y="1084381"/>
            <a:ext cx="7197725" cy="985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 1    Know yourself</a:t>
            </a:r>
            <a:endParaRPr lang="zh-CN" altLang="zh-CN" sz="4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403225" y="93663"/>
            <a:ext cx="217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E46C0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2000" b="1">
                <a:solidFill>
                  <a:srgbClr val="FF669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译林版 九年级上</a:t>
            </a:r>
          </a:p>
        </p:txBody>
      </p:sp>
      <p:sp>
        <p:nvSpPr>
          <p:cNvPr id="6148" name="TextBox 19"/>
          <p:cNvSpPr txBox="1">
            <a:spLocks noChangeArrowheads="1"/>
          </p:cNvSpPr>
          <p:nvPr/>
        </p:nvSpPr>
        <p:spPr bwMode="auto">
          <a:xfrm>
            <a:off x="973138" y="2361395"/>
            <a:ext cx="7197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3600" b="1" dirty="0" smtClean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I</a:t>
            </a:r>
            <a:endParaRPr lang="zh-CN" altLang="zh-CN" sz="3600" b="1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5633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03238" y="954088"/>
            <a:ext cx="8332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14. Millie is a _________ (create) girl. She can always have new ideas.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15. The story _______ (it) is very interesting in this film.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403475" y="1214438"/>
            <a:ext cx="1354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creative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圆角矩形标注 12"/>
          <p:cNvSpPr/>
          <p:nvPr/>
        </p:nvSpPr>
        <p:spPr>
          <a:xfrm>
            <a:off x="2341563" y="439738"/>
            <a:ext cx="3346450" cy="603250"/>
          </a:xfrm>
          <a:prstGeom prst="wedgeRoundRectCallout">
            <a:avLst>
              <a:gd name="adj1" fmla="val 23110"/>
              <a:gd name="adj2" fmla="val 9294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修饰人应该用形容词</a:t>
            </a:r>
            <a:endParaRPr lang="zh-CN" alt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2393950" y="2659063"/>
            <a:ext cx="97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itself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27050" y="555625"/>
            <a:ext cx="83327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四、根据汉语意思完成句子。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16.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我随时准备接受新的挑战。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I’m ______ to ______  ______  new challenges any time.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17.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不是你对就是他对。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 you _______ he is right.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028825" y="1954213"/>
            <a:ext cx="5476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556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057275" y="3752850"/>
            <a:ext cx="2635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Either                or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557338" y="2287588"/>
            <a:ext cx="3300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ready        take        on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682875" y="1970088"/>
            <a:ext cx="547688" cy="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3463" y="3425825"/>
            <a:ext cx="54768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281238" y="3425825"/>
            <a:ext cx="54768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27050" y="787400"/>
            <a:ext cx="83327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18.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鲍勃正落后于所有的顶尖选手。</a:t>
            </a:r>
          </a:p>
          <a:p>
            <a:pPr marL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Bob is ______ _______ all the top players.</a:t>
            </a:r>
          </a:p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19.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这个女孩极好的绘画技巧给她的朋友们留下了很深的印象。</a:t>
            </a:r>
          </a:p>
          <a:p>
            <a:pPr marL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girl __________ her friends _______ her excellent drawing skills.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893888" y="1778000"/>
            <a:ext cx="241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falling   behind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圆角矩形标注 12"/>
          <p:cNvSpPr/>
          <p:nvPr/>
        </p:nvSpPr>
        <p:spPr>
          <a:xfrm>
            <a:off x="2225675" y="285750"/>
            <a:ext cx="4638675" cy="603250"/>
          </a:xfrm>
          <a:prstGeom prst="wedgeRoundRectCallout">
            <a:avLst>
              <a:gd name="adj1" fmla="val -53959"/>
              <a:gd name="adj2" fmla="val 77200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表示正在进行的，用现在进行时</a:t>
            </a:r>
            <a:endParaRPr lang="zh-CN" alt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2119313" y="3249613"/>
            <a:ext cx="4222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impressed                        with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039938" y="1450975"/>
            <a:ext cx="842962" cy="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703388" y="1019175"/>
            <a:ext cx="331787" cy="512763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4451350" y="2938463"/>
            <a:ext cx="41338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圆角矩形标注 11"/>
          <p:cNvSpPr/>
          <p:nvPr/>
        </p:nvSpPr>
        <p:spPr>
          <a:xfrm>
            <a:off x="4657725" y="3752850"/>
            <a:ext cx="3108325" cy="914400"/>
          </a:xfrm>
          <a:prstGeom prst="wedgeRoundRectCallout">
            <a:avLst>
              <a:gd name="adj1" fmla="val 26317"/>
              <a:gd name="adj2" fmla="val -13442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impress sb. with </a:t>
            </a:r>
            <a:r>
              <a:rPr lang="en-US" altLang="zh-CN" sz="2400" b="1" dirty="0" err="1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给某人留下深刻印象</a:t>
            </a:r>
            <a:endParaRPr lang="zh-CN" altLang="en-US" dirty="0"/>
          </a:p>
        </p:txBody>
      </p:sp>
      <p:pic>
        <p:nvPicPr>
          <p:cNvPr id="25610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03238" y="598488"/>
            <a:ext cx="83327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20.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奥巴马的演讲得到了每个人的高度赞扬。</a:t>
            </a:r>
          </a:p>
          <a:p>
            <a:pPr marL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Obama’s speech ______ ______ _______ from everyone.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189288" y="1593850"/>
            <a:ext cx="314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won     high      praise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849563" y="1274763"/>
            <a:ext cx="3313112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62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57225" y="487363"/>
            <a:ext cx="7893050" cy="390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五、阅读理解                         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请同学们看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《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点拨训练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》P2 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部分短文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21. When a baby is born, ______.</a:t>
            </a:r>
          </a:p>
          <a:p>
            <a:pPr indent="4508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his / her ears are red</a:t>
            </a:r>
          </a:p>
          <a:p>
            <a:pPr indent="4508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his / her ears will not change all the life</a:t>
            </a:r>
          </a:p>
          <a:p>
            <a:pPr indent="4508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his / her ears will not change in shape</a:t>
            </a:r>
          </a:p>
          <a:p>
            <a:pPr indent="4508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he / she will not get large ears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4603750" y="487363"/>
            <a:ext cx="4108450" cy="2084387"/>
          </a:xfrm>
          <a:prstGeom prst="wedgeRoundRectCallout">
            <a:avLst>
              <a:gd name="adj1" fmla="val -74786"/>
              <a:gd name="adj2" fmla="val 2963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短文只有第一段与年龄相关，所以定位到第一段。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最后两句提到“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ears do not change their shapes. They only change in size.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231900" y="2154238"/>
            <a:ext cx="2436813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65213" y="3268663"/>
            <a:ext cx="574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2765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512763" y="655638"/>
            <a:ext cx="833278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22. Reading people’s character from their ears is _____.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only for music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an old idea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very new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a good way to talk with others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160463" y="1346200"/>
            <a:ext cx="50625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圆角矩形标注 11"/>
          <p:cNvSpPr/>
          <p:nvPr/>
        </p:nvSpPr>
        <p:spPr>
          <a:xfrm>
            <a:off x="3143250" y="357188"/>
            <a:ext cx="4108450" cy="522287"/>
          </a:xfrm>
          <a:prstGeom prst="wedgeRoundRectCallout">
            <a:avLst>
              <a:gd name="adj1" fmla="val -36347"/>
              <a:gd name="adj2" fmla="val 72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根据问题描述定位到第二段。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3608388" y="1709738"/>
            <a:ext cx="2816225" cy="520700"/>
          </a:xfrm>
          <a:prstGeom prst="wedgeRoundRectCallout">
            <a:avLst>
              <a:gd name="adj1" fmla="val -56760"/>
              <a:gd name="adj2" fmla="val -2505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错误，还有其他方面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3502025" y="2554288"/>
            <a:ext cx="4424363" cy="931862"/>
          </a:xfrm>
          <a:prstGeom prst="wedgeRoundRectCallout">
            <a:avLst>
              <a:gd name="adj1" fmla="val -49514"/>
              <a:gd name="adj2" fmla="val 168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第二段第一句提到“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a very old science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选项与之意思相同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>
            <a:endCxn id="15" idx="1"/>
          </p:cNvCxnSpPr>
          <p:nvPr/>
        </p:nvCxnSpPr>
        <p:spPr>
          <a:xfrm>
            <a:off x="2865438" y="2654300"/>
            <a:ext cx="636587" cy="366713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endCxn id="15" idx="1"/>
          </p:cNvCxnSpPr>
          <p:nvPr/>
        </p:nvCxnSpPr>
        <p:spPr>
          <a:xfrm flipV="1">
            <a:off x="2651125" y="3021013"/>
            <a:ext cx="850900" cy="369887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圆角矩形标注 23"/>
          <p:cNvSpPr/>
          <p:nvPr/>
        </p:nvSpPr>
        <p:spPr>
          <a:xfrm>
            <a:off x="5614988" y="3924300"/>
            <a:ext cx="1408112" cy="520700"/>
          </a:xfrm>
          <a:prstGeom prst="wedgeRoundRectCallout">
            <a:avLst>
              <a:gd name="adj1" fmla="val -77846"/>
              <a:gd name="adj2" fmla="val -1821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未提到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85825" y="2401888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28683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24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606425"/>
            <a:ext cx="83327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23. When one’s ears are red, it means ______ 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he is a kind man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he is very happy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he may get angry easily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he drinks too much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1149350" y="1311275"/>
            <a:ext cx="4037013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圆角矩形标注 9"/>
          <p:cNvSpPr/>
          <p:nvPr/>
        </p:nvSpPr>
        <p:spPr>
          <a:xfrm>
            <a:off x="3132138" y="300038"/>
            <a:ext cx="4592637" cy="544512"/>
          </a:xfrm>
          <a:prstGeom prst="wedgeRoundRectCallout">
            <a:avLst>
              <a:gd name="adj1" fmla="val -36347"/>
              <a:gd name="adj2" fmla="val 72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根据问题描述定位到第三段后半段。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4743450" y="1941513"/>
            <a:ext cx="3771900" cy="1573212"/>
          </a:xfrm>
          <a:prstGeom prst="wedgeRoundRectCallout">
            <a:avLst>
              <a:gd name="adj1" fmla="val -49514"/>
              <a:gd name="adj2" fmla="val 168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第三段提到“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Ears that are always red </a:t>
            </a:r>
            <a:r>
              <a:rPr lang="en-US" altLang="zh-C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mean that a person may get angry easily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85825" y="3054350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0727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606425"/>
            <a:ext cx="83327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24. If you look at someone’s ears, the right way is ______ 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to look at his face, ears and nose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to look at the size, colour, and shape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to look at his mouth, eyes and nose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to look at the hair, eyes and colour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1125538" y="1335088"/>
            <a:ext cx="54768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圆角矩形标注 3"/>
          <p:cNvSpPr/>
          <p:nvPr/>
        </p:nvSpPr>
        <p:spPr>
          <a:xfrm>
            <a:off x="3132138" y="300038"/>
            <a:ext cx="3814762" cy="544512"/>
          </a:xfrm>
          <a:prstGeom prst="wedgeRoundRectCallout">
            <a:avLst>
              <a:gd name="adj1" fmla="val -36347"/>
              <a:gd name="adj2" fmla="val 72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根据问题描述定位到第三段。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5767388" y="1652588"/>
            <a:ext cx="2319337" cy="544512"/>
          </a:xfrm>
          <a:prstGeom prst="wedgeRoundRectCallout">
            <a:avLst>
              <a:gd name="adj1" fmla="val -61546"/>
              <a:gd name="adj2" fmla="val -1210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没有提到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nose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969000" y="3006725"/>
            <a:ext cx="2997200" cy="544513"/>
          </a:xfrm>
          <a:prstGeom prst="wedgeRoundRectCallout">
            <a:avLst>
              <a:gd name="adj1" fmla="val -57583"/>
              <a:gd name="adj2" fmla="val -120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没有提到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mouth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nose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969000" y="3759200"/>
            <a:ext cx="2997200" cy="544513"/>
          </a:xfrm>
          <a:prstGeom prst="wedgeRoundRectCallout">
            <a:avLst>
              <a:gd name="adj1" fmla="val -57583"/>
              <a:gd name="adj2" fmla="val -120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没有提到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hair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eyes 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5825" y="2295525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1753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81038" y="595313"/>
            <a:ext cx="83327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25. Which may be the best title of the article?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Looking at a person in the right way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Ears and colours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The change of ears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Ears and characters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5178425" y="2205038"/>
            <a:ext cx="3375025" cy="1393825"/>
          </a:xfrm>
          <a:prstGeom prst="wedgeRoundRectCallout">
            <a:avLst>
              <a:gd name="adj1" fmla="val -27905"/>
              <a:gd name="adj2" fmla="val -13199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通读全文可知，是围绕“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your ears show your character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”来写的。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277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52513" y="3732213"/>
            <a:ext cx="576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712788" y="601663"/>
            <a:ext cx="7893050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请同学们看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《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点拨训练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》P3 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部分短文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26. With ______, you can pay less at restaurants and shops.</a:t>
            </a:r>
          </a:p>
          <a:p>
            <a:pPr indent="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ID cards         </a:t>
            </a:r>
          </a:p>
          <a:p>
            <a:pPr indent="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B. tourism cards</a:t>
            </a:r>
          </a:p>
          <a:p>
            <a:pPr indent="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bank cards          </a:t>
            </a:r>
          </a:p>
          <a:p>
            <a:pPr indent="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phone cards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4381500" y="2322513"/>
            <a:ext cx="3836988" cy="1549400"/>
          </a:xfrm>
          <a:prstGeom prst="wedgeRoundRectCallout">
            <a:avLst>
              <a:gd name="adj1" fmla="val -33964"/>
              <a:gd name="adj2" fmla="val -7642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根据问题描述定位到第二段。由第一句可知，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card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是指“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city tourism cards 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293813" y="1865313"/>
            <a:ext cx="66040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58875" y="2709863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379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0488" y="43084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14350" y="546100"/>
            <a:ext cx="836771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一、根据首字母及汉语提示完成单词。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Li Hong came first in the 100-metre r_______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（赛跑）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in the sports meeting last week.</a:t>
            </a:r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[2017·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无锡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Sometimes to take the l_______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（领先地位）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is easy, but to keep it is hard.</a:t>
            </a:r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The police s_______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（搜寻）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room for what the thief hid last night.</a:t>
            </a:r>
          </a:p>
        </p:txBody>
      </p:sp>
      <p:pic>
        <p:nvPicPr>
          <p:cNvPr id="11267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5381625" y="1214438"/>
            <a:ext cx="1509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ace</a:t>
            </a:r>
          </a:p>
        </p:txBody>
      </p:sp>
      <p:sp>
        <p:nvSpPr>
          <p:cNvPr id="41" name="TextBox 10"/>
          <p:cNvSpPr txBox="1">
            <a:spLocks noChangeArrowheads="1"/>
          </p:cNvSpPr>
          <p:nvPr/>
        </p:nvSpPr>
        <p:spPr bwMode="auto">
          <a:xfrm>
            <a:off x="5275263" y="2293938"/>
            <a:ext cx="1065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ead</a:t>
            </a:r>
          </a:p>
        </p:txBody>
      </p:sp>
      <p:sp>
        <p:nvSpPr>
          <p:cNvPr id="43" name="TextBox 14"/>
          <p:cNvSpPr txBox="1">
            <a:spLocks noChangeArrowheads="1"/>
          </p:cNvSpPr>
          <p:nvPr/>
        </p:nvSpPr>
        <p:spPr bwMode="auto">
          <a:xfrm>
            <a:off x="2306638" y="3408363"/>
            <a:ext cx="224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560388" y="514350"/>
            <a:ext cx="83327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27. The underlined words “tourist attractions” in Paragraph 2 mean ______.</a:t>
            </a:r>
          </a:p>
          <a:p>
            <a:pPr indent="450850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旅游方式       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旅游设施</a:t>
            </a:r>
          </a:p>
          <a:p>
            <a:pPr indent="450850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旅游手册       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旅游景点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973138" y="3108325"/>
            <a:ext cx="7086600" cy="1389063"/>
          </a:xfrm>
          <a:prstGeom prst="wedgeRoundRectCallout">
            <a:avLst>
              <a:gd name="adj1" fmla="val -22802"/>
              <a:gd name="adj2" fmla="val -5096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词义猜测题。结合上下文可推断，你甚至可能得到顶级“旅游景点”的免费门票，故 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tourist attractions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的含义是“旅游景点”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49725" y="2452688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4821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606425"/>
            <a:ext cx="833278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28. To save some money, the writer advises tourists to ______ 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get the best room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live near big tourist attractions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live away from big tourist attractions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take a map with them when traveling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4046538" y="1463675"/>
            <a:ext cx="4718050" cy="544513"/>
          </a:xfrm>
          <a:prstGeom prst="wedgeRoundRectCallout">
            <a:avLst>
              <a:gd name="adj1" fmla="val -57829"/>
              <a:gd name="adj2" fmla="val 11870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第三段“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Don’t get the best room.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6210300" y="3833813"/>
            <a:ext cx="1841500" cy="511175"/>
          </a:xfrm>
          <a:prstGeom prst="wedgeRoundRectCallout">
            <a:avLst>
              <a:gd name="adj1" fmla="val -57385"/>
              <a:gd name="adj2" fmla="val -57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文中没提到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85825" y="3054350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3916363" y="263525"/>
            <a:ext cx="3549650" cy="544513"/>
          </a:xfrm>
          <a:prstGeom prst="wedgeRoundRectCallout">
            <a:avLst>
              <a:gd name="adj1" fmla="val -51605"/>
              <a:gd name="adj2" fmla="val 7729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浏览各段大意可得出答案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圆角矩形标注 12"/>
          <p:cNvSpPr/>
          <p:nvPr/>
        </p:nvSpPr>
        <p:spPr>
          <a:xfrm>
            <a:off x="6061075" y="2251075"/>
            <a:ext cx="2809875" cy="1354138"/>
          </a:xfrm>
          <a:prstGeom prst="wedgeRoundRectCallout">
            <a:avLst>
              <a:gd name="adj1" fmla="val -50974"/>
              <a:gd name="adj2" fmla="val 1930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第四段“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choosing a hotel away from big tourist attractions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/>
          <p:cNvCxnSpPr>
            <a:endCxn id="13" idx="1"/>
          </p:cNvCxnSpPr>
          <p:nvPr/>
        </p:nvCxnSpPr>
        <p:spPr>
          <a:xfrm>
            <a:off x="5189538" y="2571750"/>
            <a:ext cx="871537" cy="3571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endCxn id="13" idx="4"/>
          </p:cNvCxnSpPr>
          <p:nvPr/>
        </p:nvCxnSpPr>
        <p:spPr>
          <a:xfrm flipV="1">
            <a:off x="5532438" y="2954338"/>
            <a:ext cx="501650" cy="422275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87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9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66725" y="381000"/>
            <a:ext cx="8274050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29. The writer prefers to make breakfast and lunch in the hotel because ______ 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A. they are healthier and more delicious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B. he likes cookers in the hotel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C. there are not any restaurants in the neighbor-hood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D. he’d rather spend much money on a delicious supper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452813" y="1038225"/>
            <a:ext cx="43370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圆角矩形标注 3"/>
          <p:cNvSpPr/>
          <p:nvPr/>
        </p:nvSpPr>
        <p:spPr>
          <a:xfrm>
            <a:off x="4714875" y="1371600"/>
            <a:ext cx="4013200" cy="1703388"/>
          </a:xfrm>
          <a:prstGeom prst="wedgeRoundRectCallout">
            <a:avLst>
              <a:gd name="adj1" fmla="val -35499"/>
              <a:gd name="adj2" fmla="val -6806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根据问题描述定位到最后一段。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最后一句提到原因是“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spend much money on a delicious supper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5825" y="4073525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789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42913" y="595313"/>
            <a:ext cx="83327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30. What does the passage mainly talk about?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How to save money when traveling.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How to get a tourism card.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How to find a hotel outside a city.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How to book a room on the Internet.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5629275" y="1501775"/>
            <a:ext cx="3360738" cy="1824038"/>
          </a:xfrm>
          <a:prstGeom prst="wedgeRoundRectCallout">
            <a:avLst>
              <a:gd name="adj1" fmla="val -49717"/>
              <a:gd name="adj2" fmla="val -6449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主旨大意题。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通读全文可知是围绕“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some ways to save money when you are traveling.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”来写的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1544638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8917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68338" y="617538"/>
            <a:ext cx="8143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 He is a b_______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（天生的）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athlete.</a:t>
            </a:r>
          </a:p>
          <a:p>
            <a:pPr marL="273050" indent="-2730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 There is g 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（普遍的）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concern about the rising crime rate.</a:t>
            </a:r>
          </a:p>
        </p:txBody>
      </p:sp>
      <p:pic>
        <p:nvPicPr>
          <p:cNvPr id="13315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2044700" y="882650"/>
            <a:ext cx="738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orn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10"/>
          <p:cNvSpPr txBox="1">
            <a:spLocks noChangeArrowheads="1"/>
          </p:cNvSpPr>
          <p:nvPr/>
        </p:nvSpPr>
        <p:spPr bwMode="auto">
          <a:xfrm>
            <a:off x="2185988" y="1612900"/>
            <a:ext cx="1482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eneral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25463" y="485775"/>
            <a:ext cx="8332787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二、单项选择。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苏州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—What do you think of Jason?</a:t>
            </a:r>
          </a:p>
          <a:p>
            <a:pPr indent="27305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He has ______ me with his good sense of humor.</a:t>
            </a:r>
          </a:p>
          <a:p>
            <a:pPr indent="27305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impressed       B. admired      C. reminded        D. warned</a:t>
            </a:r>
          </a:p>
        </p:txBody>
      </p:sp>
      <p:pic>
        <p:nvPicPr>
          <p:cNvPr id="15363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69200" y="42957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2489200" y="1860550"/>
            <a:ext cx="65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873375" y="1695450"/>
            <a:ext cx="261143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0"/>
          <p:cNvSpPr txBox="1">
            <a:spLocks noChangeArrowheads="1"/>
          </p:cNvSpPr>
          <p:nvPr/>
        </p:nvSpPr>
        <p:spPr bwMode="auto">
          <a:xfrm>
            <a:off x="3635375" y="819150"/>
            <a:ext cx="2587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你认为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...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怎么样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Box 10"/>
          <p:cNvSpPr txBox="1">
            <a:spLocks noChangeArrowheads="1"/>
          </p:cNvSpPr>
          <p:nvPr/>
        </p:nvSpPr>
        <p:spPr bwMode="auto">
          <a:xfrm>
            <a:off x="911225" y="2925763"/>
            <a:ext cx="17605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给某人深刻的印象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3203575" y="2994025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钦佩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Box 10"/>
          <p:cNvSpPr txBox="1">
            <a:spLocks noChangeArrowheads="1"/>
          </p:cNvSpPr>
          <p:nvPr/>
        </p:nvSpPr>
        <p:spPr bwMode="auto">
          <a:xfrm>
            <a:off x="4964113" y="2992438"/>
            <a:ext cx="1471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使想起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6867525" y="3046413"/>
            <a:ext cx="1949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提醒，警告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906463" y="3878263"/>
            <a:ext cx="7570787" cy="54451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结合语境，可知 “他的幽默感给我留下了深刻印象”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29" grpId="0"/>
      <p:bldP spid="33" grpId="0"/>
      <p:bldP spid="38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19100" y="428625"/>
            <a:ext cx="83693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7. [ 2018·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黄冈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—I find it difficult to learn English well. I want to drop it.</a:t>
            </a:r>
          </a:p>
          <a:p>
            <a:pPr indent="2730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English is very important in our daily life. Never ______ .</a:t>
            </a:r>
          </a:p>
          <a:p>
            <a:pPr indent="2730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give up it     B. give it up    C. give away it    D. give it away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7399338" y="2138363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圆角矩形标注 14"/>
          <p:cNvSpPr/>
          <p:nvPr/>
        </p:nvSpPr>
        <p:spPr>
          <a:xfrm>
            <a:off x="1458913" y="3544888"/>
            <a:ext cx="4108450" cy="1023937"/>
          </a:xfrm>
          <a:prstGeom prst="wedgeRoundRectCallout">
            <a:avLst>
              <a:gd name="adj1" fmla="val -7618"/>
              <a:gd name="adj2" fmla="val -7354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give up“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放弃”。如果人称代词作宾语，需放中间</a:t>
            </a:r>
            <a:endParaRPr lang="zh-CN" altLang="en-US" dirty="0"/>
          </a:p>
        </p:txBody>
      </p:sp>
      <p:sp>
        <p:nvSpPr>
          <p:cNvPr id="16" name="圆角矩形标注 15"/>
          <p:cNvSpPr/>
          <p:nvPr/>
        </p:nvSpPr>
        <p:spPr>
          <a:xfrm>
            <a:off x="6067425" y="3505200"/>
            <a:ext cx="2616200" cy="563563"/>
          </a:xfrm>
          <a:prstGeom prst="wedgeRoundRectCallout">
            <a:avLst>
              <a:gd name="adj1" fmla="val -3957"/>
              <a:gd name="adj2" fmla="val -8407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give away “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赠送”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77838" y="677863"/>
            <a:ext cx="8120062" cy="1943100"/>
          </a:xfrm>
          <a:prstGeom prst="rect">
            <a:avLst/>
          </a:prstGeom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8. We may meet all kinds of difficulties in the future, but we should be confident enough to _______ any challenge.</a:t>
            </a:r>
          </a:p>
          <a:p>
            <a:pPr marL="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put on        B. get on           C. take on        D. try on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5018088" y="1458913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27125" y="2676525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穿上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08300" y="2644775"/>
            <a:ext cx="106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上车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56175" y="2668588"/>
            <a:ext cx="107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承担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00850" y="2676525"/>
            <a:ext cx="1036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试穿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6367463" y="1871663"/>
            <a:ext cx="11255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708900" y="1509713"/>
            <a:ext cx="1141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挑战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127125" y="3395663"/>
            <a:ext cx="6365875" cy="108108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结合语境，可知应为“我们应该足够自信去接收任何挑战”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5" grpId="0"/>
      <p:bldP spid="17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68338" y="642938"/>
            <a:ext cx="79057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9. [ 2018·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云南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—I like the two dresses, but I can only afford ______ of them.</a:t>
            </a:r>
          </a:p>
          <a:p>
            <a:pPr indent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—I suggest you take the white one.</a:t>
            </a:r>
          </a:p>
          <a:p>
            <a:pPr indent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all             B. both            C. neither             D. either</a:t>
            </a:r>
          </a:p>
        </p:txBody>
      </p:sp>
      <p:pic>
        <p:nvPicPr>
          <p:cNvPr id="18435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接连接符 12"/>
          <p:cNvCxnSpPr/>
          <p:nvPr/>
        </p:nvCxnSpPr>
        <p:spPr>
          <a:xfrm>
            <a:off x="4189413" y="1314450"/>
            <a:ext cx="1439862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668338" y="3543300"/>
            <a:ext cx="1778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全部（三者及以上）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2646363" y="3609975"/>
            <a:ext cx="1284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两者都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573588" y="3609975"/>
            <a:ext cx="1471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两者都不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6624638" y="3663950"/>
            <a:ext cx="1663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两者中任意一个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1422400" y="2798763"/>
            <a:ext cx="38877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711825" y="882650"/>
            <a:ext cx="534988" cy="495300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7" name="圆角矩形标注 26"/>
          <p:cNvSpPr/>
          <p:nvPr/>
        </p:nvSpPr>
        <p:spPr>
          <a:xfrm>
            <a:off x="4910138" y="1474788"/>
            <a:ext cx="3663950" cy="1025525"/>
          </a:xfrm>
          <a:prstGeom prst="wedgeRoundRectCallout">
            <a:avLst>
              <a:gd name="adj1" fmla="val -60236"/>
              <a:gd name="adj2" fmla="val 49263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建议买白色的那件，可知只能付得起一件的钱</a:t>
            </a:r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1373188" y="1630363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 animBg="1"/>
      <p:bldP spid="2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723900"/>
            <a:ext cx="8332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10. Li Ming often helps his classmates and teachers and he often gets _______ from them.</a:t>
            </a:r>
          </a:p>
          <a:p>
            <a:pPr marL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money            B. prizes           C. presents         D. praise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2030413" y="1731963"/>
            <a:ext cx="57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330325" y="2986088"/>
            <a:ext cx="1116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金钱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79763" y="3052763"/>
            <a:ext cx="128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奖赏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153025" y="2973388"/>
            <a:ext cx="1471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礼物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7294563" y="3044825"/>
            <a:ext cx="1100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表扬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293938" y="1408113"/>
            <a:ext cx="4570412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1282700" y="3579813"/>
            <a:ext cx="6365875" cy="5397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李明经常帮助同学和老师，可知是获得表扬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  <p:bldP spid="12" grpId="0"/>
      <p:bldP spid="13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377825"/>
            <a:ext cx="83327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三、用所给词的适当形式填空。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11. Lily is a quiet girl. She doesn’t like to talk _______ (many).</a:t>
            </a:r>
          </a:p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12. Jim’s bike was broken yesterday, and that made him quite  _________ (happy) .</a:t>
            </a:r>
          </a:p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 My father works for the  _______ (sale) department in the shopping mall.</a:t>
            </a:r>
          </a:p>
        </p:txBody>
      </p:sp>
      <p:sp>
        <p:nvSpPr>
          <p:cNvPr id="18" name="圆角矩形标注 17"/>
          <p:cNvSpPr/>
          <p:nvPr/>
        </p:nvSpPr>
        <p:spPr>
          <a:xfrm>
            <a:off x="4244975" y="604838"/>
            <a:ext cx="4506913" cy="603250"/>
          </a:xfrm>
          <a:prstGeom prst="wedgeRoundRectCallout">
            <a:avLst>
              <a:gd name="adj1" fmla="val 23110"/>
              <a:gd name="adj2" fmla="val 9294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话是不可数名词，所以用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much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>
          <a:xfrm>
            <a:off x="5732463" y="1776413"/>
            <a:ext cx="54768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485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342063" y="1370013"/>
            <a:ext cx="925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much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3597275" y="2774950"/>
            <a:ext cx="5273675" cy="603250"/>
          </a:xfrm>
          <a:prstGeom prst="wedgeRoundRectCallout">
            <a:avLst>
              <a:gd name="adj1" fmla="val -44598"/>
              <a:gd name="adj2" fmla="val -96033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自行车坏了使他不高兴，加否定前缀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1058863" y="2520950"/>
            <a:ext cx="27527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58863" y="2844800"/>
            <a:ext cx="1530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unhappy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4202113" y="3592513"/>
            <a:ext cx="1046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sales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/>
      <p:bldP spid="9" grpId="0" animBg="1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1459</Words>
  <Application>Microsoft Office PowerPoint</Application>
  <PresentationFormat>全屏显示(16:9)</PresentationFormat>
  <Paragraphs>180</Paragraphs>
  <Slides>23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黑体</vt:lpstr>
      <vt:lpstr>华文行楷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2015-12-21T09:02:00Z</dcterms:created>
  <dcterms:modified xsi:type="dcterms:W3CDTF">2023-01-17T02:30:14Z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D37B180320E14B48B0E4CFFB0D49F32D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