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52" r:id="rId2"/>
    <p:sldId id="375" r:id="rId3"/>
    <p:sldId id="382" r:id="rId4"/>
    <p:sldId id="385" r:id="rId5"/>
    <p:sldId id="388" r:id="rId6"/>
    <p:sldId id="387" r:id="rId7"/>
    <p:sldId id="377" r:id="rId8"/>
    <p:sldId id="384" r:id="rId9"/>
    <p:sldId id="391" r:id="rId10"/>
    <p:sldId id="392" r:id="rId11"/>
    <p:sldId id="397" r:id="rId12"/>
    <p:sldId id="393" r:id="rId13"/>
    <p:sldId id="394" r:id="rId14"/>
    <p:sldId id="395" r:id="rId15"/>
  </p:sldIdLst>
  <p:sldSz cx="9144000" cy="5143500" type="screen16x9"/>
  <p:notesSz cx="6858000" cy="9144000"/>
  <p:custDataLst>
    <p:tags r:id="rId18"/>
  </p:custDataLst>
  <p:defaultTextStyle>
    <a:defPPr>
      <a:defRPr lang="zh-CN"/>
    </a:defPPr>
    <a:lvl1pPr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Lao UI" panose="020B0502040204020203" pitchFamily="34" charset="0"/>
        <a:ea typeface="微软雅黑" panose="020B0503020204020204" pitchFamily="34" charset="-122"/>
        <a:cs typeface="+mn-cs"/>
      </a:defRPr>
    </a:lvl1pPr>
    <a:lvl2pPr marL="342900" indent="1143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Lao UI" panose="020B0502040204020203" pitchFamily="34" charset="0"/>
        <a:ea typeface="微软雅黑" panose="020B0503020204020204" pitchFamily="34" charset="-122"/>
        <a:cs typeface="+mn-cs"/>
      </a:defRPr>
    </a:lvl2pPr>
    <a:lvl3pPr marL="685800" indent="2286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Lao UI" panose="020B0502040204020203" pitchFamily="34" charset="0"/>
        <a:ea typeface="微软雅黑" panose="020B0503020204020204" pitchFamily="34" charset="-122"/>
        <a:cs typeface="+mn-cs"/>
      </a:defRPr>
    </a:lvl3pPr>
    <a:lvl4pPr marL="1028700" indent="3429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Lao UI" panose="020B0502040204020203" pitchFamily="34" charset="0"/>
        <a:ea typeface="微软雅黑" panose="020B0503020204020204" pitchFamily="34" charset="-122"/>
        <a:cs typeface="+mn-cs"/>
      </a:defRPr>
    </a:lvl4pPr>
    <a:lvl5pPr marL="1371600" indent="4572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Lao UI" panose="020B0502040204020203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Lao UI" panose="020B0502040204020203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Lao UI" panose="020B0502040204020203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Lao UI" panose="020B0502040204020203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Lao UI" panose="020B0502040204020203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56ABB2"/>
    <a:srgbClr val="407BB3"/>
    <a:srgbClr val="8CBFBE"/>
    <a:srgbClr val="CED17A"/>
    <a:srgbClr val="90C9C5"/>
    <a:srgbClr val="458DA6"/>
    <a:srgbClr val="4C93A6"/>
    <a:srgbClr val="73E5C0"/>
    <a:srgbClr val="588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26" autoAdjust="0"/>
    <p:restoredTop sz="95042" autoAdjust="0"/>
  </p:normalViewPr>
  <p:slideViewPr>
    <p:cSldViewPr snapToGrid="0">
      <p:cViewPr>
        <p:scale>
          <a:sx n="110" d="100"/>
          <a:sy n="110" d="100"/>
        </p:scale>
        <p:origin x="-1644" y="-804"/>
      </p:cViewPr>
      <p:guideLst>
        <p:guide orient="horz" pos="153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7662753-A813-4C45-97AB-E0C7F303D92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80D89E5-3798-4BDB-BFE9-1B54188DA33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D13CC4-985B-416A-8F54-F0C1195724FB}" type="slidenum">
              <a:rPr lang="zh-CN" altLang="en-US" sz="1200" smtClean="0"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 sz="1200" smtClean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>
                <a:solidFill>
                  <a:prstClr val="black"/>
                </a:solidFill>
              </a:r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bg>
      <p:bgPr>
        <a:solidFill>
          <a:schemeClr val="bg1">
            <a:lumMod val="95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36000" y="27000"/>
            <a:ext cx="9072000" cy="5089500"/>
          </a:xfrm>
          <a:prstGeom prst="rect">
            <a:avLst/>
          </a:prstGeom>
          <a:noFill/>
          <a:ln w="107950">
            <a:solidFill>
              <a:srgbClr val="4E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/>
          </a:p>
        </p:txBody>
      </p:sp>
      <p:sp>
        <p:nvSpPr>
          <p:cNvPr id="9" name="矩形 8"/>
          <p:cNvSpPr/>
          <p:nvPr userDrawn="1"/>
        </p:nvSpPr>
        <p:spPr>
          <a:xfrm>
            <a:off x="515148" y="27000"/>
            <a:ext cx="181205" cy="384480"/>
          </a:xfrm>
          <a:prstGeom prst="rect">
            <a:avLst/>
          </a:pr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/>
          </a:p>
        </p:txBody>
      </p:sp>
      <p:sp>
        <p:nvSpPr>
          <p:cNvPr id="10" name="矩形 9"/>
          <p:cNvSpPr/>
          <p:nvPr userDrawn="1"/>
        </p:nvSpPr>
        <p:spPr>
          <a:xfrm>
            <a:off x="7679118" y="27000"/>
            <a:ext cx="181205" cy="384480"/>
          </a:xfrm>
          <a:prstGeom prst="rect">
            <a:avLst/>
          </a:pr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/>
          </a:p>
        </p:txBody>
      </p:sp>
      <p:sp>
        <p:nvSpPr>
          <p:cNvPr id="11" name="文本占位符 13"/>
          <p:cNvSpPr>
            <a:spLocks noGrp="1"/>
          </p:cNvSpPr>
          <p:nvPr>
            <p:ph type="body" sz="quarter" idx="12" hasCustomPrompt="1"/>
          </p:nvPr>
        </p:nvSpPr>
        <p:spPr>
          <a:xfrm>
            <a:off x="7591522" y="485337"/>
            <a:ext cx="1552478" cy="28702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100" baseline="0">
                <a:solidFill>
                  <a:srgbClr val="4EA4DD"/>
                </a:solidFill>
                <a:latin typeface="+mj-ea"/>
                <a:ea typeface="+mj-ea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altLang="zh-CN" dirty="0" smtClean="0"/>
              <a:t>PART ONE</a:t>
            </a:r>
            <a:endParaRPr lang="zh-CN" altLang="en-US" dirty="0" smtClean="0"/>
          </a:p>
        </p:txBody>
      </p:sp>
      <p:sp>
        <p:nvSpPr>
          <p:cNvPr id="12" name="文本占位符 13"/>
          <p:cNvSpPr>
            <a:spLocks noGrp="1"/>
          </p:cNvSpPr>
          <p:nvPr>
            <p:ph type="body" sz="quarter" idx="11" hasCustomPrompt="1"/>
          </p:nvPr>
        </p:nvSpPr>
        <p:spPr>
          <a:xfrm>
            <a:off x="399087" y="422032"/>
            <a:ext cx="4776618" cy="3840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rgbClr val="4EA4DD"/>
                </a:solidFill>
                <a:latin typeface="+mj-ea"/>
                <a:ea typeface="+mj-ea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zh-CN" altLang="en-US" dirty="0" smtClean="0"/>
              <a:t>点击此处添加标题</a:t>
            </a: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内容与标题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4639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737C422-3479-422A-8B02-D8EF3909FD0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941542A-A5B1-4AFC-ADFE-031157AC2C8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 Light" panose="020B0502040204020203" pitchFamily="34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 Light" panose="020B0502040204020203" pitchFamily="34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 Light" panose="020B0502040204020203" pitchFamily="34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 Light" panose="020B0502040204020203" pitchFamily="34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Lao UI" panose="020B0502040204020203" pitchFamily="34" charset="0"/>
          <a:ea typeface="微软雅黑" panose="020B0503020204020204" pitchFamily="34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Lao UI" panose="020B0502040204020203" pitchFamily="34" charset="0"/>
          <a:ea typeface="微软雅黑" panose="020B0503020204020204" pitchFamily="34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Lao UI" panose="020B0502040204020203" pitchFamily="34" charset="0"/>
          <a:ea typeface="微软雅黑" panose="020B0503020204020204" pitchFamily="34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Lao UI" panose="020B0502040204020203" pitchFamily="34" charset="0"/>
          <a:ea typeface="微软雅黑" panose="020B0503020204020204" pitchFamily="34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4"/>
          <p:cNvSpPr txBox="1">
            <a:spLocks noChangeArrowheads="1"/>
          </p:cNvSpPr>
          <p:nvPr/>
        </p:nvSpPr>
        <p:spPr bwMode="auto">
          <a:xfrm>
            <a:off x="2816226" y="3304981"/>
            <a:ext cx="3451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青岛版六年级上册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2127252" y="3049587"/>
            <a:ext cx="4829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标题 1"/>
          <p:cNvSpPr txBox="1"/>
          <p:nvPr/>
        </p:nvSpPr>
        <p:spPr bwMode="auto">
          <a:xfrm>
            <a:off x="1966913" y="2122488"/>
            <a:ext cx="50355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zh-CN" altLang="en-US" sz="2800" b="1" dirty="0" smtClean="0">
                <a:latin typeface="+mn-ea"/>
                <a:ea typeface="+mn-ea"/>
              </a:rPr>
              <a:t>第</a:t>
            </a:r>
            <a:r>
              <a:rPr lang="en-US" altLang="zh-CN" sz="2800" b="1" dirty="0" smtClean="0">
                <a:latin typeface="+mn-ea"/>
                <a:ea typeface="+mn-ea"/>
              </a:rPr>
              <a:t>3</a:t>
            </a:r>
            <a:r>
              <a:rPr lang="zh-CN" altLang="en-US" sz="2800" b="1" dirty="0" smtClean="0">
                <a:latin typeface="+mn-ea"/>
                <a:ea typeface="+mn-ea"/>
              </a:rPr>
              <a:t>课时</a:t>
            </a:r>
            <a:endParaRPr lang="zh-CN" altLang="en-US" sz="2800" b="1" dirty="0">
              <a:latin typeface="+mn-ea"/>
              <a:ea typeface="+mn-ea"/>
            </a:endParaRPr>
          </a:p>
        </p:txBody>
      </p:sp>
      <p:grpSp>
        <p:nvGrpSpPr>
          <p:cNvPr id="17" name="组合 11"/>
          <p:cNvGrpSpPr/>
          <p:nvPr/>
        </p:nvGrpSpPr>
        <p:grpSpPr bwMode="auto">
          <a:xfrm>
            <a:off x="2243772" y="697197"/>
            <a:ext cx="4394368" cy="1611953"/>
            <a:chOff x="1966481" y="362171"/>
            <a:chExt cx="4393915" cy="1612596"/>
          </a:xfrm>
        </p:grpSpPr>
        <p:grpSp>
          <p:nvGrpSpPr>
            <p:cNvPr id="18" name="组合 8"/>
            <p:cNvGrpSpPr/>
            <p:nvPr/>
          </p:nvGrpSpPr>
          <p:grpSpPr bwMode="auto">
            <a:xfrm>
              <a:off x="1966481" y="362171"/>
              <a:ext cx="4217907" cy="928557"/>
              <a:chOff x="2937872" y="3463056"/>
              <a:chExt cx="4217907" cy="928557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2937872" y="3463056"/>
                <a:ext cx="933354" cy="929058"/>
              </a:xfrm>
              <a:prstGeom prst="ellipse">
                <a:avLst/>
              </a:prstGeom>
              <a:solidFill>
                <a:srgbClr val="FABD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" name="矩形: 圆角 7"/>
              <p:cNvSpPr/>
              <p:nvPr/>
            </p:nvSpPr>
            <p:spPr>
              <a:xfrm>
                <a:off x="3769636" y="3551992"/>
                <a:ext cx="3385788" cy="751187"/>
              </a:xfrm>
              <a:custGeom>
                <a:avLst/>
                <a:gdLst>
                  <a:gd name="connsiteX0" fmla="*/ 0 w 3600450"/>
                  <a:gd name="connsiteY0" fmla="*/ 239229 h 749558"/>
                  <a:gd name="connsiteX1" fmla="*/ 239229 w 3600450"/>
                  <a:gd name="connsiteY1" fmla="*/ 0 h 749558"/>
                  <a:gd name="connsiteX2" fmla="*/ 3361221 w 3600450"/>
                  <a:gd name="connsiteY2" fmla="*/ 0 h 749558"/>
                  <a:gd name="connsiteX3" fmla="*/ 3600450 w 3600450"/>
                  <a:gd name="connsiteY3" fmla="*/ 239229 h 749558"/>
                  <a:gd name="connsiteX4" fmla="*/ 3600450 w 3600450"/>
                  <a:gd name="connsiteY4" fmla="*/ 510329 h 749558"/>
                  <a:gd name="connsiteX5" fmla="*/ 3361221 w 3600450"/>
                  <a:gd name="connsiteY5" fmla="*/ 749558 h 749558"/>
                  <a:gd name="connsiteX6" fmla="*/ 239229 w 3600450"/>
                  <a:gd name="connsiteY6" fmla="*/ 749558 h 749558"/>
                  <a:gd name="connsiteX7" fmla="*/ 0 w 3600450"/>
                  <a:gd name="connsiteY7" fmla="*/ 510329 h 749558"/>
                  <a:gd name="connsiteX8" fmla="*/ 0 w 3600450"/>
                  <a:gd name="connsiteY8" fmla="*/ 239229 h 749558"/>
                  <a:gd name="connsiteX0-1" fmla="*/ 381000 w 3600450"/>
                  <a:gd name="connsiteY0-2" fmla="*/ 272566 h 749558"/>
                  <a:gd name="connsiteX1-3" fmla="*/ 239229 w 3600450"/>
                  <a:gd name="connsiteY1-4" fmla="*/ 0 h 749558"/>
                  <a:gd name="connsiteX2-5" fmla="*/ 3361221 w 3600450"/>
                  <a:gd name="connsiteY2-6" fmla="*/ 0 h 749558"/>
                  <a:gd name="connsiteX3-7" fmla="*/ 3600450 w 3600450"/>
                  <a:gd name="connsiteY3-8" fmla="*/ 239229 h 749558"/>
                  <a:gd name="connsiteX4-9" fmla="*/ 3600450 w 3600450"/>
                  <a:gd name="connsiteY4-10" fmla="*/ 510329 h 749558"/>
                  <a:gd name="connsiteX5-11" fmla="*/ 3361221 w 3600450"/>
                  <a:gd name="connsiteY5-12" fmla="*/ 749558 h 749558"/>
                  <a:gd name="connsiteX6-13" fmla="*/ 239229 w 3600450"/>
                  <a:gd name="connsiteY6-14" fmla="*/ 749558 h 749558"/>
                  <a:gd name="connsiteX7-15" fmla="*/ 0 w 3600450"/>
                  <a:gd name="connsiteY7-16" fmla="*/ 510329 h 749558"/>
                  <a:gd name="connsiteX8-17" fmla="*/ 381000 w 3600450"/>
                  <a:gd name="connsiteY8-18" fmla="*/ 272566 h 749558"/>
                  <a:gd name="connsiteX0-19" fmla="*/ 177789 w 3397239"/>
                  <a:gd name="connsiteY0-20" fmla="*/ 272566 h 749558"/>
                  <a:gd name="connsiteX1-21" fmla="*/ 36018 w 3397239"/>
                  <a:gd name="connsiteY1-22" fmla="*/ 0 h 749558"/>
                  <a:gd name="connsiteX2-23" fmla="*/ 3158010 w 3397239"/>
                  <a:gd name="connsiteY2-24" fmla="*/ 0 h 749558"/>
                  <a:gd name="connsiteX3-25" fmla="*/ 3397239 w 3397239"/>
                  <a:gd name="connsiteY3-26" fmla="*/ 239229 h 749558"/>
                  <a:gd name="connsiteX4-27" fmla="*/ 3397239 w 3397239"/>
                  <a:gd name="connsiteY4-28" fmla="*/ 510329 h 749558"/>
                  <a:gd name="connsiteX5-29" fmla="*/ 3158010 w 3397239"/>
                  <a:gd name="connsiteY5-30" fmla="*/ 749558 h 749558"/>
                  <a:gd name="connsiteX6-31" fmla="*/ 36018 w 3397239"/>
                  <a:gd name="connsiteY6-32" fmla="*/ 749558 h 749558"/>
                  <a:gd name="connsiteX7-33" fmla="*/ 187314 w 3397239"/>
                  <a:gd name="connsiteY7-34" fmla="*/ 529379 h 749558"/>
                  <a:gd name="connsiteX8-35" fmla="*/ 177789 w 3397239"/>
                  <a:gd name="connsiteY8-36" fmla="*/ 272566 h 749558"/>
                  <a:gd name="connsiteX0-37" fmla="*/ 176873 w 3396323"/>
                  <a:gd name="connsiteY0-38" fmla="*/ 272566 h 749558"/>
                  <a:gd name="connsiteX1-39" fmla="*/ 35102 w 3396323"/>
                  <a:gd name="connsiteY1-40" fmla="*/ 0 h 749558"/>
                  <a:gd name="connsiteX2-41" fmla="*/ 3157094 w 3396323"/>
                  <a:gd name="connsiteY2-42" fmla="*/ 0 h 749558"/>
                  <a:gd name="connsiteX3-43" fmla="*/ 3396323 w 3396323"/>
                  <a:gd name="connsiteY3-44" fmla="*/ 239229 h 749558"/>
                  <a:gd name="connsiteX4-45" fmla="*/ 3396323 w 3396323"/>
                  <a:gd name="connsiteY4-46" fmla="*/ 510329 h 749558"/>
                  <a:gd name="connsiteX5-47" fmla="*/ 3157094 w 3396323"/>
                  <a:gd name="connsiteY5-48" fmla="*/ 749558 h 749558"/>
                  <a:gd name="connsiteX6-49" fmla="*/ 35102 w 3396323"/>
                  <a:gd name="connsiteY6-50" fmla="*/ 749558 h 749558"/>
                  <a:gd name="connsiteX7-51" fmla="*/ 186398 w 3396323"/>
                  <a:gd name="connsiteY7-52" fmla="*/ 529379 h 749558"/>
                  <a:gd name="connsiteX8-53" fmla="*/ 176873 w 3396323"/>
                  <a:gd name="connsiteY8-54" fmla="*/ 272566 h 749558"/>
                  <a:gd name="connsiteX0-55" fmla="*/ 141771 w 3361221"/>
                  <a:gd name="connsiteY0-56" fmla="*/ 272566 h 749558"/>
                  <a:gd name="connsiteX1-57" fmla="*/ 0 w 3361221"/>
                  <a:gd name="connsiteY1-58" fmla="*/ 0 h 749558"/>
                  <a:gd name="connsiteX2-59" fmla="*/ 3121992 w 3361221"/>
                  <a:gd name="connsiteY2-60" fmla="*/ 0 h 749558"/>
                  <a:gd name="connsiteX3-61" fmla="*/ 3361221 w 3361221"/>
                  <a:gd name="connsiteY3-62" fmla="*/ 239229 h 749558"/>
                  <a:gd name="connsiteX4-63" fmla="*/ 3361221 w 3361221"/>
                  <a:gd name="connsiteY4-64" fmla="*/ 510329 h 749558"/>
                  <a:gd name="connsiteX5-65" fmla="*/ 3121992 w 3361221"/>
                  <a:gd name="connsiteY5-66" fmla="*/ 749558 h 749558"/>
                  <a:gd name="connsiteX6-67" fmla="*/ 0 w 3361221"/>
                  <a:gd name="connsiteY6-68" fmla="*/ 749558 h 749558"/>
                  <a:gd name="connsiteX7-69" fmla="*/ 151296 w 3361221"/>
                  <a:gd name="connsiteY7-70" fmla="*/ 529379 h 749558"/>
                  <a:gd name="connsiteX8-71" fmla="*/ 141771 w 3361221"/>
                  <a:gd name="connsiteY8-72" fmla="*/ 272566 h 749558"/>
                  <a:gd name="connsiteX0-73" fmla="*/ 141771 w 3361221"/>
                  <a:gd name="connsiteY0-74" fmla="*/ 272566 h 749558"/>
                  <a:gd name="connsiteX1-75" fmla="*/ 0 w 3361221"/>
                  <a:gd name="connsiteY1-76" fmla="*/ 0 h 749558"/>
                  <a:gd name="connsiteX2-77" fmla="*/ 3121992 w 3361221"/>
                  <a:gd name="connsiteY2-78" fmla="*/ 0 h 749558"/>
                  <a:gd name="connsiteX3-79" fmla="*/ 3361221 w 3361221"/>
                  <a:gd name="connsiteY3-80" fmla="*/ 239229 h 749558"/>
                  <a:gd name="connsiteX4-81" fmla="*/ 3361221 w 3361221"/>
                  <a:gd name="connsiteY4-82" fmla="*/ 510329 h 749558"/>
                  <a:gd name="connsiteX5-83" fmla="*/ 3121992 w 3361221"/>
                  <a:gd name="connsiteY5-84" fmla="*/ 749558 h 749558"/>
                  <a:gd name="connsiteX6-85" fmla="*/ 0 w 3361221"/>
                  <a:gd name="connsiteY6-86" fmla="*/ 749558 h 749558"/>
                  <a:gd name="connsiteX7-87" fmla="*/ 151296 w 3361221"/>
                  <a:gd name="connsiteY7-88" fmla="*/ 529379 h 749558"/>
                  <a:gd name="connsiteX8-89" fmla="*/ 141771 w 3361221"/>
                  <a:gd name="connsiteY8-90" fmla="*/ 272566 h 749558"/>
                  <a:gd name="connsiteX0-91" fmla="*/ 141771 w 3361221"/>
                  <a:gd name="connsiteY0-92" fmla="*/ 272566 h 749558"/>
                  <a:gd name="connsiteX1-93" fmla="*/ 0 w 3361221"/>
                  <a:gd name="connsiteY1-94" fmla="*/ 0 h 749558"/>
                  <a:gd name="connsiteX2-95" fmla="*/ 3121992 w 3361221"/>
                  <a:gd name="connsiteY2-96" fmla="*/ 0 h 749558"/>
                  <a:gd name="connsiteX3-97" fmla="*/ 3361221 w 3361221"/>
                  <a:gd name="connsiteY3-98" fmla="*/ 239229 h 749558"/>
                  <a:gd name="connsiteX4-99" fmla="*/ 3361221 w 3361221"/>
                  <a:gd name="connsiteY4-100" fmla="*/ 510329 h 749558"/>
                  <a:gd name="connsiteX5-101" fmla="*/ 3121992 w 3361221"/>
                  <a:gd name="connsiteY5-102" fmla="*/ 749558 h 749558"/>
                  <a:gd name="connsiteX6-103" fmla="*/ 0 w 3361221"/>
                  <a:gd name="connsiteY6-104" fmla="*/ 749558 h 749558"/>
                  <a:gd name="connsiteX7-105" fmla="*/ 151296 w 3361221"/>
                  <a:gd name="connsiteY7-106" fmla="*/ 529379 h 749558"/>
                  <a:gd name="connsiteX8-107" fmla="*/ 141771 w 3361221"/>
                  <a:gd name="connsiteY8-108" fmla="*/ 272566 h 749558"/>
                  <a:gd name="connsiteX0-109" fmla="*/ 141771 w 3361221"/>
                  <a:gd name="connsiteY0-110" fmla="*/ 272566 h 749558"/>
                  <a:gd name="connsiteX1-111" fmla="*/ 0 w 3361221"/>
                  <a:gd name="connsiteY1-112" fmla="*/ 0 h 749558"/>
                  <a:gd name="connsiteX2-113" fmla="*/ 3121992 w 3361221"/>
                  <a:gd name="connsiteY2-114" fmla="*/ 0 h 749558"/>
                  <a:gd name="connsiteX3-115" fmla="*/ 3361221 w 3361221"/>
                  <a:gd name="connsiteY3-116" fmla="*/ 239229 h 749558"/>
                  <a:gd name="connsiteX4-117" fmla="*/ 3361221 w 3361221"/>
                  <a:gd name="connsiteY4-118" fmla="*/ 510329 h 749558"/>
                  <a:gd name="connsiteX5-119" fmla="*/ 3121992 w 3361221"/>
                  <a:gd name="connsiteY5-120" fmla="*/ 749558 h 749558"/>
                  <a:gd name="connsiteX6-121" fmla="*/ 0 w 3361221"/>
                  <a:gd name="connsiteY6-122" fmla="*/ 749558 h 749558"/>
                  <a:gd name="connsiteX7-123" fmla="*/ 151296 w 3361221"/>
                  <a:gd name="connsiteY7-124" fmla="*/ 529379 h 749558"/>
                  <a:gd name="connsiteX8-125" fmla="*/ 141771 w 3361221"/>
                  <a:gd name="connsiteY8-126" fmla="*/ 272566 h 749558"/>
                  <a:gd name="connsiteX0-127" fmla="*/ 328448 w 3547898"/>
                  <a:gd name="connsiteY0-128" fmla="*/ 272566 h 749558"/>
                  <a:gd name="connsiteX1-129" fmla="*/ 186677 w 3547898"/>
                  <a:gd name="connsiteY1-130" fmla="*/ 0 h 749558"/>
                  <a:gd name="connsiteX2-131" fmla="*/ 3308669 w 3547898"/>
                  <a:gd name="connsiteY2-132" fmla="*/ 0 h 749558"/>
                  <a:gd name="connsiteX3-133" fmla="*/ 3547898 w 3547898"/>
                  <a:gd name="connsiteY3-134" fmla="*/ 239229 h 749558"/>
                  <a:gd name="connsiteX4-135" fmla="*/ 3547898 w 3547898"/>
                  <a:gd name="connsiteY4-136" fmla="*/ 510329 h 749558"/>
                  <a:gd name="connsiteX5-137" fmla="*/ 3308669 w 3547898"/>
                  <a:gd name="connsiteY5-138" fmla="*/ 749558 h 749558"/>
                  <a:gd name="connsiteX6-139" fmla="*/ 186677 w 3547898"/>
                  <a:gd name="connsiteY6-140" fmla="*/ 749558 h 749558"/>
                  <a:gd name="connsiteX7-141" fmla="*/ 337973 w 3547898"/>
                  <a:gd name="connsiteY7-142" fmla="*/ 529379 h 749558"/>
                  <a:gd name="connsiteX8-143" fmla="*/ 328448 w 3547898"/>
                  <a:gd name="connsiteY8-144" fmla="*/ 272566 h 749558"/>
                  <a:gd name="connsiteX0-145" fmla="*/ 141771 w 3361221"/>
                  <a:gd name="connsiteY0-146" fmla="*/ 272566 h 749558"/>
                  <a:gd name="connsiteX1-147" fmla="*/ 0 w 3361221"/>
                  <a:gd name="connsiteY1-148" fmla="*/ 0 h 749558"/>
                  <a:gd name="connsiteX2-149" fmla="*/ 3121992 w 3361221"/>
                  <a:gd name="connsiteY2-150" fmla="*/ 0 h 749558"/>
                  <a:gd name="connsiteX3-151" fmla="*/ 3361221 w 3361221"/>
                  <a:gd name="connsiteY3-152" fmla="*/ 239229 h 749558"/>
                  <a:gd name="connsiteX4-153" fmla="*/ 3361221 w 3361221"/>
                  <a:gd name="connsiteY4-154" fmla="*/ 510329 h 749558"/>
                  <a:gd name="connsiteX5-155" fmla="*/ 3121992 w 3361221"/>
                  <a:gd name="connsiteY5-156" fmla="*/ 749558 h 749558"/>
                  <a:gd name="connsiteX6-157" fmla="*/ 0 w 3361221"/>
                  <a:gd name="connsiteY6-158" fmla="*/ 749558 h 749558"/>
                  <a:gd name="connsiteX7-159" fmla="*/ 151296 w 3361221"/>
                  <a:gd name="connsiteY7-160" fmla="*/ 529379 h 749558"/>
                  <a:gd name="connsiteX8-161" fmla="*/ 141771 w 3361221"/>
                  <a:gd name="connsiteY8-162" fmla="*/ 272566 h 749558"/>
                  <a:gd name="connsiteX0-163" fmla="*/ 141771 w 3361221"/>
                  <a:gd name="connsiteY0-164" fmla="*/ 229703 h 749558"/>
                  <a:gd name="connsiteX1-165" fmla="*/ 0 w 3361221"/>
                  <a:gd name="connsiteY1-166" fmla="*/ 0 h 749558"/>
                  <a:gd name="connsiteX2-167" fmla="*/ 3121992 w 3361221"/>
                  <a:gd name="connsiteY2-168" fmla="*/ 0 h 749558"/>
                  <a:gd name="connsiteX3-169" fmla="*/ 3361221 w 3361221"/>
                  <a:gd name="connsiteY3-170" fmla="*/ 239229 h 749558"/>
                  <a:gd name="connsiteX4-171" fmla="*/ 3361221 w 3361221"/>
                  <a:gd name="connsiteY4-172" fmla="*/ 510329 h 749558"/>
                  <a:gd name="connsiteX5-173" fmla="*/ 3121992 w 3361221"/>
                  <a:gd name="connsiteY5-174" fmla="*/ 749558 h 749558"/>
                  <a:gd name="connsiteX6-175" fmla="*/ 0 w 3361221"/>
                  <a:gd name="connsiteY6-176" fmla="*/ 749558 h 749558"/>
                  <a:gd name="connsiteX7-177" fmla="*/ 151296 w 3361221"/>
                  <a:gd name="connsiteY7-178" fmla="*/ 529379 h 749558"/>
                  <a:gd name="connsiteX8-179" fmla="*/ 141771 w 3361221"/>
                  <a:gd name="connsiteY8-180" fmla="*/ 229703 h 749558"/>
                  <a:gd name="connsiteX0-181" fmla="*/ 141771 w 3361221"/>
                  <a:gd name="connsiteY0-182" fmla="*/ 229703 h 749558"/>
                  <a:gd name="connsiteX1-183" fmla="*/ 0 w 3361221"/>
                  <a:gd name="connsiteY1-184" fmla="*/ 0 h 749558"/>
                  <a:gd name="connsiteX2-185" fmla="*/ 3121992 w 3361221"/>
                  <a:gd name="connsiteY2-186" fmla="*/ 0 h 749558"/>
                  <a:gd name="connsiteX3-187" fmla="*/ 3361221 w 3361221"/>
                  <a:gd name="connsiteY3-188" fmla="*/ 239229 h 749558"/>
                  <a:gd name="connsiteX4-189" fmla="*/ 3361221 w 3361221"/>
                  <a:gd name="connsiteY4-190" fmla="*/ 510329 h 749558"/>
                  <a:gd name="connsiteX5-191" fmla="*/ 3121992 w 3361221"/>
                  <a:gd name="connsiteY5-192" fmla="*/ 749558 h 749558"/>
                  <a:gd name="connsiteX6-193" fmla="*/ 0 w 3361221"/>
                  <a:gd name="connsiteY6-194" fmla="*/ 749558 h 749558"/>
                  <a:gd name="connsiteX7-195" fmla="*/ 151296 w 3361221"/>
                  <a:gd name="connsiteY7-196" fmla="*/ 529379 h 749558"/>
                  <a:gd name="connsiteX8-197" fmla="*/ 141771 w 3361221"/>
                  <a:gd name="connsiteY8-198" fmla="*/ 229703 h 749558"/>
                  <a:gd name="connsiteX0-199" fmla="*/ 141771 w 3361221"/>
                  <a:gd name="connsiteY0-200" fmla="*/ 229703 h 749558"/>
                  <a:gd name="connsiteX1-201" fmla="*/ 0 w 3361221"/>
                  <a:gd name="connsiteY1-202" fmla="*/ 0 h 749558"/>
                  <a:gd name="connsiteX2-203" fmla="*/ 3121992 w 3361221"/>
                  <a:gd name="connsiteY2-204" fmla="*/ 0 h 749558"/>
                  <a:gd name="connsiteX3-205" fmla="*/ 3361221 w 3361221"/>
                  <a:gd name="connsiteY3-206" fmla="*/ 239229 h 749558"/>
                  <a:gd name="connsiteX4-207" fmla="*/ 3361221 w 3361221"/>
                  <a:gd name="connsiteY4-208" fmla="*/ 510329 h 749558"/>
                  <a:gd name="connsiteX5-209" fmla="*/ 3121992 w 3361221"/>
                  <a:gd name="connsiteY5-210" fmla="*/ 749558 h 749558"/>
                  <a:gd name="connsiteX6-211" fmla="*/ 0 w 3361221"/>
                  <a:gd name="connsiteY6-212" fmla="*/ 749558 h 749558"/>
                  <a:gd name="connsiteX7-213" fmla="*/ 156059 w 3361221"/>
                  <a:gd name="connsiteY7-214" fmla="*/ 500804 h 749558"/>
                  <a:gd name="connsiteX8-215" fmla="*/ 141771 w 3361221"/>
                  <a:gd name="connsiteY8-216" fmla="*/ 229703 h 749558"/>
                  <a:gd name="connsiteX0-217" fmla="*/ 141771 w 3361221"/>
                  <a:gd name="connsiteY0-218" fmla="*/ 229703 h 749558"/>
                  <a:gd name="connsiteX1-219" fmla="*/ 0 w 3361221"/>
                  <a:gd name="connsiteY1-220" fmla="*/ 0 h 749558"/>
                  <a:gd name="connsiteX2-221" fmla="*/ 3121992 w 3361221"/>
                  <a:gd name="connsiteY2-222" fmla="*/ 0 h 749558"/>
                  <a:gd name="connsiteX3-223" fmla="*/ 3361221 w 3361221"/>
                  <a:gd name="connsiteY3-224" fmla="*/ 239229 h 749558"/>
                  <a:gd name="connsiteX4-225" fmla="*/ 3361221 w 3361221"/>
                  <a:gd name="connsiteY4-226" fmla="*/ 510329 h 749558"/>
                  <a:gd name="connsiteX5-227" fmla="*/ 3121992 w 3361221"/>
                  <a:gd name="connsiteY5-228" fmla="*/ 749558 h 749558"/>
                  <a:gd name="connsiteX6-229" fmla="*/ 0 w 3361221"/>
                  <a:gd name="connsiteY6-230" fmla="*/ 749558 h 749558"/>
                  <a:gd name="connsiteX7-231" fmla="*/ 156059 w 3361221"/>
                  <a:gd name="connsiteY7-232" fmla="*/ 500804 h 749558"/>
                  <a:gd name="connsiteX8-233" fmla="*/ 141771 w 3361221"/>
                  <a:gd name="connsiteY8-234" fmla="*/ 229703 h 749558"/>
                  <a:gd name="connsiteX0-235" fmla="*/ 141771 w 3361221"/>
                  <a:gd name="connsiteY0-236" fmla="*/ 229703 h 749558"/>
                  <a:gd name="connsiteX1-237" fmla="*/ 0 w 3361221"/>
                  <a:gd name="connsiteY1-238" fmla="*/ 0 h 749558"/>
                  <a:gd name="connsiteX2-239" fmla="*/ 3121992 w 3361221"/>
                  <a:gd name="connsiteY2-240" fmla="*/ 0 h 749558"/>
                  <a:gd name="connsiteX3-241" fmla="*/ 3361221 w 3361221"/>
                  <a:gd name="connsiteY3-242" fmla="*/ 239229 h 749558"/>
                  <a:gd name="connsiteX4-243" fmla="*/ 3361221 w 3361221"/>
                  <a:gd name="connsiteY4-244" fmla="*/ 510329 h 749558"/>
                  <a:gd name="connsiteX5-245" fmla="*/ 3121992 w 3361221"/>
                  <a:gd name="connsiteY5-246" fmla="*/ 749558 h 749558"/>
                  <a:gd name="connsiteX6-247" fmla="*/ 0 w 3361221"/>
                  <a:gd name="connsiteY6-248" fmla="*/ 749558 h 749558"/>
                  <a:gd name="connsiteX7-249" fmla="*/ 156059 w 3361221"/>
                  <a:gd name="connsiteY7-250" fmla="*/ 500804 h 749558"/>
                  <a:gd name="connsiteX8-251" fmla="*/ 141771 w 3361221"/>
                  <a:gd name="connsiteY8-252" fmla="*/ 229703 h 749558"/>
                  <a:gd name="connsiteX0-253" fmla="*/ 141771 w 3361221"/>
                  <a:gd name="connsiteY0-254" fmla="*/ 229703 h 749558"/>
                  <a:gd name="connsiteX1-255" fmla="*/ 0 w 3361221"/>
                  <a:gd name="connsiteY1-256" fmla="*/ 0 h 749558"/>
                  <a:gd name="connsiteX2-257" fmla="*/ 3121992 w 3361221"/>
                  <a:gd name="connsiteY2-258" fmla="*/ 0 h 749558"/>
                  <a:gd name="connsiteX3-259" fmla="*/ 3361221 w 3361221"/>
                  <a:gd name="connsiteY3-260" fmla="*/ 239229 h 749558"/>
                  <a:gd name="connsiteX4-261" fmla="*/ 3361221 w 3361221"/>
                  <a:gd name="connsiteY4-262" fmla="*/ 510329 h 749558"/>
                  <a:gd name="connsiteX5-263" fmla="*/ 3121992 w 3361221"/>
                  <a:gd name="connsiteY5-264" fmla="*/ 749558 h 749558"/>
                  <a:gd name="connsiteX6-265" fmla="*/ 0 w 3361221"/>
                  <a:gd name="connsiteY6-266" fmla="*/ 749558 h 749558"/>
                  <a:gd name="connsiteX7-267" fmla="*/ 156059 w 3361221"/>
                  <a:gd name="connsiteY7-268" fmla="*/ 500804 h 749558"/>
                  <a:gd name="connsiteX8-269" fmla="*/ 141771 w 3361221"/>
                  <a:gd name="connsiteY8-270" fmla="*/ 229703 h 749558"/>
                  <a:gd name="connsiteX0-271" fmla="*/ 141771 w 3361221"/>
                  <a:gd name="connsiteY0-272" fmla="*/ 229703 h 749558"/>
                  <a:gd name="connsiteX1-273" fmla="*/ 0 w 3361221"/>
                  <a:gd name="connsiteY1-274" fmla="*/ 0 h 749558"/>
                  <a:gd name="connsiteX2-275" fmla="*/ 3121992 w 3361221"/>
                  <a:gd name="connsiteY2-276" fmla="*/ 0 h 749558"/>
                  <a:gd name="connsiteX3-277" fmla="*/ 3361221 w 3361221"/>
                  <a:gd name="connsiteY3-278" fmla="*/ 239229 h 749558"/>
                  <a:gd name="connsiteX4-279" fmla="*/ 3361221 w 3361221"/>
                  <a:gd name="connsiteY4-280" fmla="*/ 510329 h 749558"/>
                  <a:gd name="connsiteX5-281" fmla="*/ 3121992 w 3361221"/>
                  <a:gd name="connsiteY5-282" fmla="*/ 749558 h 749558"/>
                  <a:gd name="connsiteX6-283" fmla="*/ 0 w 3361221"/>
                  <a:gd name="connsiteY6-284" fmla="*/ 749558 h 749558"/>
                  <a:gd name="connsiteX7-285" fmla="*/ 156059 w 3361221"/>
                  <a:gd name="connsiteY7-286" fmla="*/ 500804 h 749558"/>
                  <a:gd name="connsiteX8-287" fmla="*/ 141771 w 3361221"/>
                  <a:gd name="connsiteY8-288" fmla="*/ 229703 h 749558"/>
                  <a:gd name="connsiteX0-289" fmla="*/ 141771 w 3361221"/>
                  <a:gd name="connsiteY0-290" fmla="*/ 229703 h 749558"/>
                  <a:gd name="connsiteX1-291" fmla="*/ 0 w 3361221"/>
                  <a:gd name="connsiteY1-292" fmla="*/ 0 h 749558"/>
                  <a:gd name="connsiteX2-293" fmla="*/ 3121992 w 3361221"/>
                  <a:gd name="connsiteY2-294" fmla="*/ 0 h 749558"/>
                  <a:gd name="connsiteX3-295" fmla="*/ 3361221 w 3361221"/>
                  <a:gd name="connsiteY3-296" fmla="*/ 239229 h 749558"/>
                  <a:gd name="connsiteX4-297" fmla="*/ 3361221 w 3361221"/>
                  <a:gd name="connsiteY4-298" fmla="*/ 510329 h 749558"/>
                  <a:gd name="connsiteX5-299" fmla="*/ 3121992 w 3361221"/>
                  <a:gd name="connsiteY5-300" fmla="*/ 749558 h 749558"/>
                  <a:gd name="connsiteX6-301" fmla="*/ 0 w 3361221"/>
                  <a:gd name="connsiteY6-302" fmla="*/ 749558 h 749558"/>
                  <a:gd name="connsiteX7-303" fmla="*/ 156059 w 3361221"/>
                  <a:gd name="connsiteY7-304" fmla="*/ 500804 h 749558"/>
                  <a:gd name="connsiteX8-305" fmla="*/ 141771 w 3361221"/>
                  <a:gd name="connsiteY8-306" fmla="*/ 229703 h 749558"/>
                  <a:gd name="connsiteX0-307" fmla="*/ 141771 w 3361221"/>
                  <a:gd name="connsiteY0-308" fmla="*/ 229703 h 749558"/>
                  <a:gd name="connsiteX1-309" fmla="*/ 0 w 3361221"/>
                  <a:gd name="connsiteY1-310" fmla="*/ 0 h 749558"/>
                  <a:gd name="connsiteX2-311" fmla="*/ 3121992 w 3361221"/>
                  <a:gd name="connsiteY2-312" fmla="*/ 0 h 749558"/>
                  <a:gd name="connsiteX3-313" fmla="*/ 3361221 w 3361221"/>
                  <a:gd name="connsiteY3-314" fmla="*/ 239229 h 749558"/>
                  <a:gd name="connsiteX4-315" fmla="*/ 3361221 w 3361221"/>
                  <a:gd name="connsiteY4-316" fmla="*/ 510329 h 749558"/>
                  <a:gd name="connsiteX5-317" fmla="*/ 3121992 w 3361221"/>
                  <a:gd name="connsiteY5-318" fmla="*/ 749558 h 749558"/>
                  <a:gd name="connsiteX6-319" fmla="*/ 0 w 3361221"/>
                  <a:gd name="connsiteY6-320" fmla="*/ 749558 h 749558"/>
                  <a:gd name="connsiteX7-321" fmla="*/ 156059 w 3361221"/>
                  <a:gd name="connsiteY7-322" fmla="*/ 500804 h 749558"/>
                  <a:gd name="connsiteX8-323" fmla="*/ 141771 w 3361221"/>
                  <a:gd name="connsiteY8-324" fmla="*/ 229703 h 74955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3361221" h="749558">
                    <a:moveTo>
                      <a:pt x="141771" y="229703"/>
                    </a:moveTo>
                    <a:cubicBezTo>
                      <a:pt x="113380" y="139092"/>
                      <a:pt x="86952" y="66675"/>
                      <a:pt x="0" y="0"/>
                    </a:cubicBezTo>
                    <a:lnTo>
                      <a:pt x="3121992" y="0"/>
                    </a:lnTo>
                    <a:cubicBezTo>
                      <a:pt x="3254115" y="0"/>
                      <a:pt x="3361221" y="107106"/>
                      <a:pt x="3361221" y="239229"/>
                    </a:cubicBezTo>
                    <a:lnTo>
                      <a:pt x="3361221" y="510329"/>
                    </a:lnTo>
                    <a:cubicBezTo>
                      <a:pt x="3361221" y="642452"/>
                      <a:pt x="3254115" y="749558"/>
                      <a:pt x="3121992" y="749558"/>
                    </a:cubicBezTo>
                    <a:lnTo>
                      <a:pt x="0" y="749558"/>
                    </a:lnTo>
                    <a:cubicBezTo>
                      <a:pt x="90672" y="722387"/>
                      <a:pt x="137193" y="592209"/>
                      <a:pt x="156059" y="500804"/>
                    </a:cubicBezTo>
                    <a:cubicBezTo>
                      <a:pt x="174925" y="409399"/>
                      <a:pt x="170162" y="320314"/>
                      <a:pt x="141771" y="229703"/>
                    </a:cubicBezTo>
                    <a:close/>
                  </a:path>
                </a:pathLst>
              </a:custGeom>
              <a:solidFill>
                <a:srgbClr val="FABD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7" name="矩形 26"/>
            <p:cNvSpPr/>
            <p:nvPr/>
          </p:nvSpPr>
          <p:spPr>
            <a:xfrm>
              <a:off x="2064896" y="462223"/>
              <a:ext cx="4001674" cy="708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zh-CN" altLang="en-US" sz="4000" b="1" dirty="0">
                  <a:latin typeface="微软雅黑" panose="020B0503020204020204" pitchFamily="34" charset="-122"/>
                </a:rPr>
                <a:t>五    </a:t>
              </a:r>
              <a:r>
                <a:rPr lang="zh-CN" altLang="en-US" sz="4000" b="1" dirty="0" smtClean="0">
                  <a:latin typeface="微软雅黑" panose="020B0503020204020204" pitchFamily="34" charset="-122"/>
                </a:rPr>
                <a:t>完</a:t>
              </a:r>
              <a:r>
                <a:rPr lang="zh-CN" altLang="en-US" sz="4000" b="1" dirty="0">
                  <a:latin typeface="微软雅黑" panose="020B0503020204020204" pitchFamily="34" charset="-122"/>
                </a:rPr>
                <a:t>美的图形</a:t>
              </a:r>
            </a:p>
          </p:txBody>
        </p:sp>
        <p:sp>
          <p:nvSpPr>
            <p:cNvPr id="28" name="文本框 10"/>
            <p:cNvSpPr txBox="1">
              <a:spLocks noChangeArrowheads="1"/>
            </p:cNvSpPr>
            <p:nvPr/>
          </p:nvSpPr>
          <p:spPr bwMode="auto">
            <a:xfrm>
              <a:off x="4877451" y="1291230"/>
              <a:ext cx="1482945" cy="683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en-US" altLang="zh-CN" sz="3200" b="1" dirty="0">
                  <a:latin typeface="微软雅黑" panose="020B0503020204020204" pitchFamily="34" charset="-122"/>
                </a:rPr>
                <a:t>——</a:t>
              </a:r>
              <a:r>
                <a:rPr lang="zh-CN" altLang="en-US" sz="3200" b="1" dirty="0">
                  <a:latin typeface="微软雅黑" panose="020B0503020204020204" pitchFamily="34" charset="-122"/>
                </a:rPr>
                <a:t>圆</a:t>
              </a:r>
            </a:p>
          </p:txBody>
        </p:sp>
      </p:grpSp>
      <p:sp>
        <p:nvSpPr>
          <p:cNvPr id="31" name="矩形 30"/>
          <p:cNvSpPr/>
          <p:nvPr/>
        </p:nvSpPr>
        <p:spPr>
          <a:xfrm>
            <a:off x="0" y="4450994"/>
            <a:ext cx="9144000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7830" y="1501140"/>
            <a:ext cx="3429000" cy="2141220"/>
          </a:xfrm>
          <a:prstGeom prst="rect">
            <a:avLst/>
          </a:prstGeom>
        </p:spPr>
      </p:pic>
      <p:sp>
        <p:nvSpPr>
          <p:cNvPr id="8" name="折角形 7"/>
          <p:cNvSpPr/>
          <p:nvPr/>
        </p:nvSpPr>
        <p:spPr>
          <a:xfrm>
            <a:off x="3953512" y="1501140"/>
            <a:ext cx="4873625" cy="2141220"/>
          </a:xfrm>
          <a:prstGeom prst="foldedCorner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9000">
                <a:schemeClr val="accent1">
                  <a:lumMod val="34000"/>
                  <a:lumOff val="66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263390" y="1787525"/>
            <a:ext cx="42532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  2008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年北京奥运会闭幕式圆形中心舞台的半径是</a:t>
            </a: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米，其中有一个是直径是</a:t>
            </a: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米的圆形升降舞台。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067175" y="3719196"/>
            <a:ext cx="4646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</a:rPr>
              <a:t>问：中心舞台的面积是多少？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7830" y="1501140"/>
            <a:ext cx="3429000" cy="2141220"/>
          </a:xfrm>
          <a:prstGeom prst="rect">
            <a:avLst/>
          </a:prstGeom>
        </p:spPr>
      </p:pic>
      <p:sp>
        <p:nvSpPr>
          <p:cNvPr id="8" name="折角形 7"/>
          <p:cNvSpPr/>
          <p:nvPr/>
        </p:nvSpPr>
        <p:spPr>
          <a:xfrm>
            <a:off x="3953512" y="1501140"/>
            <a:ext cx="4873625" cy="2141220"/>
          </a:xfrm>
          <a:prstGeom prst="foldedCorner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9000">
                <a:schemeClr val="accent1">
                  <a:lumMod val="34000"/>
                  <a:lumOff val="66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263390" y="1787525"/>
            <a:ext cx="42532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  2008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年北京奥运会闭幕式圆形中心舞台的半径是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米，其中有一个是直径是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米的圆形升降舞台。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067175" y="3719196"/>
            <a:ext cx="4870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问：圆形升降舞台的面积是多少？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067177" y="4179571"/>
            <a:ext cx="518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</a:rPr>
              <a:t>问：升降舞台升起来后，剩余舞台面积是多少？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391285" y="1543050"/>
            <a:ext cx="2057400" cy="2057400"/>
          </a:xfrm>
          <a:prstGeom prst="ellipse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2188845" y="2313305"/>
            <a:ext cx="457200" cy="4572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2416175" y="2562860"/>
            <a:ext cx="7620" cy="160972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3434715" y="2562860"/>
            <a:ext cx="7620" cy="160972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2187575" y="974090"/>
            <a:ext cx="7620" cy="160972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2652395" y="974090"/>
            <a:ext cx="7620" cy="160972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2184402" y="1271905"/>
            <a:ext cx="464185" cy="762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2385061" y="3751581"/>
            <a:ext cx="1069975" cy="508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2156460" y="868044"/>
            <a:ext cx="1040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latin typeface="+mj-lt"/>
                <a:cs typeface="+mj-lt"/>
              </a:rPr>
              <a:t>2m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566035" y="3838575"/>
            <a:ext cx="1249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latin typeface="+mj-lt"/>
                <a:cs typeface="+mj-lt"/>
              </a:rPr>
              <a:t>10m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152267" y="1053466"/>
            <a:ext cx="3838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求这个图形的面积？</a:t>
            </a:r>
          </a:p>
        </p:txBody>
      </p:sp>
      <p:graphicFrame>
        <p:nvGraphicFramePr>
          <p:cNvPr id="14" name="对象 13">
            <a:hlinkClick r:id="" action="ppaction://ole?verb=0"/>
          </p:cNvPr>
          <p:cNvGraphicFramePr/>
          <p:nvPr/>
        </p:nvGraphicFramePr>
        <p:xfrm>
          <a:off x="4565333" y="1650366"/>
          <a:ext cx="2473960" cy="1113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r:id="rId3" imgW="33832800" imgH="15240000" progId="Equation.3">
                  <p:embed/>
                </p:oleObj>
              </mc:Choice>
              <mc:Fallback>
                <p:oleObj r:id="rId3" imgW="33832800" imgH="15240000" progId="Equation.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65333" y="1650366"/>
                        <a:ext cx="2473960" cy="111315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hlinkClick r:id="" action="ppaction://ole?verb=0"/>
          </p:cNvPr>
          <p:cNvGraphicFramePr/>
          <p:nvPr/>
        </p:nvGraphicFramePr>
        <p:xfrm>
          <a:off x="4243705" y="2382520"/>
          <a:ext cx="187960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公式" r:id="rId5" imgW="24993600" imgH="16459200" progId="Equation.3">
                  <p:embed/>
                </p:oleObj>
              </mc:Choice>
              <mc:Fallback>
                <p:oleObj name="公式" r:id="rId5" imgW="24993600" imgH="16459200" progId="Equation.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43705" y="2382520"/>
                        <a:ext cx="1879600" cy="12382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3921762" y="3695700"/>
            <a:ext cx="4982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答：这个图形的面积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是</a:t>
            </a:r>
            <a:r>
              <a:rPr lang="en-US" altLang="zh-CN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310.86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平方厘米。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391285" y="1543050"/>
            <a:ext cx="2057400" cy="2057400"/>
          </a:xfrm>
          <a:prstGeom prst="ellipse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2186307" y="2323466"/>
            <a:ext cx="448945" cy="44894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1397635" y="2458085"/>
            <a:ext cx="7620" cy="160972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2409825" y="2443481"/>
            <a:ext cx="7620" cy="160972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2416175" y="974090"/>
            <a:ext cx="7620" cy="160972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2635250" y="974090"/>
            <a:ext cx="7620" cy="160972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2416177" y="1343661"/>
            <a:ext cx="239395" cy="127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1397635" y="3737611"/>
            <a:ext cx="1010920" cy="635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2401570" y="953135"/>
            <a:ext cx="1249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latin typeface="+mj-lt"/>
                <a:cs typeface="+mj-lt"/>
              </a:rPr>
              <a:t>r</a:t>
            </a:r>
          </a:p>
        </p:txBody>
      </p:sp>
      <p:sp>
        <p:nvSpPr>
          <p:cNvPr id="18" name="折角形 17"/>
          <p:cNvSpPr/>
          <p:nvPr/>
        </p:nvSpPr>
        <p:spPr>
          <a:xfrm>
            <a:off x="3953510" y="1501140"/>
            <a:ext cx="3040380" cy="2141220"/>
          </a:xfrm>
          <a:prstGeom prst="foldedCorner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9000">
                <a:schemeClr val="accent1">
                  <a:lumMod val="34000"/>
                  <a:lumOff val="66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748155" y="3780790"/>
            <a:ext cx="1249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latin typeface="+mj-lt"/>
                <a:cs typeface="+mj-lt"/>
              </a:rPr>
              <a:t>R</a:t>
            </a:r>
          </a:p>
        </p:txBody>
      </p:sp>
      <p:graphicFrame>
        <p:nvGraphicFramePr>
          <p:cNvPr id="4" name="对象 3">
            <a:hlinkClick r:id="" action="ppaction://ole?verb=0"/>
          </p:cNvPr>
          <p:cNvGraphicFramePr/>
          <p:nvPr/>
        </p:nvGraphicFramePr>
        <p:xfrm>
          <a:off x="4417060" y="1685925"/>
          <a:ext cx="1950720" cy="537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r:id="rId3" imgW="21031200" imgH="5791200" progId="Equation.3">
                  <p:embed/>
                </p:oleObj>
              </mc:Choice>
              <mc:Fallback>
                <p:oleObj r:id="rId3" imgW="21031200" imgH="5791200" progId="Equation.3">
                  <p:embed/>
                  <p:pic>
                    <p:nvPicPr>
                      <p:cNvPr id="0" name="图片 3072" descr="image1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17060" y="1685925"/>
                        <a:ext cx="1950720" cy="53721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>
            <a:hlinkClick r:id="" action="ppaction://ole?verb=0"/>
          </p:cNvPr>
          <p:cNvGraphicFramePr/>
          <p:nvPr/>
        </p:nvGraphicFramePr>
        <p:xfrm>
          <a:off x="4919980" y="2289176"/>
          <a:ext cx="1656080" cy="983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r:id="rId5" imgW="19507200" imgH="11582400" progId="Equation.3">
                  <p:embed/>
                </p:oleObj>
              </mc:Choice>
              <mc:Fallback>
                <p:oleObj r:id="rId5" imgW="19507200" imgH="11582400" progId="Equation.3">
                  <p:embed/>
                  <p:pic>
                    <p:nvPicPr>
                      <p:cNvPr id="0" name="图片 3073" descr="image1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19980" y="2289176"/>
                        <a:ext cx="1656080" cy="98361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椭圆 19"/>
          <p:cNvSpPr/>
          <p:nvPr/>
        </p:nvSpPr>
        <p:spPr>
          <a:xfrm>
            <a:off x="2376172" y="2520316"/>
            <a:ext cx="75565" cy="755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1982470" y="662306"/>
            <a:ext cx="1384300" cy="38163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88440" y="901701"/>
            <a:ext cx="68141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用一个长方形铁板，切割一个最大的圆。</a:t>
            </a:r>
          </a:p>
          <a:p>
            <a:r>
              <a:rPr lang="zh-CN" altLang="en-US" sz="28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lang="en-US" altLang="zh-CN" sz="28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</a:t>
            </a:r>
            <a:r>
              <a:rPr lang="zh-CN" altLang="en-US" sz="28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）圆的面积是多少平方米？</a:t>
            </a:r>
          </a:p>
          <a:p>
            <a:r>
              <a:rPr lang="zh-CN" altLang="en-US" sz="28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lang="en-US" altLang="zh-CN" sz="28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</a:t>
            </a:r>
            <a:r>
              <a:rPr lang="zh-CN" altLang="en-US" sz="28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）剩余部分的面积是多少平方米？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127375" y="2435226"/>
            <a:ext cx="3531870" cy="1991360"/>
            <a:chOff x="4925" y="3835"/>
            <a:chExt cx="5562" cy="3136"/>
          </a:xfrm>
        </p:grpSpPr>
        <p:sp>
          <p:nvSpPr>
            <p:cNvPr id="3" name="矩形 2"/>
            <p:cNvSpPr/>
            <p:nvPr/>
          </p:nvSpPr>
          <p:spPr>
            <a:xfrm>
              <a:off x="4925" y="4509"/>
              <a:ext cx="4218" cy="2462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6528" y="3835"/>
              <a:ext cx="1344" cy="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</a:rPr>
                <a:t>3</a:t>
              </a:r>
              <a:r>
                <a:rPr lang="zh-CN" altLang="en-US" sz="2000" b="1"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</a:rPr>
                <a:t>米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9143" y="5426"/>
              <a:ext cx="1344" cy="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</a:rPr>
                <a:t>2</a:t>
              </a:r>
              <a:r>
                <a:rPr lang="zh-CN" altLang="en-US" sz="2000" b="1"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</a:rPr>
                <a:t>米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17830" y="1501140"/>
            <a:ext cx="3429000" cy="214122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3953512" y="1501140"/>
            <a:ext cx="4873625" cy="2141220"/>
            <a:chOff x="6226" y="2364"/>
            <a:chExt cx="7675" cy="3372"/>
          </a:xfrm>
        </p:grpSpPr>
        <p:sp>
          <p:nvSpPr>
            <p:cNvPr id="8" name="折角形 7"/>
            <p:cNvSpPr/>
            <p:nvPr/>
          </p:nvSpPr>
          <p:spPr>
            <a:xfrm>
              <a:off x="6226" y="2364"/>
              <a:ext cx="7675" cy="3372"/>
            </a:xfrm>
            <a:prstGeom prst="foldedCorner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99000">
                  <a:schemeClr val="accent1">
                    <a:lumMod val="34000"/>
                    <a:lumOff val="66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635" y="2815"/>
              <a:ext cx="6698" cy="2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</a:rPr>
                <a:t>    2008</a:t>
              </a:r>
              <a:r>
                <a:rPr lang="zh-CN" altLang="en-US" sz="2400" b="1" dirty="0"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</a:rPr>
                <a:t>年北京奥运会闭幕式圆形中心舞台的半径是</a:t>
              </a:r>
              <a:r>
                <a:rPr lang="en-US" altLang="zh-CN" sz="2400" b="1" dirty="0"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</a:rPr>
                <a:t>10</a:t>
              </a:r>
              <a:r>
                <a:rPr lang="zh-CN" altLang="en-US" sz="2400" b="1" dirty="0"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</a:rPr>
                <a:t>米，其中有一个是直径是</a:t>
              </a:r>
              <a:r>
                <a:rPr lang="en-US" altLang="zh-CN" sz="2400" b="1" dirty="0"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</a:rPr>
                <a:t>2</a:t>
              </a:r>
              <a:r>
                <a:rPr lang="zh-CN" altLang="en-US" sz="2400" b="1" dirty="0"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</a:rPr>
                <a:t>米的圆形升降舞台。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4213227" y="3736976"/>
            <a:ext cx="3691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</a:rPr>
              <a:t>你能提出什么数学问题？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椭圆 28676"/>
          <p:cNvSpPr/>
          <p:nvPr/>
        </p:nvSpPr>
        <p:spPr>
          <a:xfrm>
            <a:off x="3049905" y="1245870"/>
            <a:ext cx="2451100" cy="2451100"/>
          </a:xfrm>
          <a:prstGeom prst="ellipse">
            <a:avLst/>
          </a:prstGeom>
          <a:solidFill>
            <a:srgbClr val="A5A5A5"/>
          </a:solidFill>
          <a:ln w="5715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46707" y="656591"/>
            <a:ext cx="3973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</a:rPr>
              <a:t>什么是圆的面积？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978662" y="4072256"/>
            <a:ext cx="5080635" cy="650875"/>
            <a:chOff x="5590" y="3418"/>
            <a:chExt cx="8001" cy="1448"/>
          </a:xfrm>
        </p:grpSpPr>
        <p:sp>
          <p:nvSpPr>
            <p:cNvPr id="7" name="折角形 6"/>
            <p:cNvSpPr/>
            <p:nvPr/>
          </p:nvSpPr>
          <p:spPr>
            <a:xfrm>
              <a:off x="5590" y="3418"/>
              <a:ext cx="8001" cy="1448"/>
            </a:xfrm>
            <a:prstGeom prst="foldedCorner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99000">
                  <a:schemeClr val="accent1">
                    <a:lumMod val="34000"/>
                    <a:lumOff val="66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6078" y="3629"/>
              <a:ext cx="7280" cy="1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仿宋" panose="02010609060101010101" charset="-122"/>
                  <a:ea typeface="仿宋" panose="02010609060101010101" charset="-122"/>
                </a:rPr>
                <a:t>圆所占平面的大小叫圆的面积。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mph" presetSubtype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 override="childStyle">
                                        <p:cTn id="18" dur="indefinite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indefinite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1"/>
          <p:cNvSpPr/>
          <p:nvPr/>
        </p:nvSpPr>
        <p:spPr>
          <a:xfrm>
            <a:off x="3446780" y="2044700"/>
            <a:ext cx="1826260" cy="1672590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sz="975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9699" name="直角三角形 3"/>
          <p:cNvSpPr/>
          <p:nvPr/>
        </p:nvSpPr>
        <p:spPr>
          <a:xfrm>
            <a:off x="5280027" y="2044700"/>
            <a:ext cx="1567815" cy="1672590"/>
          </a:xfrm>
          <a:prstGeom prst="rtTriangle">
            <a:avLst/>
          </a:prstGeom>
          <a:solidFill>
            <a:srgbClr val="F2F2F2"/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sz="975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9701" name="直角三角形 6"/>
          <p:cNvSpPr/>
          <p:nvPr/>
        </p:nvSpPr>
        <p:spPr>
          <a:xfrm rot="10800000">
            <a:off x="1842770" y="2044700"/>
            <a:ext cx="1604010" cy="1672590"/>
          </a:xfrm>
          <a:prstGeom prst="rtTriangle">
            <a:avLst/>
          </a:prstGeom>
          <a:solidFill>
            <a:srgbClr val="F2F2F2"/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sz="975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3037" y="12066"/>
            <a:ext cx="2552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平行四边形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403 -0.000370 L 0.375833 0.002346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Freeform 14"/>
          <p:cNvSpPr/>
          <p:nvPr/>
        </p:nvSpPr>
        <p:spPr>
          <a:xfrm>
            <a:off x="2889490" y="2286000"/>
            <a:ext cx="2321719" cy="1268016"/>
          </a:xfrm>
          <a:custGeom>
            <a:avLst/>
            <a:gdLst/>
            <a:ahLst/>
            <a:cxnLst>
              <a:cxn ang="0">
                <a:pos x="1142483" y="0"/>
              </a:cxn>
              <a:cxn ang="0">
                <a:pos x="0" y="1690688"/>
              </a:cxn>
              <a:cxn ang="0">
                <a:pos x="3095625" y="1690688"/>
              </a:cxn>
              <a:cxn ang="0">
                <a:pos x="1142483" y="0"/>
              </a:cxn>
            </a:cxnLst>
            <a:rect l="0" t="0" r="0" b="0"/>
            <a:pathLst>
              <a:path w="2948" h="1134">
                <a:moveTo>
                  <a:pt x="1088" y="0"/>
                </a:moveTo>
                <a:lnTo>
                  <a:pt x="0" y="1134"/>
                </a:lnTo>
                <a:lnTo>
                  <a:pt x="2948" y="1134"/>
                </a:lnTo>
                <a:lnTo>
                  <a:pt x="1088" y="0"/>
                </a:lnTo>
                <a:close/>
              </a:path>
            </a:pathLst>
          </a:custGeom>
          <a:solidFill>
            <a:srgbClr val="F2F2F2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endParaRPr lang="zh-CN" altLang="en-US" sz="975"/>
          </a:p>
        </p:txBody>
      </p:sp>
      <p:sp>
        <p:nvSpPr>
          <p:cNvPr id="30724" name="Freeform 17"/>
          <p:cNvSpPr/>
          <p:nvPr/>
        </p:nvSpPr>
        <p:spPr>
          <a:xfrm rot="10800000">
            <a:off x="3752693" y="2286000"/>
            <a:ext cx="2321719" cy="1268016"/>
          </a:xfrm>
          <a:custGeom>
            <a:avLst/>
            <a:gdLst/>
            <a:ahLst/>
            <a:cxnLst>
              <a:cxn ang="0">
                <a:pos x="1142483" y="0"/>
              </a:cxn>
              <a:cxn ang="0">
                <a:pos x="0" y="1690688"/>
              </a:cxn>
              <a:cxn ang="0">
                <a:pos x="3095625" y="1690688"/>
              </a:cxn>
              <a:cxn ang="0">
                <a:pos x="1142483" y="0"/>
              </a:cxn>
            </a:cxnLst>
            <a:rect l="0" t="0" r="0" b="0"/>
            <a:pathLst>
              <a:path w="2948" h="1134">
                <a:moveTo>
                  <a:pt x="1088" y="0"/>
                </a:moveTo>
                <a:lnTo>
                  <a:pt x="0" y="1134"/>
                </a:lnTo>
                <a:lnTo>
                  <a:pt x="2948" y="1134"/>
                </a:lnTo>
                <a:lnTo>
                  <a:pt x="1088" y="0"/>
                </a:lnTo>
                <a:close/>
              </a:path>
            </a:pathLst>
          </a:custGeom>
          <a:solidFill>
            <a:srgbClr val="F2F2F2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endParaRPr lang="zh-CN" altLang="en-US" sz="975"/>
          </a:p>
        </p:txBody>
      </p:sp>
      <p:sp>
        <p:nvSpPr>
          <p:cNvPr id="30725" name="Freeform 18"/>
          <p:cNvSpPr/>
          <p:nvPr/>
        </p:nvSpPr>
        <p:spPr>
          <a:xfrm rot="10800000" flipH="1" flipV="1">
            <a:off x="2888935" y="2286000"/>
            <a:ext cx="2321719" cy="1268016"/>
          </a:xfrm>
          <a:custGeom>
            <a:avLst/>
            <a:gdLst/>
            <a:ahLst/>
            <a:cxnLst>
              <a:cxn ang="0">
                <a:pos x="1142483" y="0"/>
              </a:cxn>
              <a:cxn ang="0">
                <a:pos x="0" y="1690688"/>
              </a:cxn>
              <a:cxn ang="0">
                <a:pos x="3095625" y="1690688"/>
              </a:cxn>
              <a:cxn ang="0">
                <a:pos x="1142483" y="0"/>
              </a:cxn>
            </a:cxnLst>
            <a:rect l="0" t="0" r="0" b="0"/>
            <a:pathLst>
              <a:path w="2948" h="1134">
                <a:moveTo>
                  <a:pt x="1088" y="0"/>
                </a:moveTo>
                <a:lnTo>
                  <a:pt x="0" y="1134"/>
                </a:lnTo>
                <a:lnTo>
                  <a:pt x="2948" y="1134"/>
                </a:lnTo>
                <a:lnTo>
                  <a:pt x="1088" y="0"/>
                </a:lnTo>
                <a:close/>
              </a:path>
            </a:pathLst>
          </a:custGeom>
          <a:solidFill>
            <a:srgbClr val="F2F2F2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endParaRPr lang="zh-CN" altLang="en-US" sz="975"/>
          </a:p>
        </p:txBody>
      </p:sp>
      <p:sp>
        <p:nvSpPr>
          <p:cNvPr id="3" name="文本框 2"/>
          <p:cNvSpPr txBox="1"/>
          <p:nvPr/>
        </p:nvSpPr>
        <p:spPr>
          <a:xfrm>
            <a:off x="153037" y="12066"/>
            <a:ext cx="2552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三角形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0741E-7 L 0.13767 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18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53037" y="12066"/>
            <a:ext cx="2552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梯形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3115" y="3879851"/>
            <a:ext cx="8695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</a:rPr>
              <a:t>那要想推导圆的面积公式，我们可以将圆转化成什么图形呢？</a:t>
            </a:r>
          </a:p>
        </p:txBody>
      </p:sp>
      <p:sp>
        <p:nvSpPr>
          <p:cNvPr id="6" name="矩形 5"/>
          <p:cNvSpPr/>
          <p:nvPr/>
        </p:nvSpPr>
        <p:spPr>
          <a:xfrm>
            <a:off x="384175" y="3427731"/>
            <a:ext cx="88773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bliqueBottomLeft"/>
              <a:lightRig rig="threePt" dir="t"/>
            </a:scene3d>
            <a:sp3d extrusionH="285750">
              <a:extrusionClr>
                <a:srgbClr val="A0D0F2"/>
              </a:extrusionClr>
            </a:sp3d>
          </a:bodyPr>
          <a:lstStyle/>
          <a:p>
            <a:pPr algn="ctr"/>
            <a:r>
              <a:rPr lang="zh-CN" altLang="en-US" sz="7200" b="1">
                <a:blipFill>
                  <a:blip r:embed="rId2"/>
                  <a:tile tx="0" ty="0" sx="100000" sy="100000" flip="none" algn="b"/>
                </a:blip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？</a:t>
            </a:r>
          </a:p>
        </p:txBody>
      </p:sp>
      <p:sp>
        <p:nvSpPr>
          <p:cNvPr id="2" name="梯形 1"/>
          <p:cNvSpPr/>
          <p:nvPr/>
        </p:nvSpPr>
        <p:spPr>
          <a:xfrm>
            <a:off x="2992757" y="2020571"/>
            <a:ext cx="1975485" cy="1496695"/>
          </a:xfrm>
          <a:prstGeom prst="trapezoi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梯形 6"/>
          <p:cNvSpPr/>
          <p:nvPr/>
        </p:nvSpPr>
        <p:spPr>
          <a:xfrm>
            <a:off x="2994026" y="2028826"/>
            <a:ext cx="1975485" cy="1496695"/>
          </a:xfrm>
          <a:prstGeom prst="trapezoi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33 0.000000 L 0.174375 0.000123 " pathEditMode="relative" rAng="0" ptsTypes="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2" grpId="0" animBg="1"/>
      <p:bldP spid="2" grpId="1" animBg="1"/>
      <p:bldP spid="7" grpId="2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381762" y="1193801"/>
            <a:ext cx="7020541" cy="3206750"/>
            <a:chOff x="2294" y="1454"/>
            <a:chExt cx="10773" cy="5050"/>
          </a:xfrm>
        </p:grpSpPr>
        <p:sp>
          <p:nvSpPr>
            <p:cNvPr id="2" name="折角形 1"/>
            <p:cNvSpPr/>
            <p:nvPr/>
          </p:nvSpPr>
          <p:spPr>
            <a:xfrm>
              <a:off x="2294" y="1454"/>
              <a:ext cx="10698" cy="4769"/>
            </a:xfrm>
            <a:prstGeom prst="foldedCorner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99000">
                  <a:schemeClr val="accent1">
                    <a:lumMod val="34000"/>
                    <a:lumOff val="66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377" y="1512"/>
              <a:ext cx="10690" cy="4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</a:rPr>
                <a:t>自学提示：</a:t>
              </a:r>
            </a:p>
            <a:p>
              <a:endParaRPr lang="en-US" altLang="zh-CN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endParaRPr>
            </a:p>
            <a:p>
              <a:r>
                <a:rPr lang="en-US" altLang="zh-CN" sz="2400" b="1" dirty="0"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</a:rPr>
                <a:t>1.</a:t>
              </a:r>
              <a:r>
                <a:rPr lang="zh-CN" altLang="en-US" sz="2400" b="1" dirty="0"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</a:rPr>
                <a:t>小组选择</a:t>
              </a:r>
              <a:r>
                <a:rPr lang="en-US" altLang="zh-CN" sz="2400" b="1" dirty="0"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</a:rPr>
                <a:t>pad</a:t>
              </a:r>
              <a:r>
                <a:rPr lang="zh-CN" altLang="en-US" sz="2400" b="1" dirty="0"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</a:rPr>
                <a:t>中的任意一个材料包。通过操作，阐述圆的面积</a:t>
              </a:r>
              <a:r>
                <a:rPr lang="zh-CN" altLang="en-US" sz="2400" b="1" dirty="0">
                  <a:solidFill>
                    <a:srgbClr val="FF0000"/>
                  </a:solidFill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</a:rPr>
                <a:t>转化</a:t>
              </a:r>
              <a:r>
                <a:rPr lang="zh-CN" altLang="en-US" sz="2400" b="1" dirty="0"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</a:rPr>
                <a:t>过程，</a:t>
              </a:r>
              <a:r>
                <a:rPr lang="zh-CN" altLang="en-US" sz="2400" b="1" dirty="0"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  <a:sym typeface="+mn-ea"/>
                </a:rPr>
                <a:t>说说新图形与圆之间有什么</a:t>
              </a:r>
              <a:r>
                <a:rPr lang="zh-CN" altLang="en-US" sz="2400" b="1" dirty="0">
                  <a:solidFill>
                    <a:srgbClr val="FF0000"/>
                  </a:solidFill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  <a:sym typeface="+mn-ea"/>
                </a:rPr>
                <a:t>联系</a:t>
              </a:r>
              <a:r>
                <a:rPr lang="zh-CN" altLang="en-US" sz="2400" b="1" dirty="0"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  <a:sym typeface="+mn-ea"/>
                </a:rPr>
                <a:t>？</a:t>
              </a:r>
            </a:p>
            <a:p>
              <a:endParaRPr lang="zh-CN" altLang="en-US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endParaRPr>
            </a:p>
            <a:p>
              <a:r>
                <a:rPr lang="en-US" altLang="zh-CN" sz="2400" b="1" dirty="0"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  <a:sym typeface="+mn-ea"/>
                </a:rPr>
                <a:t>2.</a:t>
              </a:r>
              <a:r>
                <a:rPr lang="zh-CN" altLang="en-US" sz="2400" b="1" dirty="0">
                  <a:latin typeface="仿宋" panose="02010609060101010101" charset="-122"/>
                  <a:ea typeface="仿宋" panose="02010609060101010101" charset="-122"/>
                  <a:cs typeface="仿宋" panose="02010609060101010101" charset="-122"/>
                  <a:sym typeface="+mn-ea"/>
                </a:rPr>
                <a:t>尝试写出公式推导的过程。</a:t>
              </a:r>
              <a:endParaRPr lang="zh-CN" altLang="en-US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endParaRPr>
            </a:p>
            <a:p>
              <a:endParaRPr lang="zh-CN" altLang="en-US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27722" y="832247"/>
            <a:ext cx="1125140" cy="1104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984" name="Picture 8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86063" y="3745706"/>
            <a:ext cx="1081088" cy="106799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" name="Picture 5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77731" y="2338388"/>
            <a:ext cx="1079897" cy="108704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" name="Picture 6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82666" y="2338388"/>
            <a:ext cx="1675209" cy="104894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" name="Picture 2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76873" y="3776505"/>
            <a:ext cx="1620441" cy="96440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979" name="Picture 3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86225" y="798910"/>
            <a:ext cx="1737122" cy="10429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983" name="Picture 7"/>
          <p:cNvPicPr>
            <a:picLocks noChangeAspect="1"/>
          </p:cNvPicPr>
          <p:nvPr/>
        </p:nvPicPr>
        <p:blipFill>
          <a:blip r:embed="rId8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66249" y="2540794"/>
            <a:ext cx="1674019" cy="51792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980" name="Picture 4"/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31708" y="1100139"/>
            <a:ext cx="1754981" cy="57864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985" name="Picture 9"/>
          <p:cNvPicPr>
            <a:picLocks noChangeAspect="1"/>
          </p:cNvPicPr>
          <p:nvPr/>
        </p:nvPicPr>
        <p:blipFill>
          <a:blip r:embed="rId10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66247" y="3952876"/>
            <a:ext cx="1620440" cy="47386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" name="椭圆 24"/>
          <p:cNvSpPr/>
          <p:nvPr/>
        </p:nvSpPr>
        <p:spPr>
          <a:xfrm>
            <a:off x="1241824" y="2350295"/>
            <a:ext cx="1079897" cy="10798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7" name="直接连接符 26"/>
          <p:cNvCxnSpPr/>
          <p:nvPr/>
        </p:nvCxnSpPr>
        <p:spPr>
          <a:xfrm rot="5400000" flipH="1" flipV="1">
            <a:off x="2194919" y="1867496"/>
            <a:ext cx="717947" cy="464344"/>
          </a:xfrm>
          <a:prstGeom prst="line">
            <a:avLst/>
          </a:prstGeom>
          <a:ln w="38100">
            <a:solidFill>
              <a:srgbClr val="7030A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2372916" y="2886076"/>
            <a:ext cx="350044" cy="1191"/>
          </a:xfrm>
          <a:prstGeom prst="line">
            <a:avLst/>
          </a:prstGeom>
          <a:ln w="38100">
            <a:solidFill>
              <a:srgbClr val="7030A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rot="16200000" flipV="1">
            <a:off x="2132411" y="3532585"/>
            <a:ext cx="716756" cy="464344"/>
          </a:xfrm>
          <a:prstGeom prst="line">
            <a:avLst/>
          </a:prstGeom>
          <a:ln w="38100">
            <a:solidFill>
              <a:srgbClr val="7030A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 flipV="1">
            <a:off x="3899299" y="1368029"/>
            <a:ext cx="252413" cy="0"/>
          </a:xfrm>
          <a:prstGeom prst="straightConnector1">
            <a:avLst/>
          </a:prstGeom>
          <a:ln w="28575">
            <a:solidFill>
              <a:srgbClr val="7030A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 flipV="1">
            <a:off x="3931444" y="2903935"/>
            <a:ext cx="251222" cy="0"/>
          </a:xfrm>
          <a:prstGeom prst="straightConnector1">
            <a:avLst/>
          </a:prstGeom>
          <a:ln w="28575">
            <a:solidFill>
              <a:srgbClr val="7030A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 flipV="1">
            <a:off x="3925491" y="4258866"/>
            <a:ext cx="251222" cy="0"/>
          </a:xfrm>
          <a:prstGeom prst="straightConnector1">
            <a:avLst/>
          </a:prstGeom>
          <a:ln w="28575">
            <a:solidFill>
              <a:srgbClr val="7030A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 flipV="1">
            <a:off x="5804297" y="1368029"/>
            <a:ext cx="251222" cy="0"/>
          </a:xfrm>
          <a:prstGeom prst="straightConnector1">
            <a:avLst/>
          </a:prstGeom>
          <a:ln w="28575">
            <a:solidFill>
              <a:srgbClr val="7030A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 flipV="1">
            <a:off x="5894785" y="2886075"/>
            <a:ext cx="251222" cy="0"/>
          </a:xfrm>
          <a:prstGeom prst="straightConnector1">
            <a:avLst/>
          </a:prstGeom>
          <a:ln w="28575">
            <a:solidFill>
              <a:srgbClr val="7030A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5857875" y="4258866"/>
            <a:ext cx="251222" cy="0"/>
          </a:xfrm>
          <a:prstGeom prst="straightConnector1">
            <a:avLst/>
          </a:prstGeom>
          <a:ln w="28575">
            <a:solidFill>
              <a:srgbClr val="7030A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84" name="Picture 8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78781" y="1452484"/>
            <a:ext cx="1910954" cy="188952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985" name="Picture 9"/>
          <p:cNvPicPr>
            <a:picLocks noChangeAspect="1"/>
          </p:cNvPicPr>
          <p:nvPr/>
        </p:nvPicPr>
        <p:blipFill>
          <a:blip r:embed="rId4" cstate="email">
            <a:lum bright="-10001" contrast="10000"/>
          </a:blip>
          <a:stretch>
            <a:fillRect/>
          </a:stretch>
        </p:blipFill>
        <p:spPr>
          <a:xfrm>
            <a:off x="4342212" y="1956119"/>
            <a:ext cx="3046809" cy="89177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" name="弧形 27"/>
          <p:cNvSpPr/>
          <p:nvPr/>
        </p:nvSpPr>
        <p:spPr>
          <a:xfrm flipV="1">
            <a:off x="1690690" y="1441768"/>
            <a:ext cx="1876425" cy="1889522"/>
          </a:xfrm>
          <a:prstGeom prst="arc">
            <a:avLst>
              <a:gd name="adj1" fmla="val 10796700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8" name="直接连接符 37"/>
          <p:cNvCxnSpPr/>
          <p:nvPr/>
        </p:nvCxnSpPr>
        <p:spPr>
          <a:xfrm>
            <a:off x="4448177" y="2824085"/>
            <a:ext cx="2915841" cy="119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313385" y="2960753"/>
            <a:ext cx="621506" cy="32316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0" tIns="0" rIns="0" bIns="0" anchor="ctr" anchorCtr="1">
            <a:spAutoFit/>
          </a:bodyPr>
          <a:lstStyle/>
          <a:p>
            <a:pPr algn="ctr"/>
            <a:r>
              <a:rPr lang="en-US" altLang="zh-CN" sz="2100" dirty="0">
                <a:latin typeface="Arial" panose="020B0604020202020204" pitchFamily="34" charset="0"/>
              </a:rPr>
              <a:t>C÷2</a:t>
            </a:r>
            <a:endParaRPr lang="zh-CN" altLang="en-US" sz="2100" dirty="0">
              <a:latin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97143" y="2880042"/>
            <a:ext cx="428625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100" b="1" dirty="0">
                <a:solidFill>
                  <a:schemeClr val="tx1"/>
                </a:solidFill>
                <a:latin typeface="Arial" panose="020B0604020202020204" pitchFamily="34" charset="0"/>
              </a:rPr>
              <a:t>长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512052" y="2176621"/>
            <a:ext cx="428625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100" b="1" dirty="0">
                <a:solidFill>
                  <a:srgbClr val="7030A0"/>
                </a:solidFill>
                <a:latin typeface="Arial" panose="020B0604020202020204" pitchFamily="34" charset="0"/>
              </a:rPr>
              <a:t>高</a:t>
            </a:r>
          </a:p>
        </p:txBody>
      </p:sp>
      <p:cxnSp>
        <p:nvCxnSpPr>
          <p:cNvPr id="45" name="直接连接符 44"/>
          <p:cNvCxnSpPr/>
          <p:nvPr/>
        </p:nvCxnSpPr>
        <p:spPr>
          <a:xfrm rot="16080000" flipV="1">
            <a:off x="2038351" y="1823960"/>
            <a:ext cx="917972" cy="267891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9027" name="Object 3"/>
          <p:cNvGraphicFramePr/>
          <p:nvPr/>
        </p:nvGraphicFramePr>
        <p:xfrm>
          <a:off x="2113362" y="1708469"/>
          <a:ext cx="315515" cy="351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5" imgW="2743200" imgH="3048000" progId="">
                  <p:embed/>
                </p:oleObj>
              </mc:Choice>
              <mc:Fallback>
                <p:oleObj r:id="rId5" imgW="2743200" imgH="3048000" progId="">
                  <p:embed/>
                  <p:pic>
                    <p:nvPicPr>
                      <p:cNvPr id="0" name="图片 1024" descr="image1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3362" y="1708469"/>
                        <a:ext cx="315515" cy="3512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组合 25"/>
          <p:cNvGrpSpPr/>
          <p:nvPr/>
        </p:nvGrpSpPr>
        <p:grpSpPr>
          <a:xfrm>
            <a:off x="6568440" y="1977391"/>
            <a:ext cx="1584960" cy="1621790"/>
            <a:chOff x="3165720" y="2131176"/>
            <a:chExt cx="2880000" cy="2880000"/>
          </a:xfrm>
          <a:solidFill>
            <a:srgbClr val="56ABB2"/>
          </a:solidFill>
        </p:grpSpPr>
        <p:sp>
          <p:nvSpPr>
            <p:cNvPr id="4" name="弧形 3"/>
            <p:cNvSpPr/>
            <p:nvPr/>
          </p:nvSpPr>
          <p:spPr>
            <a:xfrm rot="20220000">
              <a:off x="3165720" y="2131176"/>
              <a:ext cx="2880000" cy="2880000"/>
            </a:xfrm>
            <a:prstGeom prst="arc">
              <a:avLst>
                <a:gd name="adj1" fmla="val 17212369"/>
                <a:gd name="adj2" fmla="val 17964592"/>
              </a:avLst>
            </a:prstGeom>
            <a:grpFill/>
            <a:ln w="285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</a:endParaRPr>
            </a:p>
          </p:txBody>
        </p:sp>
        <p:cxnSp>
          <p:nvCxnSpPr>
            <p:cNvPr id="5" name="直接连接符 4"/>
            <p:cNvCxnSpPr>
              <a:endCxn id="4" idx="0"/>
            </p:cNvCxnSpPr>
            <p:nvPr/>
          </p:nvCxnSpPr>
          <p:spPr>
            <a:xfrm rot="16200000" flipV="1">
              <a:off x="3815251" y="2776175"/>
              <a:ext cx="1427249" cy="153703"/>
            </a:xfrm>
            <a:prstGeom prst="lin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6" name="直接连接符 5"/>
            <p:cNvCxnSpPr>
              <a:endCxn id="4" idx="2"/>
            </p:cNvCxnSpPr>
            <p:nvPr/>
          </p:nvCxnSpPr>
          <p:spPr>
            <a:xfrm rot="5400000" flipH="1" flipV="1">
              <a:off x="3972867" y="2773035"/>
              <a:ext cx="1426475" cy="160764"/>
            </a:xfrm>
            <a:prstGeom prst="lin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sp>
        <p:nvSpPr>
          <p:cNvPr id="7" name="矩形 6"/>
          <p:cNvSpPr/>
          <p:nvPr/>
        </p:nvSpPr>
        <p:spPr>
          <a:xfrm>
            <a:off x="3871595" y="1802766"/>
            <a:ext cx="576580" cy="107759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364095" y="1956436"/>
            <a:ext cx="576580" cy="107759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4436745" y="1983106"/>
            <a:ext cx="7620" cy="84518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7356475" y="1974851"/>
            <a:ext cx="7620" cy="84518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41"/>
          <p:cNvSpPr txBox="1"/>
          <p:nvPr/>
        </p:nvSpPr>
        <p:spPr>
          <a:xfrm>
            <a:off x="7437676" y="2133918"/>
            <a:ext cx="428625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100" b="1" dirty="0">
                <a:solidFill>
                  <a:schemeClr val="tx1"/>
                </a:solidFill>
                <a:latin typeface="Arial" panose="020B0604020202020204" pitchFamily="34" charset="0"/>
              </a:rPr>
              <a:t>宽</a:t>
            </a:r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7183120" y="1983105"/>
            <a:ext cx="7620" cy="81534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3"/>
          <p:cNvGraphicFramePr/>
          <p:nvPr/>
        </p:nvGraphicFramePr>
        <p:xfrm>
          <a:off x="6837762" y="2196784"/>
          <a:ext cx="315515" cy="351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r:id="rId7" imgW="2743200" imgH="3048000" progId="">
                  <p:embed/>
                </p:oleObj>
              </mc:Choice>
              <mc:Fallback>
                <p:oleObj r:id="rId7" imgW="2743200" imgH="3048000" progId="">
                  <p:embed/>
                  <p:pic>
                    <p:nvPicPr>
                      <p:cNvPr id="0" name="图片 3079" descr="image1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37762" y="2196784"/>
                        <a:ext cx="315515" cy="3512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9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ldLvl="0" animBg="1"/>
      <p:bldP spid="41" grpId="0" bldLvl="0" animBg="1"/>
      <p:bldP spid="42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b9d3283e-2823-428f-9f27-0d530e5a71be}"/>
</p:tagLst>
</file>

<file path=ppt/theme/theme1.xml><?xml version="1.0" encoding="utf-8"?>
<a:theme xmlns:a="http://schemas.openxmlformats.org/drawingml/2006/main" name="WWW.2PPT.COM&#10;">
  <a:themeElements>
    <a:clrScheme name="自定义 12">
      <a:dk1>
        <a:sysClr val="windowText" lastClr="000000"/>
      </a:dk1>
      <a:lt1>
        <a:sysClr val="window" lastClr="FFFFFF"/>
      </a:lt1>
      <a:dk2>
        <a:srgbClr val="17406D"/>
      </a:dk2>
      <a:lt2>
        <a:srgbClr val="FFFFFF"/>
      </a:lt2>
      <a:accent1>
        <a:srgbClr val="0F5CA2"/>
      </a:accent1>
      <a:accent2>
        <a:srgbClr val="D8D8D8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自定义 6">
      <a:majorFont>
        <a:latin typeface="Arial"/>
        <a:ea typeface="微软雅黑 Light"/>
        <a:cs typeface=""/>
      </a:majorFont>
      <a:minorFont>
        <a:latin typeface="Arial"/>
        <a:ea typeface="微软雅黑 Light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284</Words>
  <Application>Microsoft Office PowerPoint</Application>
  <PresentationFormat>全屏显示(16:9)</PresentationFormat>
  <Paragraphs>41</Paragraphs>
  <Slides>14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Lao UI</vt:lpstr>
      <vt:lpstr>仿宋</vt:lpstr>
      <vt:lpstr>黑体</vt:lpstr>
      <vt:lpstr>楷体</vt:lpstr>
      <vt:lpstr>宋体</vt:lpstr>
      <vt:lpstr>微软雅黑</vt:lpstr>
      <vt:lpstr>微软雅黑 Light</vt:lpstr>
      <vt:lpstr>Arial</vt:lpstr>
      <vt:lpstr>Calibri</vt:lpstr>
      <vt:lpstr>Times New Roman</vt:lpstr>
      <vt:lpstr>WWW.2PPT.COM
</vt:lpstr>
      <vt:lpstr>Equation.3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2016-07-03T18:52:00Z</dcterms:created>
  <dcterms:modified xsi:type="dcterms:W3CDTF">2023-01-17T02:30:24Z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3AA141ADDE754EE093FAA2F7C1E4C470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