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7" r:id="rId10"/>
  </p:sldIdLst>
  <p:sldSz cx="12192000" cy="6858000"/>
  <p:notesSz cx="6858000" cy="9144000"/>
  <p:custDataLst>
    <p:tags r:id="rId13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416">
          <p15:clr>
            <a:srgbClr val="A4A3A4"/>
          </p15:clr>
        </p15:guide>
        <p15:guide id="2" pos="7256">
          <p15:clr>
            <a:srgbClr val="A4A3A4"/>
          </p15:clr>
        </p15:guide>
        <p15:guide id="3" orient="horz" pos="595">
          <p15:clr>
            <a:srgbClr val="A4A3A4"/>
          </p15:clr>
        </p15:guide>
        <p15:guide id="4" orient="horz" pos="664">
          <p15:clr>
            <a:srgbClr val="A4A3A4"/>
          </p15:clr>
        </p15:guide>
        <p15:guide id="5" orient="horz" pos="3928">
          <p15:clr>
            <a:srgbClr val="A4A3A4"/>
          </p15:clr>
        </p15:guide>
        <p15:guide id="6" orient="horz" pos="386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CAF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816" y="114"/>
      </p:cViewPr>
      <p:guideLst>
        <p:guide pos="416"/>
        <p:guide pos="7256"/>
        <p:guide orient="horz" pos="595"/>
        <p:guide orient="horz" pos="664"/>
        <p:guide orient="horz" pos="3928"/>
        <p:guide orient="horz" pos="386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EF2EA437-B6AA-41E9-B7F6-6348D0BA3E12}" type="datetimeFigureOut">
              <a:rPr lang="zh-CN" altLang="en-US" smtClean="0"/>
              <a:t>2023-01-17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04EB2CB0-8294-4AB9-A844-D9FA6B17003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EB2CB0-8294-4AB9-A844-D9FA6B170034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EB2CB0-8294-4AB9-A844-D9FA6B170034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EB2CB0-8294-4AB9-A844-D9FA6B170034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EB2CB0-8294-4AB9-A844-D9FA6B170034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EB2CB0-8294-4AB9-A844-D9FA6B170034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EB2CB0-8294-4AB9-A844-D9FA6B170034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EB2CB0-8294-4AB9-A844-D9FA6B170034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EB2CB0-8294-4AB9-A844-D9FA6B170034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EB2CB0-8294-4AB9-A844-D9FA6B170034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箭头: V 形 2"/>
          <p:cNvSpPr/>
          <p:nvPr userDrawn="1"/>
        </p:nvSpPr>
        <p:spPr>
          <a:xfrm>
            <a:off x="571500" y="381000"/>
            <a:ext cx="457200" cy="457200"/>
          </a:xfrm>
          <a:prstGeom prst="chevron">
            <a:avLst/>
          </a:prstGeom>
          <a:solidFill>
            <a:srgbClr val="ACAF9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4" name="箭头: V 形 3"/>
          <p:cNvSpPr/>
          <p:nvPr userDrawn="1"/>
        </p:nvSpPr>
        <p:spPr>
          <a:xfrm>
            <a:off x="927100" y="381000"/>
            <a:ext cx="457200" cy="457200"/>
          </a:xfrm>
          <a:prstGeom prst="chevron">
            <a:avLst/>
          </a:prstGeom>
          <a:solidFill>
            <a:srgbClr val="ACAF9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ea typeface="黑体" panose="02010609060101010101" charset="-122"/>
              </a:defRPr>
            </a:lvl1pPr>
          </a:lstStyle>
          <a:p>
            <a:fld id="{D997B5FA-0921-464F-AAE1-844C04324D7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a typeface="黑体" panose="02010609060101010101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a typeface="黑体" panose="02010609060101010101" charset="-122"/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黑体" panose="02010609060101010101" charset="-122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黑体" panose="02010609060101010101" charset="-122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黑体" panose="02010609060101010101" charset="-122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黑体" panose="02010609060101010101" charset="-122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黑体" panose="02010609060101010101" charset="-122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黑体" panose="02010609060101010101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图片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755" t="76" r="25887" b="58111"/>
          <a:stretch>
            <a:fillRect/>
          </a:stretch>
        </p:blipFill>
        <p:spPr>
          <a:xfrm>
            <a:off x="10959228" y="-2725"/>
            <a:ext cx="1232772" cy="2867565"/>
          </a:xfrm>
          <a:custGeom>
            <a:avLst/>
            <a:gdLst>
              <a:gd name="connsiteX0" fmla="*/ 0 w 1232772"/>
              <a:gd name="connsiteY0" fmla="*/ 0 h 2867565"/>
              <a:gd name="connsiteX1" fmla="*/ 1232772 w 1232772"/>
              <a:gd name="connsiteY1" fmla="*/ 2725 h 2867565"/>
              <a:gd name="connsiteX2" fmla="*/ 1232772 w 1232772"/>
              <a:gd name="connsiteY2" fmla="*/ 2726 h 2867565"/>
              <a:gd name="connsiteX3" fmla="*/ 1232772 w 1232772"/>
              <a:gd name="connsiteY3" fmla="*/ 2867565 h 2867565"/>
              <a:gd name="connsiteX4" fmla="*/ 0 w 1232772"/>
              <a:gd name="connsiteY4" fmla="*/ 2867565 h 2867565"/>
              <a:gd name="connsiteX5" fmla="*/ 0 w 1232772"/>
              <a:gd name="connsiteY5" fmla="*/ 2726 h 2867565"/>
              <a:gd name="connsiteX6" fmla="*/ 0 w 1232772"/>
              <a:gd name="connsiteY6" fmla="*/ 0 h 2867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32772" h="2867565">
                <a:moveTo>
                  <a:pt x="0" y="0"/>
                </a:moveTo>
                <a:lnTo>
                  <a:pt x="1232772" y="2725"/>
                </a:lnTo>
                <a:lnTo>
                  <a:pt x="1232772" y="2726"/>
                </a:lnTo>
                <a:lnTo>
                  <a:pt x="1232772" y="2867565"/>
                </a:lnTo>
                <a:lnTo>
                  <a:pt x="0" y="2867565"/>
                </a:lnTo>
                <a:lnTo>
                  <a:pt x="0" y="2726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19" name="图片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943" t="115" r="38965" b="20192"/>
          <a:stretch>
            <a:fillRect/>
          </a:stretch>
        </p:blipFill>
        <p:spPr>
          <a:xfrm>
            <a:off x="7586392" y="2"/>
            <a:ext cx="3301056" cy="5465299"/>
          </a:xfrm>
          <a:custGeom>
            <a:avLst/>
            <a:gdLst>
              <a:gd name="connsiteX0" fmla="*/ 0 w 3301056"/>
              <a:gd name="connsiteY0" fmla="*/ 0 h 5465299"/>
              <a:gd name="connsiteX1" fmla="*/ 3301056 w 3301056"/>
              <a:gd name="connsiteY1" fmla="*/ 0 h 5465299"/>
              <a:gd name="connsiteX2" fmla="*/ 3301056 w 3301056"/>
              <a:gd name="connsiteY2" fmla="*/ 3814771 h 5465299"/>
              <a:gd name="connsiteX3" fmla="*/ 1650528 w 3301056"/>
              <a:gd name="connsiteY3" fmla="*/ 5465299 h 5465299"/>
              <a:gd name="connsiteX4" fmla="*/ 0 w 3301056"/>
              <a:gd name="connsiteY4" fmla="*/ 3814771 h 5465299"/>
              <a:gd name="connsiteX5" fmla="*/ 0 w 3301056"/>
              <a:gd name="connsiteY5" fmla="*/ 0 h 5465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01056" h="5465299">
                <a:moveTo>
                  <a:pt x="0" y="0"/>
                </a:moveTo>
                <a:lnTo>
                  <a:pt x="3301056" y="0"/>
                </a:lnTo>
                <a:lnTo>
                  <a:pt x="3301056" y="3814771"/>
                </a:lnTo>
                <a:lnTo>
                  <a:pt x="1650528" y="5465299"/>
                </a:lnTo>
                <a:lnTo>
                  <a:pt x="0" y="3814771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17" t="42782" r="25887"/>
          <a:stretch>
            <a:fillRect/>
          </a:stretch>
        </p:blipFill>
        <p:spPr>
          <a:xfrm>
            <a:off x="6696043" y="2926080"/>
            <a:ext cx="5495957" cy="3924010"/>
          </a:xfrm>
          <a:custGeom>
            <a:avLst/>
            <a:gdLst>
              <a:gd name="connsiteX0" fmla="*/ 4263185 w 5495957"/>
              <a:gd name="connsiteY0" fmla="*/ 0 h 3924010"/>
              <a:gd name="connsiteX1" fmla="*/ 5495957 w 5495957"/>
              <a:gd name="connsiteY1" fmla="*/ 0 h 3924010"/>
              <a:gd name="connsiteX2" fmla="*/ 5495957 w 5495957"/>
              <a:gd name="connsiteY2" fmla="*/ 3924010 h 3924010"/>
              <a:gd name="connsiteX3" fmla="*/ 0 w 5495957"/>
              <a:gd name="connsiteY3" fmla="*/ 3924010 h 3924010"/>
              <a:gd name="connsiteX4" fmla="*/ 834049 w 5495957"/>
              <a:gd name="connsiteY4" fmla="*/ 941828 h 3924010"/>
              <a:gd name="connsiteX5" fmla="*/ 2533064 w 5495957"/>
              <a:gd name="connsiteY5" fmla="*/ 2640843 h 3924010"/>
              <a:gd name="connsiteX6" fmla="*/ 4263185 w 5495957"/>
              <a:gd name="connsiteY6" fmla="*/ 910723 h 3924010"/>
              <a:gd name="connsiteX7" fmla="*/ 4263185 w 5495957"/>
              <a:gd name="connsiteY7" fmla="*/ 0 h 39240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95957" h="3924010">
                <a:moveTo>
                  <a:pt x="4263185" y="0"/>
                </a:moveTo>
                <a:lnTo>
                  <a:pt x="5495957" y="0"/>
                </a:lnTo>
                <a:lnTo>
                  <a:pt x="5495957" y="3924010"/>
                </a:lnTo>
                <a:lnTo>
                  <a:pt x="0" y="3924010"/>
                </a:lnTo>
                <a:lnTo>
                  <a:pt x="834049" y="941828"/>
                </a:lnTo>
                <a:lnTo>
                  <a:pt x="2533064" y="2640843"/>
                </a:lnTo>
                <a:lnTo>
                  <a:pt x="4263185" y="910723"/>
                </a:lnTo>
                <a:lnTo>
                  <a:pt x="4263185" y="0"/>
                </a:lnTo>
                <a:close/>
              </a:path>
            </a:pathLst>
          </a:cu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95" t="100000" r="25887" b="-115"/>
          <a:stretch>
            <a:fillRect/>
          </a:stretch>
        </p:blipFill>
        <p:spPr>
          <a:xfrm>
            <a:off x="6693831" y="6850091"/>
            <a:ext cx="5498169" cy="7909"/>
          </a:xfrm>
          <a:custGeom>
            <a:avLst/>
            <a:gdLst>
              <a:gd name="connsiteX0" fmla="*/ 2212 w 5498169"/>
              <a:gd name="connsiteY0" fmla="*/ 0 h 7909"/>
              <a:gd name="connsiteX1" fmla="*/ 5498169 w 5498169"/>
              <a:gd name="connsiteY1" fmla="*/ 0 h 7909"/>
              <a:gd name="connsiteX2" fmla="*/ 5498169 w 5498169"/>
              <a:gd name="connsiteY2" fmla="*/ 7909 h 7909"/>
              <a:gd name="connsiteX3" fmla="*/ 0 w 5498169"/>
              <a:gd name="connsiteY3" fmla="*/ 7909 h 7909"/>
              <a:gd name="connsiteX4" fmla="*/ 2212 w 5498169"/>
              <a:gd name="connsiteY4" fmla="*/ 0 h 7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98169" h="7909">
                <a:moveTo>
                  <a:pt x="2212" y="0"/>
                </a:moveTo>
                <a:lnTo>
                  <a:pt x="5498169" y="0"/>
                </a:lnTo>
                <a:lnTo>
                  <a:pt x="5498169" y="7909"/>
                </a:lnTo>
                <a:lnTo>
                  <a:pt x="0" y="7909"/>
                </a:lnTo>
                <a:lnTo>
                  <a:pt x="2212" y="0"/>
                </a:lnTo>
                <a:close/>
              </a:path>
            </a:pathLst>
          </a:custGeom>
        </p:spPr>
      </p:pic>
      <p:grpSp>
        <p:nvGrpSpPr>
          <p:cNvPr id="6" name="组合 5"/>
          <p:cNvGrpSpPr/>
          <p:nvPr/>
        </p:nvGrpSpPr>
        <p:grpSpPr>
          <a:xfrm>
            <a:off x="316573" y="2132530"/>
            <a:ext cx="7091928" cy="2824288"/>
            <a:chOff x="6147269" y="2844265"/>
            <a:chExt cx="5214094" cy="2076459"/>
          </a:xfrm>
        </p:grpSpPr>
        <p:grpSp>
          <p:nvGrpSpPr>
            <p:cNvPr id="7" name="组合 6"/>
            <p:cNvGrpSpPr/>
            <p:nvPr/>
          </p:nvGrpSpPr>
          <p:grpSpPr>
            <a:xfrm>
              <a:off x="6147269" y="3427694"/>
              <a:ext cx="5214094" cy="1493030"/>
              <a:chOff x="-4714868" y="2206759"/>
              <a:chExt cx="5214094" cy="1493030"/>
            </a:xfrm>
          </p:grpSpPr>
          <p:sp>
            <p:nvSpPr>
              <p:cNvPr id="9" name="矩形: 圆角 21"/>
              <p:cNvSpPr/>
              <p:nvPr/>
            </p:nvSpPr>
            <p:spPr>
              <a:xfrm>
                <a:off x="-4648332" y="3345066"/>
                <a:ext cx="3562392" cy="354723"/>
              </a:xfrm>
              <a:prstGeom prst="roundRect">
                <a:avLst>
                  <a:gd name="adj" fmla="val 50000"/>
                </a:avLst>
              </a:prstGeom>
              <a:solidFill>
                <a:srgbClr val="ACAF9C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0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讲解人：</a:t>
                </a:r>
                <a:r>
                  <a:rPr kumimoji="0" lang="en-US" altLang="zh-CN" sz="20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PPT818  </a:t>
                </a:r>
                <a:r>
                  <a:rPr kumimoji="0" lang="zh-CN" altLang="en-US" sz="20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时间：</a:t>
                </a:r>
                <a:r>
                  <a:rPr kumimoji="0" lang="en-US" altLang="zh-CN" sz="20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20XX</a:t>
                </a:r>
                <a:endParaRPr kumimoji="0" lang="en-US" altLang="zh-CN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grpSp>
            <p:nvGrpSpPr>
              <p:cNvPr id="10" name="组合 9"/>
              <p:cNvGrpSpPr/>
              <p:nvPr/>
            </p:nvGrpSpPr>
            <p:grpSpPr>
              <a:xfrm>
                <a:off x="-4714868" y="2206759"/>
                <a:ext cx="5214094" cy="907714"/>
                <a:chOff x="-4714868" y="2206759"/>
                <a:chExt cx="5214094" cy="907714"/>
              </a:xfrm>
            </p:grpSpPr>
            <p:sp>
              <p:nvSpPr>
                <p:cNvPr id="11" name="文本框 10"/>
                <p:cNvSpPr txBox="1"/>
                <p:nvPr/>
              </p:nvSpPr>
              <p:spPr>
                <a:xfrm>
                  <a:off x="-4714868" y="2808615"/>
                  <a:ext cx="5033249" cy="30585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dist" defTabSz="914400" rtl="0" eaLnBrk="1" fontAlgn="auto" latinLnBrk="0" hangingPunct="1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altLang="zh-CN" sz="16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bg1">
                          <a:lumMod val="50000"/>
                        </a:schemeClr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MENTAL HEALTH COUNSELING PPT</a:t>
                  </a:r>
                </a:p>
              </p:txBody>
            </p:sp>
            <p:cxnSp>
              <p:nvCxnSpPr>
                <p:cNvPr id="12" name="直接连接符 11"/>
                <p:cNvCxnSpPr/>
                <p:nvPr/>
              </p:nvCxnSpPr>
              <p:spPr>
                <a:xfrm>
                  <a:off x="-4634728" y="2789746"/>
                  <a:ext cx="4953109" cy="0"/>
                </a:xfrm>
                <a:prstGeom prst="line">
                  <a:avLst/>
                </a:prstGeom>
                <a:noFill/>
                <a:ln w="6350" cap="flat" cmpd="sng" algn="ctr">
                  <a:solidFill>
                    <a:sysClr val="windowText" lastClr="000000">
                      <a:lumMod val="65000"/>
                      <a:lumOff val="35000"/>
                    </a:sysClr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13" name="文本占位符 19"/>
                <p:cNvSpPr txBox="1"/>
                <p:nvPr/>
              </p:nvSpPr>
              <p:spPr>
                <a:xfrm>
                  <a:off x="-4714868" y="2206759"/>
                  <a:ext cx="5214094" cy="660203"/>
                </a:xfrm>
                <a:prstGeom prst="rect">
                  <a:avLst/>
                </a:prstGeom>
              </p:spPr>
              <p:txBody>
                <a:bodyPr/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lvl="0" indent="0" algn="dist">
                    <a:buNone/>
                    <a:defRPr/>
                  </a:pPr>
                  <a:r>
                    <a:rPr kumimoji="0" lang="en-US" altLang="zh-CN" sz="4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ACAF9C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1.3.3 </a:t>
                  </a:r>
                  <a:r>
                    <a:rPr lang="zh-CN" altLang="en-US" sz="4000" b="1" dirty="0">
                      <a:solidFill>
                        <a:srgbClr val="ACAF9C"/>
                      </a:solidFill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求亿以上数的近似数</a:t>
                  </a:r>
                </a:p>
              </p:txBody>
            </p:sp>
          </p:grpSp>
        </p:grpSp>
        <p:sp>
          <p:nvSpPr>
            <p:cNvPr id="8" name="文本占位符 20"/>
            <p:cNvSpPr txBox="1"/>
            <p:nvPr/>
          </p:nvSpPr>
          <p:spPr>
            <a:xfrm>
              <a:off x="6147269" y="2844265"/>
              <a:ext cx="5112385" cy="423545"/>
            </a:xfrm>
            <a:prstGeom prst="rect">
              <a:avLst/>
            </a:prstGeom>
          </p:spPr>
          <p:txBody>
            <a:bodyPr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buNone/>
                <a:defRPr/>
              </a:pPr>
              <a:r>
                <a:rPr lang="zh-CN" altLang="en-US" sz="3600" dirty="0"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第一单元   大数的认识</a:t>
              </a:r>
            </a:p>
          </p:txBody>
        </p:sp>
      </p:grpSp>
      <p:sp>
        <p:nvSpPr>
          <p:cNvPr id="14" name="矩形 13"/>
          <p:cNvSpPr/>
          <p:nvPr/>
        </p:nvSpPr>
        <p:spPr>
          <a:xfrm>
            <a:off x="-1365566" y="502641"/>
            <a:ext cx="4062342" cy="300975"/>
          </a:xfrm>
          <a:prstGeom prst="rect">
            <a:avLst/>
          </a:prstGeom>
          <a:solidFill>
            <a:srgbClr val="ACAF9C"/>
          </a:solidFill>
          <a:ln w="12700" cap="flat">
            <a:noFill/>
            <a:prstDash val="solid"/>
            <a:miter lim="800000"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softEdge rad="19050"/>
          </a:effectLst>
        </p:spPr>
        <p:txBody>
          <a:bodyPr spcFirstLastPara="1" wrap="square" lIns="57592" tIns="57592" rIns="57592" bIns="57592" spcCol="38100" anchor="ctr">
            <a:spAutoFit/>
          </a:bodyPr>
          <a:lstStyle/>
          <a:p>
            <a:pPr marL="0" marR="0" lvl="0" indent="0" algn="r" defTabSz="115189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人教版小学数学四年级上册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1"/>
          <p:cNvSpPr txBox="1">
            <a:spLocks noChangeArrowheads="1"/>
          </p:cNvSpPr>
          <p:nvPr/>
        </p:nvSpPr>
        <p:spPr bwMode="auto">
          <a:xfrm>
            <a:off x="274224" y="1212781"/>
            <a:ext cx="11241617" cy="535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>
              <a:lnSpc>
                <a:spcPct val="120000"/>
              </a:lnSpc>
            </a:pP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省略下面各数万位后面的尾数，求出他们的近似数。</a:t>
            </a:r>
          </a:p>
        </p:txBody>
      </p:sp>
      <p:sp>
        <p:nvSpPr>
          <p:cNvPr id="14" name="TextBox 2"/>
          <p:cNvSpPr txBox="1">
            <a:spLocks noChangeArrowheads="1"/>
          </p:cNvSpPr>
          <p:nvPr/>
        </p:nvSpPr>
        <p:spPr bwMode="auto">
          <a:xfrm>
            <a:off x="660400" y="2141545"/>
            <a:ext cx="2946400" cy="46166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9pPr>
          </a:lstStyle>
          <a:p>
            <a:pPr algn="ctr" defTabSz="1219200">
              <a:defRPr/>
            </a:pPr>
            <a:r>
              <a:rPr lang="en-US" altLang="zh-CN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30786500</a:t>
            </a:r>
            <a:endParaRPr lang="zh-CN" altLang="en-US" sz="2400" kern="0" dirty="0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1" name="TextBox 12"/>
          <p:cNvSpPr txBox="1">
            <a:spLocks noChangeArrowheads="1"/>
          </p:cNvSpPr>
          <p:nvPr/>
        </p:nvSpPr>
        <p:spPr bwMode="auto">
          <a:xfrm>
            <a:off x="660400" y="2996442"/>
            <a:ext cx="2946400" cy="46166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9pPr>
          </a:lstStyle>
          <a:p>
            <a:pPr algn="ctr" defTabSz="1219200">
              <a:defRPr/>
            </a:pPr>
            <a:r>
              <a:rPr lang="en-US" altLang="zh-CN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55607000</a:t>
            </a:r>
            <a:endParaRPr lang="zh-CN" altLang="en-US" sz="24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cxnSp>
        <p:nvCxnSpPr>
          <p:cNvPr id="4" name="直接连接符 3"/>
          <p:cNvCxnSpPr/>
          <p:nvPr/>
        </p:nvCxnSpPr>
        <p:spPr>
          <a:xfrm>
            <a:off x="2133600" y="2067577"/>
            <a:ext cx="0" cy="609600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直接连接符 21"/>
          <p:cNvCxnSpPr/>
          <p:nvPr/>
        </p:nvCxnSpPr>
        <p:spPr>
          <a:xfrm>
            <a:off x="6218418" y="2067577"/>
            <a:ext cx="0" cy="609600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271" name="TextBox 2"/>
          <p:cNvSpPr txBox="1">
            <a:spLocks noChangeArrowheads="1"/>
          </p:cNvSpPr>
          <p:nvPr/>
        </p:nvSpPr>
        <p:spPr bwMode="auto">
          <a:xfrm>
            <a:off x="4842888" y="2147676"/>
            <a:ext cx="2946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defTabSz="1219200"/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4750800</a:t>
            </a:r>
            <a:endParaRPr lang="zh-CN" altLang="en-US" sz="24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cxnSp>
        <p:nvCxnSpPr>
          <p:cNvPr id="15" name="直接连接符 14"/>
          <p:cNvCxnSpPr/>
          <p:nvPr/>
        </p:nvCxnSpPr>
        <p:spPr>
          <a:xfrm>
            <a:off x="2133600" y="2922474"/>
            <a:ext cx="0" cy="609600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TextBox 12"/>
          <p:cNvSpPr txBox="1">
            <a:spLocks noChangeArrowheads="1"/>
          </p:cNvSpPr>
          <p:nvPr/>
        </p:nvSpPr>
        <p:spPr bwMode="auto">
          <a:xfrm>
            <a:off x="4842888" y="3013570"/>
            <a:ext cx="2946400" cy="46166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9pPr>
          </a:lstStyle>
          <a:p>
            <a:pPr algn="ctr" defTabSz="1219200">
              <a:defRPr/>
            </a:pPr>
            <a:r>
              <a:rPr lang="en-US" altLang="zh-CN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84709052</a:t>
            </a:r>
            <a:endParaRPr lang="zh-CN" altLang="en-US" sz="24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cxnSp>
        <p:nvCxnSpPr>
          <p:cNvPr id="17" name="直接连接符 16"/>
          <p:cNvCxnSpPr/>
          <p:nvPr/>
        </p:nvCxnSpPr>
        <p:spPr>
          <a:xfrm>
            <a:off x="6316088" y="2939602"/>
            <a:ext cx="0" cy="609600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Box 2"/>
          <p:cNvSpPr txBox="1">
            <a:spLocks noChangeArrowheads="1"/>
          </p:cNvSpPr>
          <p:nvPr/>
        </p:nvSpPr>
        <p:spPr bwMode="auto">
          <a:xfrm>
            <a:off x="2209917" y="2130870"/>
            <a:ext cx="2946400" cy="46166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9pPr>
          </a:lstStyle>
          <a:p>
            <a:pPr algn="ctr" defTabSz="1219200">
              <a:defRPr/>
            </a:pP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≈</a:t>
            </a: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3079</a:t>
            </a: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万</a:t>
            </a:r>
          </a:p>
        </p:txBody>
      </p:sp>
      <p:sp>
        <p:nvSpPr>
          <p:cNvPr id="19" name="TextBox 2"/>
          <p:cNvSpPr txBox="1">
            <a:spLocks noChangeArrowheads="1"/>
          </p:cNvSpPr>
          <p:nvPr/>
        </p:nvSpPr>
        <p:spPr bwMode="auto">
          <a:xfrm>
            <a:off x="6218418" y="2150108"/>
            <a:ext cx="2946400" cy="46166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9pPr>
          </a:lstStyle>
          <a:p>
            <a:pPr algn="ctr" defTabSz="1219200">
              <a:defRPr/>
            </a:pP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≈</a:t>
            </a: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475</a:t>
            </a: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万</a:t>
            </a:r>
          </a:p>
        </p:txBody>
      </p:sp>
      <p:sp>
        <p:nvSpPr>
          <p:cNvPr id="20" name="TextBox 2"/>
          <p:cNvSpPr txBox="1">
            <a:spLocks noChangeArrowheads="1"/>
          </p:cNvSpPr>
          <p:nvPr/>
        </p:nvSpPr>
        <p:spPr bwMode="auto">
          <a:xfrm>
            <a:off x="2133600" y="3005006"/>
            <a:ext cx="2946400" cy="46166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9pPr>
          </a:lstStyle>
          <a:p>
            <a:pPr algn="ctr" defTabSz="1219200">
              <a:defRPr/>
            </a:pP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≈</a:t>
            </a: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5561</a:t>
            </a: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万</a:t>
            </a:r>
          </a:p>
        </p:txBody>
      </p:sp>
      <p:sp>
        <p:nvSpPr>
          <p:cNvPr id="24" name="TextBox 2"/>
          <p:cNvSpPr txBox="1">
            <a:spLocks noChangeArrowheads="1"/>
          </p:cNvSpPr>
          <p:nvPr/>
        </p:nvSpPr>
        <p:spPr bwMode="auto">
          <a:xfrm>
            <a:off x="6218418" y="3005005"/>
            <a:ext cx="2946400" cy="46166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9pPr>
          </a:lstStyle>
          <a:p>
            <a:pPr algn="ctr" defTabSz="1219200">
              <a:defRPr/>
            </a:pP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≈</a:t>
            </a: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8471</a:t>
            </a: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万</a:t>
            </a:r>
          </a:p>
        </p:txBody>
      </p:sp>
      <p:sp>
        <p:nvSpPr>
          <p:cNvPr id="23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复习引入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文本框 1"/>
          <p:cNvSpPr txBox="1">
            <a:spLocks noChangeArrowheads="1"/>
          </p:cNvSpPr>
          <p:nvPr/>
        </p:nvSpPr>
        <p:spPr bwMode="auto">
          <a:xfrm>
            <a:off x="2583698" y="4093770"/>
            <a:ext cx="189987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1219200" eaLnBrk="0" hangingPunct="0"/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1034500000</a:t>
            </a:r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cxnSp>
        <p:nvCxnSpPr>
          <p:cNvPr id="4" name="直接连接符 3"/>
          <p:cNvCxnSpPr/>
          <p:nvPr/>
        </p:nvCxnSpPr>
        <p:spPr>
          <a:xfrm>
            <a:off x="3681615" y="4059779"/>
            <a:ext cx="0" cy="609600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直接连接符 4"/>
          <p:cNvCxnSpPr/>
          <p:nvPr/>
        </p:nvCxnSpPr>
        <p:spPr>
          <a:xfrm>
            <a:off x="3014166" y="4059779"/>
            <a:ext cx="0" cy="609600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660400" y="1202744"/>
            <a:ext cx="1113578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我们学过用“四舍五入”法求一个</a:t>
            </a: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亿以内数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的近似数（如图）。那么比亿大的数，应该怎么求出它的近似数呢？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5759172" y="2768872"/>
            <a:ext cx="3827068" cy="8206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6">
                <a:lumMod val="20000"/>
                <a:lumOff val="80000"/>
              </a:schemeClr>
            </a:solidFill>
            <a:miter lim="800000"/>
            <a:headEnd/>
            <a:tailEnd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8" name="文本框 7"/>
          <p:cNvSpPr txBox="1">
            <a:spLocks noChangeArrowheads="1"/>
          </p:cNvSpPr>
          <p:nvPr/>
        </p:nvSpPr>
        <p:spPr bwMode="auto">
          <a:xfrm>
            <a:off x="4364012" y="4093770"/>
            <a:ext cx="169790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1219200" eaLnBrk="0" hangingPunct="0"/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≈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______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亿</a:t>
            </a:r>
          </a:p>
        </p:txBody>
      </p:sp>
      <p:sp>
        <p:nvSpPr>
          <p:cNvPr id="9" name="文本框 8"/>
          <p:cNvSpPr txBox="1">
            <a:spLocks noChangeArrowheads="1"/>
          </p:cNvSpPr>
          <p:nvPr/>
        </p:nvSpPr>
        <p:spPr bwMode="auto">
          <a:xfrm>
            <a:off x="521841" y="2885063"/>
            <a:ext cx="52373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1219200" eaLnBrk="0" hangingPunct="0"/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你能把它改写成用亿作单位的数吗？</a:t>
            </a:r>
          </a:p>
        </p:txBody>
      </p:sp>
      <p:sp>
        <p:nvSpPr>
          <p:cNvPr id="10" name="文本框 9"/>
          <p:cNvSpPr txBox="1">
            <a:spLocks noChangeArrowheads="1"/>
          </p:cNvSpPr>
          <p:nvPr/>
        </p:nvSpPr>
        <p:spPr bwMode="auto">
          <a:xfrm>
            <a:off x="4776221" y="4059779"/>
            <a:ext cx="5277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1219200" eaLnBrk="0" hangingPunct="0"/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10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1" name="文本框 10"/>
          <p:cNvSpPr txBox="1">
            <a:spLocks noChangeArrowheads="1"/>
          </p:cNvSpPr>
          <p:nvPr/>
        </p:nvSpPr>
        <p:spPr bwMode="auto">
          <a:xfrm>
            <a:off x="521841" y="2399370"/>
            <a:ext cx="4633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1219200" eaLnBrk="0" hangingPunct="0"/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你知道这个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10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亿是怎么来的吗？</a:t>
            </a:r>
          </a:p>
        </p:txBody>
      </p:sp>
      <p:cxnSp>
        <p:nvCxnSpPr>
          <p:cNvPr id="13" name="连接符: 肘形 12"/>
          <p:cNvCxnSpPr/>
          <p:nvPr/>
        </p:nvCxnSpPr>
        <p:spPr>
          <a:xfrm rot="16200000" flipH="1">
            <a:off x="3036774" y="4574241"/>
            <a:ext cx="319616" cy="192617"/>
          </a:xfrm>
          <a:prstGeom prst="bentConnector3">
            <a:avLst>
              <a:gd name="adj1" fmla="val 94837"/>
            </a:avLst>
          </a:prstGeom>
          <a:ln w="190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文本框 17"/>
          <p:cNvSpPr txBox="1">
            <a:spLocks noChangeArrowheads="1"/>
          </p:cNvSpPr>
          <p:nvPr/>
        </p:nvSpPr>
        <p:spPr bwMode="auto">
          <a:xfrm>
            <a:off x="3265374" y="4617947"/>
            <a:ext cx="668484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1219200" eaLnBrk="0" hangingPunct="0"/>
            <a:r>
              <a:rPr lang="zh-CN" altLang="en-US" sz="2400" kern="0" dirty="0">
                <a:solidFill>
                  <a:schemeClr val="accent2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千万位上的数小于</a:t>
            </a:r>
            <a:r>
              <a:rPr lang="en-US" altLang="zh-CN" sz="2400" kern="0" dirty="0">
                <a:solidFill>
                  <a:schemeClr val="accent2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5</a:t>
            </a:r>
            <a:r>
              <a:rPr lang="zh-CN" altLang="en-US" sz="2400" kern="0" dirty="0">
                <a:solidFill>
                  <a:schemeClr val="accent2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，把亿位后面的尾数舍去。</a:t>
            </a:r>
          </a:p>
        </p:txBody>
      </p:sp>
      <p:sp>
        <p:nvSpPr>
          <p:cNvPr id="20" name="文本框 19"/>
          <p:cNvSpPr txBox="1">
            <a:spLocks noChangeArrowheads="1"/>
          </p:cNvSpPr>
          <p:nvPr/>
        </p:nvSpPr>
        <p:spPr bwMode="auto">
          <a:xfrm>
            <a:off x="2655774" y="5056783"/>
            <a:ext cx="189987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1219200" eaLnBrk="0" hangingPunct="0"/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9876540000</a:t>
            </a:r>
            <a:endParaRPr lang="zh-CN" altLang="en-US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cxnSp>
        <p:nvCxnSpPr>
          <p:cNvPr id="21" name="直接连接符 20"/>
          <p:cNvCxnSpPr/>
          <p:nvPr/>
        </p:nvCxnSpPr>
        <p:spPr>
          <a:xfrm>
            <a:off x="3750529" y="5056783"/>
            <a:ext cx="0" cy="609600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直接连接符 21"/>
          <p:cNvCxnSpPr/>
          <p:nvPr/>
        </p:nvCxnSpPr>
        <p:spPr>
          <a:xfrm>
            <a:off x="3100273" y="5005930"/>
            <a:ext cx="0" cy="609600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文本框 22"/>
          <p:cNvSpPr txBox="1">
            <a:spLocks noChangeArrowheads="1"/>
          </p:cNvSpPr>
          <p:nvPr/>
        </p:nvSpPr>
        <p:spPr bwMode="auto">
          <a:xfrm>
            <a:off x="4454979" y="5056783"/>
            <a:ext cx="169790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1219200" eaLnBrk="0" hangingPunct="0"/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≈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______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亿</a:t>
            </a:r>
          </a:p>
        </p:txBody>
      </p:sp>
      <p:sp>
        <p:nvSpPr>
          <p:cNvPr id="24" name="文本框 23"/>
          <p:cNvSpPr txBox="1">
            <a:spLocks noChangeArrowheads="1"/>
          </p:cNvSpPr>
          <p:nvPr/>
        </p:nvSpPr>
        <p:spPr bwMode="auto">
          <a:xfrm>
            <a:off x="4976820" y="5012953"/>
            <a:ext cx="5277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1219200" eaLnBrk="0" hangingPunct="0"/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99</a:t>
            </a:r>
            <a:endParaRPr lang="zh-CN" altLang="en-US" sz="24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cxnSp>
        <p:nvCxnSpPr>
          <p:cNvPr id="25" name="连接符: 肘形 24"/>
          <p:cNvCxnSpPr/>
          <p:nvPr/>
        </p:nvCxnSpPr>
        <p:spPr>
          <a:xfrm rot="16200000" flipH="1">
            <a:off x="3097959" y="5513828"/>
            <a:ext cx="321733" cy="192617"/>
          </a:xfrm>
          <a:prstGeom prst="bentConnector3">
            <a:avLst>
              <a:gd name="adj1" fmla="val 94837"/>
            </a:avLst>
          </a:prstGeom>
          <a:ln w="190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文本框 25"/>
          <p:cNvSpPr txBox="1">
            <a:spLocks noChangeArrowheads="1"/>
          </p:cNvSpPr>
          <p:nvPr/>
        </p:nvSpPr>
        <p:spPr bwMode="auto">
          <a:xfrm>
            <a:off x="3327616" y="5525471"/>
            <a:ext cx="479009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1219200" eaLnBrk="0" hangingPunct="0"/>
            <a:r>
              <a:rPr lang="zh-CN" altLang="en-US" sz="2400" kern="0">
                <a:solidFill>
                  <a:schemeClr val="accent2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千万位上的数比</a:t>
            </a:r>
            <a:r>
              <a:rPr lang="en-US" altLang="zh-CN" sz="2400" kern="0">
                <a:solidFill>
                  <a:schemeClr val="accent2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5</a:t>
            </a:r>
            <a:r>
              <a:rPr lang="zh-CN" altLang="en-US" sz="2400" kern="0">
                <a:solidFill>
                  <a:schemeClr val="accent2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大，该怎么办？</a:t>
            </a:r>
          </a:p>
        </p:txBody>
      </p:sp>
      <p:sp>
        <p:nvSpPr>
          <p:cNvPr id="27" name="文本框 26"/>
          <p:cNvSpPr txBox="1">
            <a:spLocks noChangeArrowheads="1"/>
          </p:cNvSpPr>
          <p:nvPr/>
        </p:nvSpPr>
        <p:spPr bwMode="auto">
          <a:xfrm>
            <a:off x="601216" y="3462919"/>
            <a:ext cx="511137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defTabSz="1219200" eaLnBrk="0" hangingPunct="0"/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求这两个近似数有什么不同点？</a:t>
            </a:r>
          </a:p>
        </p:txBody>
      </p:sp>
      <p:sp>
        <p:nvSpPr>
          <p:cNvPr id="29" name="文本框 28"/>
          <p:cNvSpPr txBox="1">
            <a:spLocks noChangeArrowheads="1"/>
          </p:cNvSpPr>
          <p:nvPr/>
        </p:nvSpPr>
        <p:spPr bwMode="auto">
          <a:xfrm>
            <a:off x="5409130" y="1964608"/>
            <a:ext cx="216746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四舍五入</a:t>
            </a:r>
          </a:p>
        </p:txBody>
      </p:sp>
      <p:sp>
        <p:nvSpPr>
          <p:cNvPr id="30" name="图文框 29"/>
          <p:cNvSpPr/>
          <p:nvPr/>
        </p:nvSpPr>
        <p:spPr>
          <a:xfrm>
            <a:off x="5030864" y="1937930"/>
            <a:ext cx="2170466" cy="490817"/>
          </a:xfrm>
          <a:prstGeom prst="frame">
            <a:avLst>
              <a:gd name="adj1" fmla="val 7662"/>
            </a:avLst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defTabSz="1219200" eaLnBrk="0" hangingPunct="0">
              <a:defRPr/>
            </a:pPr>
            <a:endParaRPr lang="zh-CN" altLang="en-US" sz="2400" kern="0">
              <a:solidFill>
                <a:schemeClr val="tx1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8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探索新知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"/>
                            </p:stCondLst>
                            <p:childTnLst>
                              <p:par>
                                <p:cTn id="6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500"/>
                            </p:stCondLst>
                            <p:childTnLst>
                              <p:par>
                                <p:cTn id="7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8" grpId="0"/>
      <p:bldP spid="9" grpId="0"/>
      <p:bldP spid="9" grpId="1"/>
      <p:bldP spid="10" grpId="0"/>
      <p:bldP spid="11" grpId="0"/>
      <p:bldP spid="18" grpId="0"/>
      <p:bldP spid="20" grpId="0"/>
      <p:bldP spid="23" grpId="0"/>
      <p:bldP spid="24" grpId="0"/>
      <p:bldP spid="26" grpId="0"/>
      <p:bldP spid="27" grpId="0"/>
      <p:bldP spid="2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本框 9"/>
          <p:cNvSpPr txBox="1">
            <a:spLocks noChangeArrowheads="1"/>
          </p:cNvSpPr>
          <p:nvPr/>
        </p:nvSpPr>
        <p:spPr bwMode="auto">
          <a:xfrm>
            <a:off x="660400" y="4086952"/>
            <a:ext cx="518371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被省略部分的最高位是</a:t>
            </a: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千位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96629" y="1793879"/>
            <a:ext cx="5130869" cy="194982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6">
                <a:lumMod val="20000"/>
                <a:lumOff val="80000"/>
              </a:schemeClr>
            </a:solidFill>
            <a:miter lim="800000"/>
            <a:headEnd/>
            <a:tailEnd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660400" y="2254125"/>
            <a:ext cx="4800533" cy="102932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6">
                <a:lumMod val="20000"/>
                <a:lumOff val="80000"/>
              </a:schemeClr>
            </a:solidFill>
            <a:miter lim="800000"/>
            <a:headEnd/>
            <a:tailEnd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4" name="文本框 13"/>
          <p:cNvSpPr txBox="1">
            <a:spLocks noChangeArrowheads="1"/>
          </p:cNvSpPr>
          <p:nvPr/>
        </p:nvSpPr>
        <p:spPr bwMode="auto">
          <a:xfrm>
            <a:off x="6629234" y="4086953"/>
            <a:ext cx="711411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被省略部分的最高位是</a:t>
            </a: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千万位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。</a:t>
            </a:r>
          </a:p>
        </p:txBody>
      </p:sp>
      <p:sp>
        <p:nvSpPr>
          <p:cNvPr id="13318" name="文本框 14"/>
          <p:cNvSpPr txBox="1">
            <a:spLocks noChangeArrowheads="1"/>
          </p:cNvSpPr>
          <p:nvPr/>
        </p:nvSpPr>
        <p:spPr bwMode="auto">
          <a:xfrm>
            <a:off x="253222" y="1143774"/>
            <a:ext cx="1152101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省略亿位后面的尾数和省略万位后面的尾数有什么区别？</a:t>
            </a:r>
          </a:p>
        </p:txBody>
      </p:sp>
      <p:sp>
        <p:nvSpPr>
          <p:cNvPr id="8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探索新知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圆角矩形 31"/>
          <p:cNvSpPr>
            <a:spLocks noChangeArrowheads="1"/>
          </p:cNvSpPr>
          <p:nvPr/>
        </p:nvSpPr>
        <p:spPr bwMode="auto">
          <a:xfrm>
            <a:off x="660401" y="1124441"/>
            <a:ext cx="2696500" cy="609600"/>
          </a:xfrm>
          <a:prstGeom prst="roundRect">
            <a:avLst>
              <a:gd name="adj" fmla="val 16667"/>
            </a:avLst>
          </a:prstGeom>
          <a:solidFill>
            <a:srgbClr val="BDECC9"/>
          </a:solidFill>
          <a:ln w="15875">
            <a:solidFill>
              <a:srgbClr val="2185BA"/>
            </a:solidFill>
            <a:round/>
          </a:ln>
        </p:spPr>
        <p:txBody>
          <a:bodyPr anchor="ctr"/>
          <a:lstStyle/>
          <a:p>
            <a:pPr algn="ctr" defTabSz="1219200"/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教材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P21  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做一做</a:t>
            </a:r>
          </a:p>
        </p:txBody>
      </p:sp>
      <p:sp>
        <p:nvSpPr>
          <p:cNvPr id="14339" name="文本框 21"/>
          <p:cNvSpPr txBox="1">
            <a:spLocks noChangeArrowheads="1"/>
          </p:cNvSpPr>
          <p:nvPr/>
        </p:nvSpPr>
        <p:spPr bwMode="auto">
          <a:xfrm>
            <a:off x="308899" y="1953991"/>
            <a:ext cx="1071456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省略下面各数亿位后面的尾数，写出它们的近似数。</a:t>
            </a:r>
          </a:p>
        </p:txBody>
      </p:sp>
      <p:sp>
        <p:nvSpPr>
          <p:cNvPr id="14340" name="文本框 22"/>
          <p:cNvSpPr txBox="1">
            <a:spLocks noChangeArrowheads="1"/>
          </p:cNvSpPr>
          <p:nvPr/>
        </p:nvSpPr>
        <p:spPr bwMode="auto">
          <a:xfrm>
            <a:off x="907916" y="2814557"/>
            <a:ext cx="489796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</a:t>
            </a: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</a:t>
            </a: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923456000</a:t>
            </a: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≈</a:t>
            </a: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____</a:t>
            </a: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亿</a:t>
            </a:r>
          </a:p>
        </p:txBody>
      </p:sp>
      <p:sp>
        <p:nvSpPr>
          <p:cNvPr id="14341" name="文本框 23"/>
          <p:cNvSpPr txBox="1">
            <a:spLocks noChangeArrowheads="1"/>
          </p:cNvSpPr>
          <p:nvPr/>
        </p:nvSpPr>
        <p:spPr bwMode="auto">
          <a:xfrm>
            <a:off x="5742889" y="2832559"/>
            <a:ext cx="489585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950228500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≈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____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亿</a:t>
            </a:r>
          </a:p>
        </p:txBody>
      </p:sp>
      <p:sp>
        <p:nvSpPr>
          <p:cNvPr id="14342" name="文本框 24"/>
          <p:cNvSpPr txBox="1">
            <a:spLocks noChangeArrowheads="1"/>
          </p:cNvSpPr>
          <p:nvPr/>
        </p:nvSpPr>
        <p:spPr bwMode="auto">
          <a:xfrm>
            <a:off x="910324" y="4005684"/>
            <a:ext cx="489796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</a:t>
            </a: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</a:t>
            </a: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428000000</a:t>
            </a:r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4343" name="文本框 25"/>
          <p:cNvSpPr txBox="1">
            <a:spLocks noChangeArrowheads="1"/>
          </p:cNvSpPr>
          <p:nvPr/>
        </p:nvSpPr>
        <p:spPr bwMode="auto">
          <a:xfrm>
            <a:off x="5805883" y="3954640"/>
            <a:ext cx="489796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5260230000</a:t>
            </a:r>
            <a:endParaRPr lang="zh-CN" altLang="en-US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4344" name="文本框 26"/>
          <p:cNvSpPr txBox="1">
            <a:spLocks noChangeArrowheads="1"/>
          </p:cNvSpPr>
          <p:nvPr/>
        </p:nvSpPr>
        <p:spPr bwMode="auto">
          <a:xfrm>
            <a:off x="1624408" y="4869750"/>
            <a:ext cx="489584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49692000000</a:t>
            </a:r>
            <a:endParaRPr lang="zh-CN" altLang="en-US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8" name="文本框 27"/>
          <p:cNvSpPr txBox="1">
            <a:spLocks noChangeArrowheads="1"/>
          </p:cNvSpPr>
          <p:nvPr/>
        </p:nvSpPr>
        <p:spPr bwMode="auto">
          <a:xfrm>
            <a:off x="3656421" y="2810216"/>
            <a:ext cx="57573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9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cxnSp>
        <p:nvCxnSpPr>
          <p:cNvPr id="29" name="直接连接符 28"/>
          <p:cNvCxnSpPr/>
          <p:nvPr/>
        </p:nvCxnSpPr>
        <p:spPr>
          <a:xfrm>
            <a:off x="2621993" y="2814557"/>
            <a:ext cx="0" cy="416983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直接连接符 30"/>
          <p:cNvCxnSpPr/>
          <p:nvPr/>
        </p:nvCxnSpPr>
        <p:spPr>
          <a:xfrm>
            <a:off x="1942120" y="2836897"/>
            <a:ext cx="0" cy="416983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直接连接符 31"/>
          <p:cNvCxnSpPr/>
          <p:nvPr/>
        </p:nvCxnSpPr>
        <p:spPr>
          <a:xfrm>
            <a:off x="6685993" y="2832559"/>
            <a:ext cx="0" cy="416983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直接连接符 32"/>
          <p:cNvCxnSpPr/>
          <p:nvPr/>
        </p:nvCxnSpPr>
        <p:spPr>
          <a:xfrm>
            <a:off x="6008660" y="2832559"/>
            <a:ext cx="0" cy="416983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文本框 33"/>
          <p:cNvSpPr txBox="1">
            <a:spLocks noChangeArrowheads="1"/>
          </p:cNvSpPr>
          <p:nvPr/>
        </p:nvSpPr>
        <p:spPr bwMode="auto">
          <a:xfrm>
            <a:off x="7555217" y="2810217"/>
            <a:ext cx="10541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10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cxnSp>
        <p:nvCxnSpPr>
          <p:cNvPr id="35" name="直接连接符 34"/>
          <p:cNvCxnSpPr/>
          <p:nvPr/>
        </p:nvCxnSpPr>
        <p:spPr>
          <a:xfrm>
            <a:off x="2625669" y="4028024"/>
            <a:ext cx="0" cy="416984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直接连接符 35"/>
          <p:cNvCxnSpPr/>
          <p:nvPr/>
        </p:nvCxnSpPr>
        <p:spPr>
          <a:xfrm>
            <a:off x="1942120" y="4050365"/>
            <a:ext cx="0" cy="416984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直接连接符 46"/>
          <p:cNvCxnSpPr/>
          <p:nvPr/>
        </p:nvCxnSpPr>
        <p:spPr>
          <a:xfrm>
            <a:off x="6928986" y="3954640"/>
            <a:ext cx="0" cy="419100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直接连接符 47"/>
          <p:cNvCxnSpPr/>
          <p:nvPr/>
        </p:nvCxnSpPr>
        <p:spPr>
          <a:xfrm>
            <a:off x="6230062" y="3985402"/>
            <a:ext cx="0" cy="419100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直接连接符 48"/>
          <p:cNvCxnSpPr/>
          <p:nvPr/>
        </p:nvCxnSpPr>
        <p:spPr>
          <a:xfrm>
            <a:off x="2892080" y="4891032"/>
            <a:ext cx="0" cy="419100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直接连接符 49"/>
          <p:cNvCxnSpPr/>
          <p:nvPr/>
        </p:nvCxnSpPr>
        <p:spPr>
          <a:xfrm>
            <a:off x="2235066" y="4903920"/>
            <a:ext cx="0" cy="419100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1" name="文本框 50"/>
          <p:cNvSpPr txBox="1">
            <a:spLocks noChangeArrowheads="1"/>
          </p:cNvSpPr>
          <p:nvPr/>
        </p:nvSpPr>
        <p:spPr bwMode="auto">
          <a:xfrm>
            <a:off x="3356899" y="4000335"/>
            <a:ext cx="136101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≈</a:t>
            </a: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</a:t>
            </a: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亿</a:t>
            </a:r>
          </a:p>
        </p:txBody>
      </p:sp>
      <p:sp>
        <p:nvSpPr>
          <p:cNvPr id="52" name="文本框 51"/>
          <p:cNvSpPr txBox="1">
            <a:spLocks noChangeArrowheads="1"/>
          </p:cNvSpPr>
          <p:nvPr/>
        </p:nvSpPr>
        <p:spPr bwMode="auto">
          <a:xfrm>
            <a:off x="7627910" y="3999327"/>
            <a:ext cx="171661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zh-CN" altLang="en-US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≈</a:t>
            </a:r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53</a:t>
            </a:r>
            <a:r>
              <a:rPr lang="zh-CN" altLang="en-US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亿</a:t>
            </a:r>
          </a:p>
        </p:txBody>
      </p:sp>
      <p:sp>
        <p:nvSpPr>
          <p:cNvPr id="53" name="文本框 52"/>
          <p:cNvSpPr txBox="1">
            <a:spLocks noChangeArrowheads="1"/>
          </p:cNvSpPr>
          <p:nvPr/>
        </p:nvSpPr>
        <p:spPr bwMode="auto">
          <a:xfrm>
            <a:off x="3549094" y="4904906"/>
            <a:ext cx="18520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≈</a:t>
            </a: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497</a:t>
            </a: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亿</a:t>
            </a:r>
          </a:p>
        </p:txBody>
      </p:sp>
      <p:sp>
        <p:nvSpPr>
          <p:cNvPr id="25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探索新知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34" grpId="0"/>
      <p:bldP spid="51" grpId="0"/>
      <p:bldP spid="52" grpId="0"/>
      <p:bldP spid="5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文本框 2"/>
          <p:cNvSpPr txBox="1">
            <a:spLocks noChangeArrowheads="1"/>
          </p:cNvSpPr>
          <p:nvPr/>
        </p:nvSpPr>
        <p:spPr bwMode="auto">
          <a:xfrm>
            <a:off x="312143" y="1264568"/>
            <a:ext cx="1071456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1.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在○里填上“＞”“＜”或“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=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”。</a:t>
            </a:r>
          </a:p>
        </p:txBody>
      </p:sp>
      <p:sp>
        <p:nvSpPr>
          <p:cNvPr id="15363" name="文本框 3"/>
          <p:cNvSpPr txBox="1">
            <a:spLocks noChangeArrowheads="1"/>
          </p:cNvSpPr>
          <p:nvPr/>
        </p:nvSpPr>
        <p:spPr bwMode="auto">
          <a:xfrm>
            <a:off x="1722967" y="3176404"/>
            <a:ext cx="4699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816200000000</a:t>
            </a: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○</a:t>
            </a: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8162</a:t>
            </a: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亿</a:t>
            </a: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5044017" y="2222193"/>
            <a:ext cx="4699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394</a:t>
            </a: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亿</a:t>
            </a: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=39400000000</a:t>
            </a:r>
            <a:endParaRPr lang="zh-CN" altLang="en-US" sz="24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5365" name="文本框 5"/>
          <p:cNvSpPr txBox="1">
            <a:spLocks noChangeArrowheads="1"/>
          </p:cNvSpPr>
          <p:nvPr/>
        </p:nvSpPr>
        <p:spPr bwMode="auto">
          <a:xfrm>
            <a:off x="1722967" y="2227485"/>
            <a:ext cx="4699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394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亿○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3950308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万</a:t>
            </a: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8195344" y="2220607"/>
            <a:ext cx="4699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3950308</a:t>
            </a: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万≈</a:t>
            </a: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395</a:t>
            </a: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亿</a:t>
            </a:r>
          </a:p>
        </p:txBody>
      </p:sp>
      <p:cxnSp>
        <p:nvCxnSpPr>
          <p:cNvPr id="8" name="直接连接符 7"/>
          <p:cNvCxnSpPr/>
          <p:nvPr/>
        </p:nvCxnSpPr>
        <p:spPr>
          <a:xfrm>
            <a:off x="3439419" y="2227485"/>
            <a:ext cx="0" cy="416983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>
            <a:off x="7312290" y="2226426"/>
            <a:ext cx="0" cy="419100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>
            <a:off x="6619680" y="2222193"/>
            <a:ext cx="0" cy="416983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/>
        </p:nvCxnSpPr>
        <p:spPr>
          <a:xfrm>
            <a:off x="8789561" y="2220607"/>
            <a:ext cx="0" cy="416983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>
            <a:off x="3157532" y="3176404"/>
            <a:ext cx="0" cy="416984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>
            <a:off x="2489225" y="3176404"/>
            <a:ext cx="0" cy="416984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373" name="文本框 13"/>
          <p:cNvSpPr txBox="1">
            <a:spLocks noChangeArrowheads="1"/>
          </p:cNvSpPr>
          <p:nvPr/>
        </p:nvSpPr>
        <p:spPr bwMode="auto">
          <a:xfrm>
            <a:off x="6008158" y="3191909"/>
            <a:ext cx="46968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84000000000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○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84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亿</a:t>
            </a:r>
          </a:p>
        </p:txBody>
      </p:sp>
      <p:cxnSp>
        <p:nvCxnSpPr>
          <p:cNvPr id="15" name="直接连接符 14"/>
          <p:cNvCxnSpPr/>
          <p:nvPr/>
        </p:nvCxnSpPr>
        <p:spPr>
          <a:xfrm>
            <a:off x="7363373" y="3176404"/>
            <a:ext cx="0" cy="416984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直接连接符 15"/>
          <p:cNvCxnSpPr/>
          <p:nvPr/>
        </p:nvCxnSpPr>
        <p:spPr>
          <a:xfrm>
            <a:off x="6679474" y="3180622"/>
            <a:ext cx="0" cy="416984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376" name="文本框 16"/>
          <p:cNvSpPr txBox="1">
            <a:spLocks noChangeArrowheads="1"/>
          </p:cNvSpPr>
          <p:nvPr/>
        </p:nvSpPr>
        <p:spPr bwMode="auto">
          <a:xfrm>
            <a:off x="1714688" y="4126568"/>
            <a:ext cx="4699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1919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亿○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191899999999</a:t>
            </a:r>
            <a:endParaRPr lang="zh-CN" altLang="en-US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cxnSp>
        <p:nvCxnSpPr>
          <p:cNvPr id="18" name="直接连接符 17"/>
          <p:cNvCxnSpPr/>
          <p:nvPr/>
        </p:nvCxnSpPr>
        <p:spPr>
          <a:xfrm>
            <a:off x="4450255" y="4126568"/>
            <a:ext cx="0" cy="419100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直接连接符 18"/>
          <p:cNvCxnSpPr/>
          <p:nvPr/>
        </p:nvCxnSpPr>
        <p:spPr>
          <a:xfrm>
            <a:off x="3771900" y="4126568"/>
            <a:ext cx="0" cy="419100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379" name="文本框 19"/>
          <p:cNvSpPr txBox="1">
            <a:spLocks noChangeArrowheads="1"/>
          </p:cNvSpPr>
          <p:nvPr/>
        </p:nvSpPr>
        <p:spPr bwMode="auto">
          <a:xfrm>
            <a:off x="6008159" y="4161625"/>
            <a:ext cx="469688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119</a:t>
            </a: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亿○</a:t>
            </a: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1190000001</a:t>
            </a:r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cxnSp>
        <p:nvCxnSpPr>
          <p:cNvPr id="21" name="直接连接符 20"/>
          <p:cNvCxnSpPr/>
          <p:nvPr/>
        </p:nvCxnSpPr>
        <p:spPr>
          <a:xfrm>
            <a:off x="8231653" y="4141708"/>
            <a:ext cx="0" cy="416983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直接连接符 21"/>
          <p:cNvCxnSpPr/>
          <p:nvPr/>
        </p:nvCxnSpPr>
        <p:spPr>
          <a:xfrm>
            <a:off x="7550941" y="4150145"/>
            <a:ext cx="0" cy="416983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382" name="文本框 22"/>
          <p:cNvSpPr txBox="1">
            <a:spLocks noChangeArrowheads="1"/>
          </p:cNvSpPr>
          <p:nvPr/>
        </p:nvSpPr>
        <p:spPr bwMode="auto">
          <a:xfrm>
            <a:off x="1788547" y="4900508"/>
            <a:ext cx="4699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990089999</a:t>
            </a: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○</a:t>
            </a: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10</a:t>
            </a: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亿</a:t>
            </a:r>
          </a:p>
        </p:txBody>
      </p:sp>
      <p:cxnSp>
        <p:nvCxnSpPr>
          <p:cNvPr id="24" name="直接连接符 23"/>
          <p:cNvCxnSpPr/>
          <p:nvPr/>
        </p:nvCxnSpPr>
        <p:spPr>
          <a:xfrm>
            <a:off x="2741146" y="4900508"/>
            <a:ext cx="0" cy="416983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直接连接符 24"/>
          <p:cNvCxnSpPr/>
          <p:nvPr/>
        </p:nvCxnSpPr>
        <p:spPr>
          <a:xfrm>
            <a:off x="2047910" y="4909527"/>
            <a:ext cx="0" cy="416983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文本框 25"/>
          <p:cNvSpPr txBox="1">
            <a:spLocks noChangeArrowheads="1"/>
          </p:cNvSpPr>
          <p:nvPr/>
        </p:nvSpPr>
        <p:spPr bwMode="auto">
          <a:xfrm>
            <a:off x="2539465" y="2258262"/>
            <a:ext cx="61806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defTabSz="1219200" eaLnBrk="0" hangingPunct="0"/>
            <a:r>
              <a:rPr lang="zh-CN" altLang="en-US" sz="20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＜</a:t>
            </a:r>
          </a:p>
        </p:txBody>
      </p:sp>
      <p:sp>
        <p:nvSpPr>
          <p:cNvPr id="27" name="文本框 26"/>
          <p:cNvSpPr txBox="1">
            <a:spLocks noChangeArrowheads="1"/>
          </p:cNvSpPr>
          <p:nvPr/>
        </p:nvSpPr>
        <p:spPr bwMode="auto">
          <a:xfrm>
            <a:off x="3825839" y="3148234"/>
            <a:ext cx="62441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=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8" name="文本框 27"/>
          <p:cNvSpPr txBox="1">
            <a:spLocks noChangeArrowheads="1"/>
          </p:cNvSpPr>
          <p:nvPr/>
        </p:nvSpPr>
        <p:spPr bwMode="auto">
          <a:xfrm>
            <a:off x="8002619" y="3223422"/>
            <a:ext cx="62441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zh-CN" altLang="en-US" sz="20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＞</a:t>
            </a:r>
          </a:p>
        </p:txBody>
      </p:sp>
      <p:sp>
        <p:nvSpPr>
          <p:cNvPr id="29" name="文本框 28"/>
          <p:cNvSpPr txBox="1">
            <a:spLocks noChangeArrowheads="1"/>
          </p:cNvSpPr>
          <p:nvPr/>
        </p:nvSpPr>
        <p:spPr bwMode="auto">
          <a:xfrm>
            <a:off x="2741146" y="4150145"/>
            <a:ext cx="62441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zh-CN" altLang="en-US" sz="20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＞</a:t>
            </a:r>
          </a:p>
        </p:txBody>
      </p:sp>
      <p:sp>
        <p:nvSpPr>
          <p:cNvPr id="31" name="文本框 30"/>
          <p:cNvSpPr txBox="1">
            <a:spLocks noChangeArrowheads="1"/>
          </p:cNvSpPr>
          <p:nvPr/>
        </p:nvSpPr>
        <p:spPr bwMode="auto">
          <a:xfrm>
            <a:off x="6833758" y="4188123"/>
            <a:ext cx="62441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zh-CN" altLang="en-US" sz="20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＜</a:t>
            </a:r>
          </a:p>
        </p:txBody>
      </p:sp>
      <p:sp>
        <p:nvSpPr>
          <p:cNvPr id="32" name="文本框 31"/>
          <p:cNvSpPr txBox="1">
            <a:spLocks noChangeArrowheads="1"/>
          </p:cNvSpPr>
          <p:nvPr/>
        </p:nvSpPr>
        <p:spPr bwMode="auto">
          <a:xfrm>
            <a:off x="3319166" y="4937640"/>
            <a:ext cx="62441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zh-CN" altLang="en-US" sz="20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＜</a:t>
            </a:r>
          </a:p>
        </p:txBody>
      </p:sp>
      <p:sp>
        <p:nvSpPr>
          <p:cNvPr id="33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课堂练习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26" grpId="0"/>
      <p:bldP spid="27" grpId="0"/>
      <p:bldP spid="28" grpId="0"/>
      <p:bldP spid="29" grpId="0"/>
      <p:bldP spid="31" grpId="0"/>
      <p:bldP spid="3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文本框 2"/>
          <p:cNvSpPr txBox="1">
            <a:spLocks noChangeArrowheads="1"/>
          </p:cNvSpPr>
          <p:nvPr/>
        </p:nvSpPr>
        <p:spPr bwMode="auto">
          <a:xfrm>
            <a:off x="299429" y="1187823"/>
            <a:ext cx="1071456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2.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在□里可以填哪些数？</a:t>
            </a:r>
          </a:p>
        </p:txBody>
      </p:sp>
      <p:sp>
        <p:nvSpPr>
          <p:cNvPr id="16387" name="文本框 32"/>
          <p:cNvSpPr txBox="1">
            <a:spLocks noChangeArrowheads="1"/>
          </p:cNvSpPr>
          <p:nvPr/>
        </p:nvSpPr>
        <p:spPr bwMode="auto">
          <a:xfrm>
            <a:off x="1670001" y="2033885"/>
            <a:ext cx="844973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9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□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4670000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≈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10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亿   （                             ）</a:t>
            </a:r>
          </a:p>
        </p:txBody>
      </p:sp>
      <p:sp>
        <p:nvSpPr>
          <p:cNvPr id="16388" name="文本框 33"/>
          <p:cNvSpPr txBox="1">
            <a:spLocks noChangeArrowheads="1"/>
          </p:cNvSpPr>
          <p:nvPr/>
        </p:nvSpPr>
        <p:spPr bwMode="auto">
          <a:xfrm>
            <a:off x="1670000" y="3766586"/>
            <a:ext cx="844973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10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□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4670000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≈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10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亿  （                            ）</a:t>
            </a:r>
          </a:p>
        </p:txBody>
      </p:sp>
      <p:cxnSp>
        <p:nvCxnSpPr>
          <p:cNvPr id="35" name="直接连接符 34"/>
          <p:cNvCxnSpPr/>
          <p:nvPr/>
        </p:nvCxnSpPr>
        <p:spPr>
          <a:xfrm>
            <a:off x="2715697" y="2033885"/>
            <a:ext cx="0" cy="416983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直接连接符 35"/>
          <p:cNvCxnSpPr/>
          <p:nvPr/>
        </p:nvCxnSpPr>
        <p:spPr>
          <a:xfrm>
            <a:off x="1928931" y="2033884"/>
            <a:ext cx="0" cy="416983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直接连接符 36"/>
          <p:cNvCxnSpPr/>
          <p:nvPr/>
        </p:nvCxnSpPr>
        <p:spPr>
          <a:xfrm>
            <a:off x="2905363" y="3788926"/>
            <a:ext cx="0" cy="416983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直接连接符 37"/>
          <p:cNvCxnSpPr/>
          <p:nvPr/>
        </p:nvCxnSpPr>
        <p:spPr>
          <a:xfrm>
            <a:off x="2081843" y="3788926"/>
            <a:ext cx="0" cy="416983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连接符: 肘形 38"/>
          <p:cNvCxnSpPr/>
          <p:nvPr/>
        </p:nvCxnSpPr>
        <p:spPr>
          <a:xfrm rot="16200000" flipH="1">
            <a:off x="1818941" y="2669595"/>
            <a:ext cx="728133" cy="260351"/>
          </a:xfrm>
          <a:prstGeom prst="bentConnector3">
            <a:avLst>
              <a:gd name="adj1" fmla="val 101934"/>
            </a:avLst>
          </a:prstGeom>
          <a:ln w="190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文本框 39"/>
          <p:cNvSpPr txBox="1">
            <a:spLocks noChangeArrowheads="1"/>
          </p:cNvSpPr>
          <p:nvPr/>
        </p:nvSpPr>
        <p:spPr bwMode="auto">
          <a:xfrm>
            <a:off x="2181949" y="2863270"/>
            <a:ext cx="494879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1219200" eaLnBrk="0" hangingPunct="0"/>
            <a:r>
              <a:rPr lang="zh-CN" altLang="en-US" sz="2400" kern="0">
                <a:solidFill>
                  <a:schemeClr val="accent2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千万位上的数大于</a:t>
            </a:r>
            <a:r>
              <a:rPr lang="en-US" altLang="zh-CN" sz="2400" kern="0">
                <a:solidFill>
                  <a:schemeClr val="accent2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5</a:t>
            </a:r>
            <a:r>
              <a:rPr lang="zh-CN" altLang="en-US" sz="2400" kern="0">
                <a:solidFill>
                  <a:schemeClr val="accent2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，向亿位进</a:t>
            </a:r>
            <a:r>
              <a:rPr lang="en-US" altLang="zh-CN" sz="2400" kern="0">
                <a:solidFill>
                  <a:schemeClr val="accent2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r>
              <a:rPr lang="zh-CN" altLang="en-US" sz="2400" kern="0">
                <a:solidFill>
                  <a:schemeClr val="accent2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。</a:t>
            </a:r>
          </a:p>
        </p:txBody>
      </p:sp>
      <p:sp>
        <p:nvSpPr>
          <p:cNvPr id="41" name="文本框 40"/>
          <p:cNvSpPr txBox="1">
            <a:spLocks noChangeArrowheads="1"/>
          </p:cNvSpPr>
          <p:nvPr/>
        </p:nvSpPr>
        <p:spPr bwMode="auto">
          <a:xfrm>
            <a:off x="1675914" y="1817677"/>
            <a:ext cx="28725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1219200" eaLnBrk="0" hangingPunct="0"/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·</a:t>
            </a:r>
            <a:endParaRPr lang="zh-CN" altLang="en-US" sz="24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53" name="文本框 52"/>
          <p:cNvSpPr txBox="1">
            <a:spLocks noChangeArrowheads="1"/>
          </p:cNvSpPr>
          <p:nvPr/>
        </p:nvSpPr>
        <p:spPr bwMode="auto">
          <a:xfrm>
            <a:off x="4923184" y="2033884"/>
            <a:ext cx="230543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1219200" eaLnBrk="0" hangingPunct="0"/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5</a:t>
            </a: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、</a:t>
            </a: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6</a:t>
            </a: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、</a:t>
            </a: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7</a:t>
            </a: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、</a:t>
            </a: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8</a:t>
            </a: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、</a:t>
            </a: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9</a:t>
            </a:r>
            <a:endParaRPr lang="zh-CN" altLang="en-US" sz="24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cxnSp>
        <p:nvCxnSpPr>
          <p:cNvPr id="54" name="连接符: 肘形 53"/>
          <p:cNvCxnSpPr/>
          <p:nvPr/>
        </p:nvCxnSpPr>
        <p:spPr>
          <a:xfrm rot="16200000" flipH="1">
            <a:off x="1988698" y="4396333"/>
            <a:ext cx="728133" cy="260349"/>
          </a:xfrm>
          <a:prstGeom prst="bentConnector3">
            <a:avLst>
              <a:gd name="adj1" fmla="val 101934"/>
            </a:avLst>
          </a:prstGeom>
          <a:ln w="190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文本框 54"/>
          <p:cNvSpPr txBox="1">
            <a:spLocks noChangeArrowheads="1"/>
          </p:cNvSpPr>
          <p:nvPr/>
        </p:nvSpPr>
        <p:spPr bwMode="auto">
          <a:xfrm>
            <a:off x="2353823" y="4590007"/>
            <a:ext cx="635622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1219200" eaLnBrk="0" hangingPunct="0"/>
            <a:r>
              <a:rPr lang="zh-CN" altLang="en-US" sz="2400" kern="0" dirty="0">
                <a:solidFill>
                  <a:schemeClr val="accent2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千万位上的数小于</a:t>
            </a:r>
            <a:r>
              <a:rPr lang="en-US" altLang="zh-CN" sz="2400" kern="0" dirty="0">
                <a:solidFill>
                  <a:schemeClr val="accent2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5</a:t>
            </a:r>
            <a:r>
              <a:rPr lang="zh-CN" altLang="en-US" sz="2400" kern="0" dirty="0">
                <a:solidFill>
                  <a:schemeClr val="accent2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，把亿位后面的尾数舍去</a:t>
            </a:r>
          </a:p>
        </p:txBody>
      </p:sp>
      <p:sp>
        <p:nvSpPr>
          <p:cNvPr id="56" name="文本框 55"/>
          <p:cNvSpPr txBox="1">
            <a:spLocks noChangeArrowheads="1"/>
          </p:cNvSpPr>
          <p:nvPr/>
        </p:nvSpPr>
        <p:spPr bwMode="auto">
          <a:xfrm>
            <a:off x="4923184" y="3734160"/>
            <a:ext cx="230543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1219200" eaLnBrk="0" hangingPunct="0"/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0</a:t>
            </a:r>
            <a:r>
              <a:rPr lang="zh-CN" altLang="en-US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、</a:t>
            </a:r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r>
              <a:rPr lang="zh-CN" altLang="en-US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、</a:t>
            </a:r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lang="zh-CN" altLang="en-US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、</a:t>
            </a:r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</a:t>
            </a:r>
            <a:r>
              <a:rPr lang="zh-CN" altLang="en-US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、</a:t>
            </a:r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7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课堂练习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1" grpId="0"/>
      <p:bldP spid="53" grpId="0"/>
      <p:bldP spid="55" grpId="0"/>
      <p:bldP spid="5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3" name="组合 12"/>
          <p:cNvGrpSpPr/>
          <p:nvPr/>
        </p:nvGrpSpPr>
        <p:grpSpPr bwMode="auto">
          <a:xfrm>
            <a:off x="1686001" y="1515379"/>
            <a:ext cx="6977058" cy="1970155"/>
            <a:chOff x="1747029" y="1524294"/>
            <a:chExt cx="5231803" cy="1477387"/>
          </a:xfrm>
        </p:grpSpPr>
        <p:sp>
          <p:nvSpPr>
            <p:cNvPr id="21" name="思想气泡: 云 20"/>
            <p:cNvSpPr/>
            <p:nvPr/>
          </p:nvSpPr>
          <p:spPr>
            <a:xfrm>
              <a:off x="1747029" y="1524294"/>
              <a:ext cx="5231803" cy="1477387"/>
            </a:xfrm>
            <a:prstGeom prst="cloudCallout">
              <a:avLst>
                <a:gd name="adj1" fmla="val 39436"/>
                <a:gd name="adj2" fmla="val 78259"/>
              </a:avLst>
            </a:prstGeom>
            <a:solidFill>
              <a:srgbClr val="FFFEF2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7415" name="矩形 2"/>
            <p:cNvSpPr>
              <a:spLocks noChangeArrowheads="1"/>
            </p:cNvSpPr>
            <p:nvPr/>
          </p:nvSpPr>
          <p:spPr bwMode="auto">
            <a:xfrm>
              <a:off x="2412920" y="2028065"/>
              <a:ext cx="4126182" cy="3461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defTabSz="1219200"/>
              <a:r>
                <a:rPr lang="zh-CN" altLang="en-US" sz="24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通过本节课的学习，你有什么收获？</a:t>
              </a:r>
            </a:p>
          </p:txBody>
        </p:sp>
      </p:grpSp>
      <p:sp>
        <p:nvSpPr>
          <p:cNvPr id="9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课堂小结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480791" y="2942583"/>
            <a:ext cx="2371585" cy="33812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图片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755" t="76" r="25887" b="58111"/>
          <a:stretch>
            <a:fillRect/>
          </a:stretch>
        </p:blipFill>
        <p:spPr>
          <a:xfrm>
            <a:off x="10959228" y="-2725"/>
            <a:ext cx="1232772" cy="2867565"/>
          </a:xfrm>
          <a:custGeom>
            <a:avLst/>
            <a:gdLst>
              <a:gd name="connsiteX0" fmla="*/ 0 w 1232772"/>
              <a:gd name="connsiteY0" fmla="*/ 0 h 2867565"/>
              <a:gd name="connsiteX1" fmla="*/ 1232772 w 1232772"/>
              <a:gd name="connsiteY1" fmla="*/ 2725 h 2867565"/>
              <a:gd name="connsiteX2" fmla="*/ 1232772 w 1232772"/>
              <a:gd name="connsiteY2" fmla="*/ 2726 h 2867565"/>
              <a:gd name="connsiteX3" fmla="*/ 1232772 w 1232772"/>
              <a:gd name="connsiteY3" fmla="*/ 2867565 h 2867565"/>
              <a:gd name="connsiteX4" fmla="*/ 0 w 1232772"/>
              <a:gd name="connsiteY4" fmla="*/ 2867565 h 2867565"/>
              <a:gd name="connsiteX5" fmla="*/ 0 w 1232772"/>
              <a:gd name="connsiteY5" fmla="*/ 2726 h 2867565"/>
              <a:gd name="connsiteX6" fmla="*/ 0 w 1232772"/>
              <a:gd name="connsiteY6" fmla="*/ 0 h 2867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32772" h="2867565">
                <a:moveTo>
                  <a:pt x="0" y="0"/>
                </a:moveTo>
                <a:lnTo>
                  <a:pt x="1232772" y="2725"/>
                </a:lnTo>
                <a:lnTo>
                  <a:pt x="1232772" y="2726"/>
                </a:lnTo>
                <a:lnTo>
                  <a:pt x="1232772" y="2867565"/>
                </a:lnTo>
                <a:lnTo>
                  <a:pt x="0" y="2867565"/>
                </a:lnTo>
                <a:lnTo>
                  <a:pt x="0" y="2726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19" name="图片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943" t="115" r="38965" b="20192"/>
          <a:stretch>
            <a:fillRect/>
          </a:stretch>
        </p:blipFill>
        <p:spPr>
          <a:xfrm>
            <a:off x="7586392" y="2"/>
            <a:ext cx="3301056" cy="5465299"/>
          </a:xfrm>
          <a:custGeom>
            <a:avLst/>
            <a:gdLst>
              <a:gd name="connsiteX0" fmla="*/ 0 w 3301056"/>
              <a:gd name="connsiteY0" fmla="*/ 0 h 5465299"/>
              <a:gd name="connsiteX1" fmla="*/ 3301056 w 3301056"/>
              <a:gd name="connsiteY1" fmla="*/ 0 h 5465299"/>
              <a:gd name="connsiteX2" fmla="*/ 3301056 w 3301056"/>
              <a:gd name="connsiteY2" fmla="*/ 3814771 h 5465299"/>
              <a:gd name="connsiteX3" fmla="*/ 1650528 w 3301056"/>
              <a:gd name="connsiteY3" fmla="*/ 5465299 h 5465299"/>
              <a:gd name="connsiteX4" fmla="*/ 0 w 3301056"/>
              <a:gd name="connsiteY4" fmla="*/ 3814771 h 5465299"/>
              <a:gd name="connsiteX5" fmla="*/ 0 w 3301056"/>
              <a:gd name="connsiteY5" fmla="*/ 0 h 5465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01056" h="5465299">
                <a:moveTo>
                  <a:pt x="0" y="0"/>
                </a:moveTo>
                <a:lnTo>
                  <a:pt x="3301056" y="0"/>
                </a:lnTo>
                <a:lnTo>
                  <a:pt x="3301056" y="3814771"/>
                </a:lnTo>
                <a:lnTo>
                  <a:pt x="1650528" y="5465299"/>
                </a:lnTo>
                <a:lnTo>
                  <a:pt x="0" y="3814771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17" t="42782" r="25887"/>
          <a:stretch>
            <a:fillRect/>
          </a:stretch>
        </p:blipFill>
        <p:spPr>
          <a:xfrm>
            <a:off x="6696043" y="2926080"/>
            <a:ext cx="5495957" cy="3924010"/>
          </a:xfrm>
          <a:custGeom>
            <a:avLst/>
            <a:gdLst>
              <a:gd name="connsiteX0" fmla="*/ 4263185 w 5495957"/>
              <a:gd name="connsiteY0" fmla="*/ 0 h 3924010"/>
              <a:gd name="connsiteX1" fmla="*/ 5495957 w 5495957"/>
              <a:gd name="connsiteY1" fmla="*/ 0 h 3924010"/>
              <a:gd name="connsiteX2" fmla="*/ 5495957 w 5495957"/>
              <a:gd name="connsiteY2" fmla="*/ 3924010 h 3924010"/>
              <a:gd name="connsiteX3" fmla="*/ 0 w 5495957"/>
              <a:gd name="connsiteY3" fmla="*/ 3924010 h 3924010"/>
              <a:gd name="connsiteX4" fmla="*/ 834049 w 5495957"/>
              <a:gd name="connsiteY4" fmla="*/ 941828 h 3924010"/>
              <a:gd name="connsiteX5" fmla="*/ 2533064 w 5495957"/>
              <a:gd name="connsiteY5" fmla="*/ 2640843 h 3924010"/>
              <a:gd name="connsiteX6" fmla="*/ 4263185 w 5495957"/>
              <a:gd name="connsiteY6" fmla="*/ 910723 h 3924010"/>
              <a:gd name="connsiteX7" fmla="*/ 4263185 w 5495957"/>
              <a:gd name="connsiteY7" fmla="*/ 0 h 39240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95957" h="3924010">
                <a:moveTo>
                  <a:pt x="4263185" y="0"/>
                </a:moveTo>
                <a:lnTo>
                  <a:pt x="5495957" y="0"/>
                </a:lnTo>
                <a:lnTo>
                  <a:pt x="5495957" y="3924010"/>
                </a:lnTo>
                <a:lnTo>
                  <a:pt x="0" y="3924010"/>
                </a:lnTo>
                <a:lnTo>
                  <a:pt x="834049" y="941828"/>
                </a:lnTo>
                <a:lnTo>
                  <a:pt x="2533064" y="2640843"/>
                </a:lnTo>
                <a:lnTo>
                  <a:pt x="4263185" y="910723"/>
                </a:lnTo>
                <a:lnTo>
                  <a:pt x="4263185" y="0"/>
                </a:lnTo>
                <a:close/>
              </a:path>
            </a:pathLst>
          </a:cu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95" t="100000" r="25887" b="-115"/>
          <a:stretch>
            <a:fillRect/>
          </a:stretch>
        </p:blipFill>
        <p:spPr>
          <a:xfrm>
            <a:off x="6693831" y="6850091"/>
            <a:ext cx="5498169" cy="7909"/>
          </a:xfrm>
          <a:custGeom>
            <a:avLst/>
            <a:gdLst>
              <a:gd name="connsiteX0" fmla="*/ 2212 w 5498169"/>
              <a:gd name="connsiteY0" fmla="*/ 0 h 7909"/>
              <a:gd name="connsiteX1" fmla="*/ 5498169 w 5498169"/>
              <a:gd name="connsiteY1" fmla="*/ 0 h 7909"/>
              <a:gd name="connsiteX2" fmla="*/ 5498169 w 5498169"/>
              <a:gd name="connsiteY2" fmla="*/ 7909 h 7909"/>
              <a:gd name="connsiteX3" fmla="*/ 0 w 5498169"/>
              <a:gd name="connsiteY3" fmla="*/ 7909 h 7909"/>
              <a:gd name="connsiteX4" fmla="*/ 2212 w 5498169"/>
              <a:gd name="connsiteY4" fmla="*/ 0 h 7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98169" h="7909">
                <a:moveTo>
                  <a:pt x="2212" y="0"/>
                </a:moveTo>
                <a:lnTo>
                  <a:pt x="5498169" y="0"/>
                </a:lnTo>
                <a:lnTo>
                  <a:pt x="5498169" y="7909"/>
                </a:lnTo>
                <a:lnTo>
                  <a:pt x="0" y="7909"/>
                </a:lnTo>
                <a:lnTo>
                  <a:pt x="2212" y="0"/>
                </a:lnTo>
                <a:close/>
              </a:path>
            </a:pathLst>
          </a:custGeom>
        </p:spPr>
      </p:pic>
      <p:grpSp>
        <p:nvGrpSpPr>
          <p:cNvPr id="6" name="组合 5"/>
          <p:cNvGrpSpPr/>
          <p:nvPr/>
        </p:nvGrpSpPr>
        <p:grpSpPr>
          <a:xfrm>
            <a:off x="392430" y="2132330"/>
            <a:ext cx="7049770" cy="2824480"/>
            <a:chOff x="6147269" y="2844265"/>
            <a:chExt cx="5112385" cy="2076459"/>
          </a:xfrm>
        </p:grpSpPr>
        <p:grpSp>
          <p:nvGrpSpPr>
            <p:cNvPr id="7" name="组合 6"/>
            <p:cNvGrpSpPr/>
            <p:nvPr/>
          </p:nvGrpSpPr>
          <p:grpSpPr>
            <a:xfrm>
              <a:off x="6147269" y="3331609"/>
              <a:ext cx="5033250" cy="1589115"/>
              <a:chOff x="-4714868" y="2110674"/>
              <a:chExt cx="5033250" cy="1589115"/>
            </a:xfrm>
          </p:grpSpPr>
          <p:sp>
            <p:nvSpPr>
              <p:cNvPr id="9" name="矩形: 圆角 21"/>
              <p:cNvSpPr/>
              <p:nvPr/>
            </p:nvSpPr>
            <p:spPr>
              <a:xfrm>
                <a:off x="-4648332" y="3345066"/>
                <a:ext cx="3562392" cy="354723"/>
              </a:xfrm>
              <a:prstGeom prst="roundRect">
                <a:avLst>
                  <a:gd name="adj" fmla="val 50000"/>
                </a:avLst>
              </a:prstGeom>
              <a:solidFill>
                <a:srgbClr val="ACAF9C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0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讲解人：</a:t>
                </a:r>
                <a:r>
                  <a:rPr kumimoji="0" lang="en-US" altLang="zh-CN" sz="20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PPT818  </a:t>
                </a:r>
                <a:r>
                  <a:rPr kumimoji="0" lang="zh-CN" altLang="en-US" sz="20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时间：</a:t>
                </a:r>
                <a:r>
                  <a:rPr kumimoji="0" lang="en-US" altLang="zh-CN" sz="20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20XX</a:t>
                </a:r>
                <a:endParaRPr kumimoji="0" lang="en-US" altLang="zh-CN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grpSp>
            <p:nvGrpSpPr>
              <p:cNvPr id="10" name="组合 9"/>
              <p:cNvGrpSpPr/>
              <p:nvPr/>
            </p:nvGrpSpPr>
            <p:grpSpPr>
              <a:xfrm>
                <a:off x="-4714868" y="2110674"/>
                <a:ext cx="5033250" cy="1036393"/>
                <a:chOff x="-4714868" y="2110674"/>
                <a:chExt cx="5033250" cy="1036393"/>
              </a:xfrm>
            </p:grpSpPr>
            <p:sp>
              <p:nvSpPr>
                <p:cNvPr id="11" name="文本框 10"/>
                <p:cNvSpPr txBox="1"/>
                <p:nvPr/>
              </p:nvSpPr>
              <p:spPr>
                <a:xfrm>
                  <a:off x="-4714868" y="2808615"/>
                  <a:ext cx="5033249" cy="33845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dist" defTabSz="914400" rtl="0" eaLnBrk="1" fontAlgn="auto" latinLnBrk="0" hangingPunct="1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altLang="zh-CN" sz="16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bg1">
                          <a:lumMod val="50000"/>
                        </a:schemeClr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MENTAL HEALTH COUNSELING PPT</a:t>
                  </a:r>
                </a:p>
              </p:txBody>
            </p:sp>
            <p:cxnSp>
              <p:nvCxnSpPr>
                <p:cNvPr id="12" name="直接连接符 11"/>
                <p:cNvCxnSpPr/>
                <p:nvPr/>
              </p:nvCxnSpPr>
              <p:spPr>
                <a:xfrm>
                  <a:off x="-4634728" y="2789746"/>
                  <a:ext cx="4953109" cy="0"/>
                </a:xfrm>
                <a:prstGeom prst="line">
                  <a:avLst/>
                </a:prstGeom>
                <a:noFill/>
                <a:ln w="6350" cap="flat" cmpd="sng" algn="ctr">
                  <a:solidFill>
                    <a:sysClr val="windowText" lastClr="000000">
                      <a:lumMod val="65000"/>
                      <a:lumOff val="35000"/>
                    </a:sysClr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13" name="文本占位符 19"/>
                <p:cNvSpPr txBox="1"/>
                <p:nvPr/>
              </p:nvSpPr>
              <p:spPr>
                <a:xfrm>
                  <a:off x="-4708756" y="2110674"/>
                  <a:ext cx="5027138" cy="660203"/>
                </a:xfrm>
                <a:prstGeom prst="rect">
                  <a:avLst/>
                </a:prstGeom>
              </p:spPr>
              <p:txBody>
                <a:bodyPr/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algn="dist" defTabSz="914400" rtl="0" eaLnBrk="1" fontAlgn="auto" latinLnBrk="0" hangingPunct="1">
                    <a:lnSpc>
                      <a:spcPct val="90000"/>
                    </a:lnSpc>
                    <a:spcBef>
                      <a:spcPts val="1000"/>
                    </a:spcBef>
                    <a:spcAft>
                      <a:spcPts val="0"/>
                    </a:spcAft>
                    <a:buClrTx/>
                    <a:buSzTx/>
                    <a:buFont typeface="Arial" panose="020B0604020202020204" pitchFamily="34" charset="0"/>
                    <a:buNone/>
                    <a:defRPr/>
                  </a:pPr>
                  <a:r>
                    <a:rPr kumimoji="0" lang="zh-CN" altLang="en-US" sz="5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ACAF9C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感谢你的聆听</a:t>
                  </a:r>
                </a:p>
              </p:txBody>
            </p:sp>
          </p:grpSp>
        </p:grpSp>
        <p:sp>
          <p:nvSpPr>
            <p:cNvPr id="8" name="文本占位符 20"/>
            <p:cNvSpPr txBox="1"/>
            <p:nvPr/>
          </p:nvSpPr>
          <p:spPr>
            <a:xfrm>
              <a:off x="6147269" y="2844265"/>
              <a:ext cx="5112385" cy="423545"/>
            </a:xfrm>
            <a:prstGeom prst="rect">
              <a:avLst/>
            </a:prstGeom>
          </p:spPr>
          <p:txBody>
            <a:bodyPr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buNone/>
                <a:defRPr/>
              </a:pPr>
              <a:r>
                <a:rPr lang="zh-CN" altLang="en-US" sz="3600" dirty="0"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第一单元   大数的认识</a:t>
              </a:r>
            </a:p>
          </p:txBody>
        </p:sp>
      </p:grpSp>
      <p:sp>
        <p:nvSpPr>
          <p:cNvPr id="14" name="矩形 13"/>
          <p:cNvSpPr/>
          <p:nvPr/>
        </p:nvSpPr>
        <p:spPr>
          <a:xfrm>
            <a:off x="-1365566" y="502641"/>
            <a:ext cx="4062342" cy="300975"/>
          </a:xfrm>
          <a:prstGeom prst="rect">
            <a:avLst/>
          </a:prstGeom>
          <a:solidFill>
            <a:srgbClr val="ACAF9C"/>
          </a:solidFill>
          <a:ln w="12700" cap="flat">
            <a:noFill/>
            <a:prstDash val="solid"/>
            <a:miter lim="800000"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softEdge rad="19050"/>
          </a:effectLst>
        </p:spPr>
        <p:txBody>
          <a:bodyPr spcFirstLastPara="1" wrap="square" lIns="57592" tIns="57592" rIns="57592" bIns="57592" spcCol="38100" anchor="ctr">
            <a:spAutoFit/>
          </a:bodyPr>
          <a:lstStyle/>
          <a:p>
            <a:pPr marL="0" marR="0" lvl="0" indent="0" algn="r" defTabSz="115189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人教版小学数学四年级上册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GUIDESSETTING" val="{&quot;Id&quot;:null,&quot;Name&quot;:&quot;正常&quot;,&quot;HeaderHeight&quot;:14.0,&quot;FooterHeight&quot;:9.0,&quot;SideMargin&quot;:5.5,&quot;TopMargin&quot;:0.0,&quot;BottomMargin&quot;:0.0,&quot;IntervalMargin&quot;:1.5,&quot;SettingType&quot;:&quot;System&quot;}"/>
</p:tagLst>
</file>

<file path=ppt/theme/theme1.xml><?xml version="1.0" encoding="utf-8"?>
<a:theme xmlns:a="http://schemas.openxmlformats.org/drawingml/2006/main" name="www.2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451</Words>
  <Application>Microsoft Office PowerPoint</Application>
  <PresentationFormat>宽屏</PresentationFormat>
  <Paragraphs>87</Paragraphs>
  <Slides>9</Slides>
  <Notes>9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7" baseType="lpstr">
      <vt:lpstr>FandolFang R</vt:lpstr>
      <vt:lpstr>黑体</vt:lpstr>
      <vt:lpstr>思源黑体 CN Medium</vt:lpstr>
      <vt:lpstr>思源黑体 CN Regular</vt:lpstr>
      <vt:lpstr>宋体</vt:lpstr>
      <vt:lpstr>Arial</vt:lpstr>
      <vt:lpstr>Calibri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6</cp:revision>
  <dcterms:created xsi:type="dcterms:W3CDTF">2020-07-02T02:20:00Z</dcterms:created>
  <dcterms:modified xsi:type="dcterms:W3CDTF">2023-01-17T02:30:29Z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2052-11.1.0.10495</vt:lpwstr>
  </property>
  <property fmtid="{D5CDD505-2E9C-101B-9397-08002B2CF9AE}" pid="3" name="ICV">
    <vt:lpwstr>8C4C44EFA21B47E5997BD3D8334E8461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