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2" r:id="rId2"/>
    <p:sldId id="352" r:id="rId3"/>
    <p:sldId id="349" r:id="rId4"/>
    <p:sldId id="350" r:id="rId5"/>
    <p:sldId id="356" r:id="rId6"/>
    <p:sldId id="366" r:id="rId7"/>
    <p:sldId id="354" r:id="rId8"/>
    <p:sldId id="360" r:id="rId9"/>
    <p:sldId id="361" r:id="rId10"/>
    <p:sldId id="362" r:id="rId11"/>
    <p:sldId id="363" r:id="rId12"/>
    <p:sldId id="364" r:id="rId13"/>
    <p:sldId id="365" r:id="rId14"/>
    <p:sldId id="355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737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B3119E7-5523-4283-B5E3-D85B0F92EC4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9C4BF92-1B66-486C-B577-7E453F97A92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C4BF92-1B66-486C-B577-7E453F97A92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C32A6EA-58EE-4DCF-B647-30D2B69584B8}" type="slidenum">
              <a:rPr lang="en-US" altLang="zh-CN" sz="1200" smtClean="0">
                <a:latin typeface="Arial" panose="020B0604020202020204" pitchFamily="34" charset="0"/>
              </a:rPr>
              <a:t>9</a:t>
            </a:fld>
            <a:endParaRPr lang="en-US" altLang="zh-CN" sz="1200" smtClean="0">
              <a:latin typeface="Arial" panose="020B0604020202020204" pitchFamily="34" charset="0"/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1707D15C-18E5-4781-904F-1B0CEB54AC2A}" type="slidenum">
              <a:rPr lang="en-US" altLang="zh-CN" sz="1200">
                <a:latin typeface="Arial" panose="020B0604020202020204" pitchFamily="34" charset="0"/>
              </a:rPr>
              <a:t>9</a:t>
            </a:fld>
            <a:endParaRPr lang="en-US" altLang="zh-CN" sz="1200">
              <a:latin typeface="Arial" panose="020B0604020202020204" pitchFamily="34" charset="0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/>
            <a:endParaRPr lang="zh-CN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F9F00-FBB0-4CC6-997F-74DFE629626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B327E-DE9A-4336-BC1C-52124A29529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CA1F4-BA2F-4370-A084-E6DFF22580B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6E5D3-9ECE-47F4-BCBA-D78EA797ADA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D850-0FCA-4A6B-A24D-7C5F8BE3AA6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53887-717B-410B-A069-446A94C41AC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9B2F6-594D-4E8D-8E1E-D6016F78407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F807C-8418-432E-A75A-8836D44BB97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28A9-5CD7-41C7-B7BE-0D13B1C5573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3DA23-76B5-437B-8DC3-204FCF6BE66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88E85-CC9C-4F90-BFA0-B7C029462CA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6B666-574D-4029-B852-9E75C34106E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6CB2199-FC41-4E54-A6FF-EE5EC0DFFED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735267" y="3933056"/>
            <a:ext cx="5636479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/>
              <a:t>Section B 3a—3b</a:t>
            </a:r>
            <a:r>
              <a:rPr lang="zh-CN" altLang="en-US" sz="2800" b="1" dirty="0"/>
              <a:t>（</a:t>
            </a:r>
            <a:r>
              <a:rPr lang="zh-CN" altLang="en-US" sz="2800" b="1" dirty="0">
                <a:ea typeface="楷体" panose="02010609060101010101" pitchFamily="49" charset="-122"/>
              </a:rPr>
              <a:t>含</a:t>
            </a:r>
            <a:r>
              <a:rPr lang="en-US" altLang="zh-CN" sz="2800" b="1" dirty="0"/>
              <a:t>Self Check </a:t>
            </a:r>
            <a:r>
              <a:rPr lang="zh-CN" altLang="en-US" sz="2800" b="1" dirty="0"/>
              <a:t>）</a:t>
            </a:r>
            <a:endParaRPr lang="en-US" altLang="zh-CN" sz="2800" dirty="0">
              <a:solidFill>
                <a:srgbClr val="000000"/>
              </a:solidFill>
            </a:endParaRPr>
          </a:p>
        </p:txBody>
      </p:sp>
      <p:sp>
        <p:nvSpPr>
          <p:cNvPr id="2" name="矩形 5"/>
          <p:cNvSpPr>
            <a:spLocks noChangeArrowheads="1"/>
          </p:cNvSpPr>
          <p:nvPr/>
        </p:nvSpPr>
        <p:spPr bwMode="auto">
          <a:xfrm>
            <a:off x="3429803" y="764704"/>
            <a:ext cx="20681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000099"/>
                </a:solidFill>
                <a:latin typeface="Arial" panose="020B0604020202020204" pitchFamily="34" charset="0"/>
              </a:rPr>
              <a:t>Unit 5</a:t>
            </a:r>
            <a:r>
              <a:rPr lang="en-US" altLang="zh-CN" sz="4800" b="1" i="1" dirty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endParaRPr lang="zh-CN" altLang="en-US" sz="4800" b="1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-12407" y="1916832"/>
            <a:ext cx="915640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400" b="1" dirty="0">
                <a:solidFill>
                  <a:srgbClr val="000099"/>
                </a:solidFill>
                <a:latin typeface="Arial" panose="020B0604020202020204" pitchFamily="34" charset="0"/>
              </a:rPr>
              <a:t>What were you doing when </a:t>
            </a:r>
            <a:endParaRPr lang="en-US" altLang="zh-CN" sz="4400" b="1" dirty="0" smtClean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en-US" altLang="zh-CN" sz="4400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the</a:t>
            </a:r>
            <a:r>
              <a:rPr lang="en-US" altLang="zh-CN" sz="4400" b="1" dirty="0">
                <a:solidFill>
                  <a:srgbClr val="000099"/>
                </a:solidFill>
                <a:latin typeface="Arial" panose="020B0604020202020204" pitchFamily="34" charset="0"/>
              </a:rPr>
              <a:t> rainstorm came?</a:t>
            </a:r>
          </a:p>
        </p:txBody>
      </p:sp>
      <p:sp>
        <p:nvSpPr>
          <p:cNvPr id="5" name="矩形 4"/>
          <p:cNvSpPr/>
          <p:nvPr/>
        </p:nvSpPr>
        <p:spPr>
          <a:xfrm>
            <a:off x="2647375" y="539460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7" name="Picture 5" descr="影片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905000"/>
            <a:ext cx="25177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457200" y="1050925"/>
            <a:ext cx="845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000">
                <a:solidFill>
                  <a:srgbClr val="FF0066"/>
                </a:solidFill>
              </a:rPr>
              <a:t>What can you see in the picture?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914400" y="4724400"/>
            <a:ext cx="74676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400">
                <a:solidFill>
                  <a:srgbClr val="0000FF"/>
                </a:solidFill>
              </a:rPr>
              <a:t>At 11:10 am, Linda was watching some people swimming in the lake.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914400" y="5867400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400">
                <a:solidFill>
                  <a:srgbClr val="0000FF"/>
                </a:solidFill>
              </a:rPr>
              <a:t>Her bike was just behind her.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2" grpId="0"/>
      <p:bldP spid="54283" grpId="0"/>
      <p:bldP spid="542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0" name="Picture 4" descr="影片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981200"/>
            <a:ext cx="2517775" cy="266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457200" y="1050925"/>
            <a:ext cx="845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000">
                <a:solidFill>
                  <a:srgbClr val="FF0066"/>
                </a:solidFill>
              </a:rPr>
              <a:t>What can you see in the picture?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611560" y="5029200"/>
            <a:ext cx="853244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400" dirty="0">
                <a:solidFill>
                  <a:srgbClr val="0000FF"/>
                </a:solidFill>
              </a:rPr>
              <a:t>At 11:15 am, a man wheeled away Linda’s bike.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4" grpId="0"/>
      <p:bldP spid="5530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影片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905000"/>
            <a:ext cx="2517775" cy="266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457200" y="1050925"/>
            <a:ext cx="845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000">
                <a:solidFill>
                  <a:srgbClr val="FF0066"/>
                </a:solidFill>
              </a:rPr>
              <a:t>What can you see in the picture?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533400" y="4724400"/>
            <a:ext cx="80010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400">
                <a:solidFill>
                  <a:srgbClr val="0000FF"/>
                </a:solidFill>
              </a:rPr>
              <a:t>At 11:25 am, Linda couldn't find her bike. She telephoned the police at once.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/>
      <p:bldP spid="563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影片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00" y="2438400"/>
            <a:ext cx="21844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9" name="Picture 5" descr="影片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00" y="2438400"/>
            <a:ext cx="21844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0" name="Picture 6" descr="影片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62200" y="2438400"/>
            <a:ext cx="21844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1" name="Picture 7" descr="影片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97400" y="2438400"/>
            <a:ext cx="21844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8"/>
          <p:cNvGrpSpPr/>
          <p:nvPr/>
        </p:nvGrpSpPr>
        <p:grpSpPr bwMode="auto">
          <a:xfrm>
            <a:off x="228600" y="381000"/>
            <a:ext cx="2503488" cy="1008063"/>
            <a:chOff x="295" y="164"/>
            <a:chExt cx="2249" cy="635"/>
          </a:xfrm>
        </p:grpSpPr>
        <p:pic>
          <p:nvPicPr>
            <p:cNvPr id="15373" name="Picture 9" descr="logo1284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40" y="164"/>
              <a:ext cx="2204" cy="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4" name="Rectangle 10"/>
            <p:cNvSpPr>
              <a:spLocks noChangeArrowheads="1"/>
            </p:cNvSpPr>
            <p:nvPr/>
          </p:nvSpPr>
          <p:spPr bwMode="auto">
            <a:xfrm>
              <a:off x="295" y="209"/>
              <a:ext cx="2153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altLang="zh-CN" sz="4000">
                  <a:solidFill>
                    <a:srgbClr val="0000FF"/>
                  </a:solidFill>
                </a:rPr>
                <a:t>Writing </a:t>
              </a:r>
            </a:p>
          </p:txBody>
        </p:sp>
      </p:grp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304800" y="1371600"/>
            <a:ext cx="845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000">
                <a:solidFill>
                  <a:srgbClr val="FF0066"/>
                </a:solidFill>
              </a:rPr>
              <a:t>Use these pictures to write a story.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914400" y="4800600"/>
            <a:ext cx="53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4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3352800" y="4800600"/>
            <a:ext cx="53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4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5486400" y="4800600"/>
            <a:ext cx="53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4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7696200" y="4800600"/>
            <a:ext cx="53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400">
                <a:solidFill>
                  <a:srgbClr val="0000FF"/>
                </a:solidFill>
              </a:rPr>
              <a:t>4</a:t>
            </a:r>
          </a:p>
        </p:txBody>
      </p:sp>
      <p:pic>
        <p:nvPicPr>
          <p:cNvPr id="15372" name="Picture 14" descr="A1BAFD8E00E687165879153CB480D51E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524750" y="5445125"/>
            <a:ext cx="1403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5" grpId="0"/>
      <p:bldP spid="52236" grpId="0"/>
      <p:bldP spid="52237" grpId="0"/>
      <p:bldP spid="52238" grpId="0"/>
      <p:bldP spid="522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539750" y="1916113"/>
            <a:ext cx="8208963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</a:rPr>
              <a:t>    Write about an event that you remember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</a:rPr>
              <a:t>well. Give dates and say why you remember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</a:rPr>
              <a:t>it, and what you were doing at the time when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</a:rPr>
              <a:t>you heard the news</a:t>
            </a:r>
            <a:r>
              <a:rPr lang="en-US" altLang="zh-CN" sz="3200" b="1" dirty="0" smtClean="0">
                <a:solidFill>
                  <a:srgbClr val="000000"/>
                </a:solidFill>
              </a:rPr>
              <a:t>. </a:t>
            </a:r>
            <a:endParaRPr lang="en-US" altLang="zh-CN" sz="3200" b="1" dirty="0">
              <a:solidFill>
                <a:srgbClr val="000000"/>
              </a:solidFill>
            </a:endParaRPr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2555875" y="765175"/>
            <a:ext cx="3095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600" b="1" dirty="0">
                <a:solidFill>
                  <a:srgbClr val="000099"/>
                </a:solidFill>
                <a:latin typeface="Arial" panose="020B0604020202020204" pitchFamily="34" charset="0"/>
              </a:rPr>
              <a:t>Homework</a:t>
            </a:r>
            <a:r>
              <a:rPr lang="en-US" altLang="zh-CN" dirty="0"/>
              <a:t>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U1223P28T3D838729F326DT200509122232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692150"/>
            <a:ext cx="3743325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403350" y="5541963"/>
            <a:ext cx="62341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00"/>
                </a:solidFill>
              </a:rPr>
              <a:t>Yang Liwei flew around the Earth.</a:t>
            </a:r>
          </a:p>
        </p:txBody>
      </p:sp>
      <p:pic>
        <p:nvPicPr>
          <p:cNvPr id="4100" name="Picture 14" descr="2009101213200402318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67400" y="1268413"/>
            <a:ext cx="2351088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4581525"/>
            <a:ext cx="2760662" cy="519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00"/>
                </a:solidFill>
              </a:rPr>
              <a:t>October 15, 2003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20040901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0923" y="1124744"/>
            <a:ext cx="4321175" cy="3425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598290" y="4941168"/>
            <a:ext cx="59499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</a:rPr>
              <a:t>Liu Xiang won the gold medal at </a:t>
            </a:r>
          </a:p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</a:rPr>
              <a:t>the 2004 Olympics.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2004221055209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759" y="837480"/>
            <a:ext cx="5327650" cy="402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6" descr="6-12-160874_shenao-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1759" y="908918"/>
            <a:ext cx="2398713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84213" y="5229200"/>
            <a:ext cx="792003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000000"/>
                </a:solidFill>
              </a:rPr>
              <a:t>Beijing was made host to the 2008 Olympics.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77041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000099"/>
                </a:solidFill>
              </a:rPr>
              <a:t>    Look at what the teacher did yesterday. Write </a:t>
            </a:r>
          </a:p>
          <a:p>
            <a:pPr eaLnBrk="1" hangingPunct="1"/>
            <a:r>
              <a:rPr lang="en-US" altLang="zh-CN" sz="2800" b="1" dirty="0">
                <a:solidFill>
                  <a:srgbClr val="000099"/>
                </a:solidFill>
              </a:rPr>
              <a:t>    what you were doing at these times.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187450" y="1628775"/>
            <a:ext cx="6400800" cy="2376488"/>
          </a:xfrm>
          <a:prstGeom prst="rect">
            <a:avLst/>
          </a:prstGeom>
          <a:solidFill>
            <a:srgbClr val="33CCCC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10000"/>
              </a:spcBef>
            </a:pPr>
            <a:r>
              <a:rPr lang="en-US" altLang="zh-CN" sz="2800" b="1" dirty="0"/>
              <a:t>9:00—9:30  at the doctor’s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2800" b="1" dirty="0"/>
              <a:t>10:00—11:00  had English class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2800" b="1" dirty="0"/>
              <a:t>12:00—13:00  had lunch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2800" b="1" dirty="0"/>
              <a:t>14:00—15: 30 visited a friend in hospital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zh-CN" sz="2800" b="1" dirty="0"/>
              <a:t>16:00—17:00  went shopping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55650" y="4292600"/>
            <a:ext cx="70167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/>
              <a:t>While the teacher was </a:t>
            </a:r>
            <a:r>
              <a:rPr lang="en-US" altLang="zh-CN" sz="2800" b="1" dirty="0">
                <a:solidFill>
                  <a:srgbClr val="FF0000"/>
                </a:solidFill>
              </a:rPr>
              <a:t>at the doctor’s</a:t>
            </a:r>
            <a:r>
              <a:rPr lang="en-US" altLang="zh-CN" sz="2800" b="1" dirty="0"/>
              <a:t>, I was </a:t>
            </a:r>
          </a:p>
          <a:p>
            <a:pPr eaLnBrk="1" hangingPunct="1"/>
            <a:r>
              <a:rPr lang="en-US" altLang="zh-CN" sz="2800" b="1" dirty="0"/>
              <a:t> going to the class. …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979613" y="5373688"/>
            <a:ext cx="4897437" cy="936625"/>
          </a:xfrm>
          <a:prstGeom prst="rect">
            <a:avLst/>
          </a:prstGeom>
          <a:noFill/>
          <a:ln w="19050">
            <a:solidFill>
              <a:srgbClr val="33CCC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</a:rPr>
              <a:t>at the doctor’s  </a:t>
            </a:r>
            <a:r>
              <a:rPr lang="en-US" altLang="zh-CN" sz="2800" b="1" dirty="0"/>
              <a:t> </a:t>
            </a:r>
            <a:r>
              <a:rPr lang="zh-CN" altLang="en-US" sz="2800" b="1" dirty="0"/>
              <a:t>在诊所</a:t>
            </a:r>
            <a:r>
              <a:rPr lang="en-US" altLang="zh-CN" sz="2800" b="1" dirty="0"/>
              <a:t>(</a:t>
            </a:r>
            <a:r>
              <a:rPr lang="zh-CN" altLang="en-US" sz="2800" b="1" dirty="0"/>
              <a:t>医院</a:t>
            </a:r>
            <a:r>
              <a:rPr lang="en-US" altLang="zh-CN" sz="2800" b="1" dirty="0"/>
              <a:t>)</a:t>
            </a:r>
          </a:p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</a:rPr>
              <a:t>at</a:t>
            </a:r>
            <a:r>
              <a:rPr lang="en-US" altLang="zh-CN" sz="2800" b="1" dirty="0"/>
              <a:t> </a:t>
            </a:r>
            <a:r>
              <a:rPr lang="en-US" altLang="zh-CN" sz="2800" b="1" dirty="0">
                <a:solidFill>
                  <a:srgbClr val="FF0000"/>
                </a:solidFill>
              </a:rPr>
              <a:t>the</a:t>
            </a:r>
            <a:r>
              <a:rPr lang="en-US" altLang="zh-CN" sz="2800" b="1" dirty="0"/>
              <a:t> </a:t>
            </a:r>
            <a:r>
              <a:rPr lang="en-US" altLang="zh-CN" sz="2800" b="1" dirty="0">
                <a:solidFill>
                  <a:srgbClr val="FF0000"/>
                </a:solidFill>
              </a:rPr>
              <a:t>barber’s</a:t>
            </a:r>
            <a:r>
              <a:rPr lang="en-US" altLang="zh-CN" sz="2800" b="1" dirty="0"/>
              <a:t>  </a:t>
            </a:r>
            <a:r>
              <a:rPr lang="zh-CN" altLang="en-US" sz="2800" b="1" dirty="0"/>
              <a:t>在理发店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https://encrypted-tbn2.gstatic.com/images?q=tbn:ANd9GcR4BISECgUoHqiIBQpUWvCcaXXlsHnJAGPrBM0HkzHhANrX8YcA3Q"/>
          <p:cNvPicPr>
            <a:picLocks noChangeAspect="1" noChangeArrowheads="1"/>
          </p:cNvPicPr>
          <p:nvPr/>
        </p:nvPicPr>
        <p:blipFill>
          <a:blip r:embed="rId2" cstate="email">
            <a:lum bright="70000" contrast="20000"/>
          </a:blip>
          <a:srcRect/>
          <a:stretch>
            <a:fillRect/>
          </a:stretch>
        </p:blipFill>
        <p:spPr bwMode="auto">
          <a:xfrm>
            <a:off x="6516687" y="0"/>
            <a:ext cx="2627313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标题 1"/>
          <p:cNvSpPr>
            <a:spLocks noGrp="1"/>
          </p:cNvSpPr>
          <p:nvPr>
            <p:ph type="title"/>
          </p:nvPr>
        </p:nvSpPr>
        <p:spPr>
          <a:xfrm>
            <a:off x="1187624" y="764704"/>
            <a:ext cx="3960440" cy="114300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solidFill>
                  <a:srgbClr val="FF0000"/>
                </a:solidFill>
              </a:rPr>
              <a:t>Clue of a story</a:t>
            </a:r>
            <a:endParaRPr lang="zh-CN" altLang="en-US" sz="4000" b="1" dirty="0" smtClean="0">
              <a:solidFill>
                <a:srgbClr val="FF0000"/>
              </a:solidFill>
            </a:endParaRPr>
          </a:p>
        </p:txBody>
      </p:sp>
      <p:sp>
        <p:nvSpPr>
          <p:cNvPr id="8196" name="内容占位符 2"/>
          <p:cNvSpPr>
            <a:spLocks noGrp="1"/>
          </p:cNvSpPr>
          <p:nvPr>
            <p:ph idx="1"/>
          </p:nvPr>
        </p:nvSpPr>
        <p:spPr>
          <a:xfrm>
            <a:off x="971600" y="2276872"/>
            <a:ext cx="6480720" cy="3024733"/>
          </a:xfrm>
        </p:spPr>
        <p:txBody>
          <a:bodyPr/>
          <a:lstStyle/>
          <a:p>
            <a:r>
              <a:rPr lang="zh-CN" altLang="zh-CN" dirty="0" smtClean="0"/>
              <a:t>What was the event?</a:t>
            </a:r>
            <a:endParaRPr lang="zh-CN" altLang="en-US" dirty="0" smtClean="0"/>
          </a:p>
          <a:p>
            <a:r>
              <a:rPr lang="zh-CN" altLang="zh-CN" dirty="0" smtClean="0"/>
              <a:t>Where did it happen?</a:t>
            </a:r>
            <a:endParaRPr lang="zh-CN" altLang="en-US" dirty="0" smtClean="0"/>
          </a:p>
          <a:p>
            <a:r>
              <a:rPr lang="zh-CN" altLang="zh-CN" dirty="0" smtClean="0"/>
              <a:t>What were people</a:t>
            </a:r>
            <a:r>
              <a:rPr lang="en-US" altLang="zh-CN" dirty="0" smtClean="0"/>
              <a:t> </a:t>
            </a:r>
            <a:r>
              <a:rPr lang="zh-CN" altLang="zh-CN" dirty="0" smtClean="0"/>
              <a:t>doing?</a:t>
            </a:r>
            <a:endParaRPr lang="zh-CN" altLang="en-US" dirty="0" smtClean="0"/>
          </a:p>
          <a:p>
            <a:r>
              <a:rPr lang="zh-CN" altLang="zh-CN" dirty="0" smtClean="0"/>
              <a:t>Why was it important?</a:t>
            </a:r>
            <a:endParaRPr lang="zh-CN" altLang="en-US" dirty="0" smtClean="0"/>
          </a:p>
          <a:p>
            <a:r>
              <a:rPr lang="en-US" altLang="zh-CN" dirty="0" smtClean="0"/>
              <a:t>Why do you remember this event?</a:t>
            </a:r>
            <a:endParaRPr lang="zh-CN" altLang="en-US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467544" y="1628775"/>
            <a:ext cx="8642350" cy="453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 dirty="0"/>
              <a:t>(   )</a:t>
            </a:r>
            <a:r>
              <a:rPr lang="en-US" altLang="zh-CN" sz="2800" b="1" dirty="0" err="1"/>
              <a:t>Yasmin</a:t>
            </a:r>
            <a:r>
              <a:rPr lang="en-US" altLang="zh-CN" sz="2800" b="1" dirty="0"/>
              <a:t> (opened/was opening) _______ the window.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2800" b="1" dirty="0"/>
              <a:t>(   )At 8:00 </a:t>
            </a:r>
            <a:r>
              <a:rPr lang="en-US" altLang="zh-CN" sz="2800" b="1" dirty="0" err="1"/>
              <a:t>Yasmin</a:t>
            </a:r>
            <a:r>
              <a:rPr lang="en-US" altLang="zh-CN" sz="2800" b="1" dirty="0"/>
              <a:t> (did/was doing) __________ her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2800" b="1" dirty="0"/>
              <a:t>    homework when someone knocked on the window.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2800" b="1" dirty="0"/>
              <a:t>(   )</a:t>
            </a:r>
            <a:r>
              <a:rPr lang="en-US" altLang="zh-CN" sz="2800" b="1" dirty="0" err="1"/>
              <a:t>Yasmin</a:t>
            </a:r>
            <a:r>
              <a:rPr lang="en-US" altLang="zh-CN" sz="2800" b="1" dirty="0"/>
              <a:t> quickly (closed/was closing) _______ the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2800" b="1" dirty="0"/>
              <a:t>      window.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2800" b="1" dirty="0"/>
              <a:t>(   )While she (was sleeping/went to sleep) 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2800" b="1" dirty="0"/>
              <a:t>     _____________, she dreamed about UFOs.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2800" b="1" dirty="0"/>
              <a:t>(   )Then some strange looking people (were saying/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2800" b="1" dirty="0"/>
              <a:t>      said)________,  “We are from Planet Red.”</a:t>
            </a:r>
            <a:endParaRPr lang="zh-CN" altLang="en-US" sz="2800" b="1" dirty="0"/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395288" y="404813"/>
            <a:ext cx="806450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99"/>
                </a:solidFill>
                <a:latin typeface="Arial" panose="020B0604020202020204" pitchFamily="34" charset="0"/>
              </a:rPr>
              <a:t>下面五个句子组成一个故事</a:t>
            </a:r>
            <a:r>
              <a:rPr lang="en-US" altLang="zh-CN" sz="3200" b="1" dirty="0">
                <a:solidFill>
                  <a:srgbClr val="000099"/>
                </a:solidFill>
                <a:latin typeface="Arial" panose="020B0604020202020204" pitchFamily="34" charset="0"/>
              </a:rPr>
              <a:t>, </a:t>
            </a:r>
            <a:r>
              <a:rPr lang="zh-CN" altLang="en-US" sz="3200" b="1" dirty="0">
                <a:solidFill>
                  <a:srgbClr val="000099"/>
                </a:solidFill>
                <a:latin typeface="Arial" panose="020B0604020202020204" pitchFamily="34" charset="0"/>
              </a:rPr>
              <a:t>用正确时态</a:t>
            </a:r>
          </a:p>
          <a:p>
            <a:pPr eaLnBrk="1" hangingPunct="1"/>
            <a:r>
              <a:rPr lang="zh-CN" altLang="en-US" sz="3200" b="1" dirty="0">
                <a:solidFill>
                  <a:srgbClr val="000099"/>
                </a:solidFill>
                <a:latin typeface="Arial" panose="020B0604020202020204" pitchFamily="34" charset="0"/>
              </a:rPr>
              <a:t>       填空并排列好顺序。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5725344" y="1628775"/>
            <a:ext cx="15128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opened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6012682" y="2133600"/>
            <a:ext cx="1800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was</a:t>
            </a:r>
            <a:r>
              <a:rPr lang="en-US" altLang="zh-CN"/>
              <a:t> </a:t>
            </a:r>
            <a:r>
              <a:rPr lang="en-US" altLang="zh-CN" sz="2800" b="1">
                <a:solidFill>
                  <a:srgbClr val="FF0000"/>
                </a:solidFill>
              </a:rPr>
              <a:t>doing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6660382" y="3141663"/>
            <a:ext cx="11525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closed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1116832" y="4652963"/>
            <a:ext cx="21605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was</a:t>
            </a:r>
            <a:r>
              <a:rPr lang="en-US" altLang="zh-CN"/>
              <a:t>  </a:t>
            </a:r>
            <a:r>
              <a:rPr lang="en-US" altLang="zh-CN" sz="2800" b="1">
                <a:solidFill>
                  <a:srgbClr val="FF0000"/>
                </a:solidFill>
              </a:rPr>
              <a:t>sleeping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612007" y="1628775"/>
            <a:ext cx="3603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612007" y="2205038"/>
            <a:ext cx="2873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612007" y="3213100"/>
            <a:ext cx="395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612007" y="4221163"/>
            <a:ext cx="504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612007" y="5229225"/>
            <a:ext cx="43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2051869" y="5734050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said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3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5" grpId="0"/>
      <p:bldP spid="53256" grpId="0"/>
      <p:bldP spid="53257" grpId="0"/>
      <p:bldP spid="53258" grpId="0"/>
      <p:bldP spid="53260" grpId="0"/>
      <p:bldP spid="53261" grpId="0"/>
      <p:bldP spid="53262" grpId="0"/>
      <p:bldP spid="53263" grpId="0"/>
      <p:bldP spid="532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981075"/>
            <a:ext cx="7489825" cy="11080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mtClean="0"/>
              <a:t>Use these pictures to write a story.</a:t>
            </a:r>
          </a:p>
          <a:p>
            <a:pPr>
              <a:buFontTx/>
              <a:buNone/>
            </a:pPr>
            <a:endParaRPr lang="en-US" altLang="zh-CN" sz="2800" smtClean="0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2492375"/>
            <a:ext cx="8642350" cy="3241675"/>
          </a:xfr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1" name="Picture 3" descr="影片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133600"/>
            <a:ext cx="323532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6"/>
          <p:cNvGrpSpPr/>
          <p:nvPr/>
        </p:nvGrpSpPr>
        <p:grpSpPr bwMode="auto">
          <a:xfrm>
            <a:off x="457200" y="304800"/>
            <a:ext cx="1970088" cy="1008063"/>
            <a:chOff x="295" y="164"/>
            <a:chExt cx="2249" cy="635"/>
          </a:xfrm>
        </p:grpSpPr>
        <p:pic>
          <p:nvPicPr>
            <p:cNvPr id="11270" name="Picture 7" descr="logo1284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0" y="164"/>
              <a:ext cx="2204" cy="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1" name="Rectangle 8"/>
            <p:cNvSpPr>
              <a:spLocks noChangeArrowheads="1"/>
            </p:cNvSpPr>
            <p:nvPr/>
          </p:nvSpPr>
          <p:spPr bwMode="auto">
            <a:xfrm>
              <a:off x="295" y="209"/>
              <a:ext cx="2153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en-US" altLang="zh-CN" sz="4000">
                  <a:solidFill>
                    <a:srgbClr val="0000FF"/>
                  </a:solidFill>
                </a:rPr>
                <a:t>Look</a:t>
              </a:r>
            </a:p>
          </p:txBody>
        </p:sp>
      </p:grp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304800" y="1387475"/>
            <a:ext cx="845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4000">
                <a:solidFill>
                  <a:srgbClr val="FF0066"/>
                </a:solidFill>
              </a:rPr>
              <a:t>What can you see in the picture?</a:t>
            </a: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611560" y="5629275"/>
            <a:ext cx="837584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400" dirty="0">
                <a:solidFill>
                  <a:srgbClr val="0000FF"/>
                </a:solidFill>
              </a:rPr>
              <a:t>At 11:00 am, Linda got to the park on her bike.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7" grpId="0"/>
      <p:bldP spid="53265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404</Words>
  <Application>Microsoft Office PowerPoint</Application>
  <PresentationFormat>全屏显示(4:3)</PresentationFormat>
  <Paragraphs>73</Paragraphs>
  <Slides>14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楷体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Clue of a story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2005-06-09T14:35:00Z</dcterms:created>
  <dcterms:modified xsi:type="dcterms:W3CDTF">2023-01-17T02:30:34Z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B0CF2E45D882405DA8D88987C9648C8B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