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E8691-ADD8-4B2E-8A15-13121EFE1F1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A7F8-6DFC-4CB3-A3A4-772ACDBD4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8ADDF8-6530-4514-A561-6046A8CF8860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1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211706-3D1A-4033-A435-2DDC3756589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10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A98662C-02A9-4AEB-BE9E-190AFE699DE2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11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A2737A-8D19-436E-9DC5-84DBE6B1B0B4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12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9DF43B-A674-47B3-8EA3-CF3C3804EF19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13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A58ECC-1A63-433A-84E3-4F0868D6C7AD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2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5CE4D9F-7F22-4177-9E24-BAA1D68D0F38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3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168324-4B5C-42F5-B8C3-98DF0586E274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4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B863C58-0ECC-420D-8941-5D200E8FEE0E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5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1F9FD7-6B43-4AE1-A48E-5F6CB005643A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6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E80D2A6-85F4-4E26-B062-8D063EAD6598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7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089B1E-2719-41F1-A072-E97C97F59894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8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6CAE7D-B6F6-497A-9CDD-82B8C5351019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9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08C7-1FDC-444E-8819-CE46C08175A7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BE73-6995-4A0C-8F81-1BB13E3D104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B63C-4653-491A-B7D6-1BF3A56D7ECE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A454-53A7-41AC-83C2-F830EDD8B6B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E66C-BC34-4C02-8849-EFB22D805C42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FEE8-02C3-4642-ABB3-E3A9B1B7B2E8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BBC6-F4C8-4356-A092-B658D9786802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3128-64AB-469F-9E7C-AADEC9A06E8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EAB7-1AA1-4B75-9903-258D9C5310DB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3055-A17E-4C3F-9FAB-30F0BAE5590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EBDB-71B1-4667-BEAF-92611CF60677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81D2-0439-4A23-A61F-F284CAD0DF6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6DC2-0D34-4D48-A538-A3BA871F6FE7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5B89-7E14-42A0-82AA-7B7A8D531F8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130FA-7900-41A3-BD26-A856CBCABD3C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79A1-9D6A-4E33-BB73-10E02B73824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F826-CCA2-4726-8CA9-422586A9C6E7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0ACFD-F7F9-4784-881A-14E4E72FE419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CE60-A507-42F6-95E1-2D7C92113649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A3A1-10A9-49F3-BDFD-C8F641E65A2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2142-56C0-4BD3-9C2F-FBF415A357F8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ADE7-7BD3-449F-B802-F4E7691CAEB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5F799C-B327-40FD-B6E8-DC470A1BBA40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F1135B-994C-4A6B-ACE1-F3AE88075C15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&#19977;&#19979;Unit1%20&#25945;&#23398;&#35838;&#20214;\Unit1%20&#31532;5&#35838;&#26102;&#25945;&#23398;&#35838;&#20214;\Lesson5Justtalk&#35838;&#25991;&#24405;&#38899;_128k.mp3" TargetMode="External"/><Relationship Id="rId1" Type="http://schemas.microsoft.com/office/2007/relationships/media" Target="file:///E:\&#20154;&#25945;&#26032;&#29256;&#19977;&#19979;Unit1%20&#25945;&#23398;&#35838;&#20214;\Unit1%20&#31532;5&#35838;&#26102;&#25945;&#23398;&#35838;&#20214;\Lesson5Justtalk&#35838;&#25991;&#24405;&#38899;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&#19977;&#19979;Unit1%20&#25945;&#23398;&#35838;&#20214;\Unit1%20&#31532;5&#35838;&#26102;&#25945;&#23398;&#35838;&#20214;\L5TALK04_128k.mp3" TargetMode="External"/><Relationship Id="rId13" Type="http://schemas.microsoft.com/office/2007/relationships/media" Target="file:///E:\&#20154;&#25945;&#26032;&#29256;&#19977;&#19979;Unit1%20&#25945;&#23398;&#35838;&#20214;\Unit1%20&#31532;5&#35838;&#26102;&#25945;&#23398;&#35838;&#20214;\L5TALK07_128k.mp3" TargetMode="External"/><Relationship Id="rId18" Type="http://schemas.openxmlformats.org/officeDocument/2006/relationships/image" Target="../media/image8.png"/><Relationship Id="rId3" Type="http://schemas.microsoft.com/office/2007/relationships/media" Target="file:///E:\&#20154;&#25945;&#26032;&#29256;&#19977;&#19979;Unit1%20&#25945;&#23398;&#35838;&#20214;\Unit1%20&#31532;5&#35838;&#26102;&#25945;&#23398;&#35838;&#20214;\L5TALK02_128k.mp3" TargetMode="External"/><Relationship Id="rId7" Type="http://schemas.microsoft.com/office/2007/relationships/media" Target="file:///E:\&#20154;&#25945;&#26032;&#29256;&#19977;&#19979;Unit1%20&#25945;&#23398;&#35838;&#20214;\Unit1%20&#31532;5&#35838;&#26102;&#25945;&#23398;&#35838;&#20214;\L5TALK04_128k.mp3" TargetMode="External"/><Relationship Id="rId12" Type="http://schemas.openxmlformats.org/officeDocument/2006/relationships/audio" Target="file:///E:\&#20154;&#25945;&#26032;&#29256;&#19977;&#19979;Unit1%20&#25945;&#23398;&#35838;&#20214;\Unit1%20&#31532;5&#35838;&#26102;&#25945;&#23398;&#35838;&#20214;\L5TALK06_128k.mp3" TargetMode="External"/><Relationship Id="rId17" Type="http://schemas.openxmlformats.org/officeDocument/2006/relationships/image" Target="../media/image3.png"/><Relationship Id="rId2" Type="http://schemas.openxmlformats.org/officeDocument/2006/relationships/audio" Target="file:///E:\&#20154;&#25945;&#26032;&#29256;&#19977;&#19979;Unit1%20&#25945;&#23398;&#35838;&#20214;\Unit1%20&#31532;5&#35838;&#26102;&#25945;&#23398;&#35838;&#20214;\L5TALK01_128k.mp3" TargetMode="External"/><Relationship Id="rId16" Type="http://schemas.openxmlformats.org/officeDocument/2006/relationships/notesSlide" Target="../notesSlides/notesSlide11.xml"/><Relationship Id="rId1" Type="http://schemas.microsoft.com/office/2007/relationships/media" Target="file:///E:\&#20154;&#25945;&#26032;&#29256;&#19977;&#19979;Unit1%20&#25945;&#23398;&#35838;&#20214;\Unit1%20&#31532;5&#35838;&#26102;&#25945;&#23398;&#35838;&#20214;\L5TALK01_128k.mp3" TargetMode="External"/><Relationship Id="rId6" Type="http://schemas.openxmlformats.org/officeDocument/2006/relationships/audio" Target="file:///E:\&#20154;&#25945;&#26032;&#29256;&#19977;&#19979;Unit1%20&#25945;&#23398;&#35838;&#20214;\Unit1%20&#31532;5&#35838;&#26102;&#25945;&#23398;&#35838;&#20214;\L5TALK03_128k.mp3" TargetMode="External"/><Relationship Id="rId11" Type="http://schemas.microsoft.com/office/2007/relationships/media" Target="file:///E:\&#20154;&#25945;&#26032;&#29256;&#19977;&#19979;Unit1%20&#25945;&#23398;&#35838;&#20214;\Unit1%20&#31532;5&#35838;&#26102;&#25945;&#23398;&#35838;&#20214;\L5TALK06_128k.mp3" TargetMode="External"/><Relationship Id="rId5" Type="http://schemas.microsoft.com/office/2007/relationships/media" Target="file:///E:\&#20154;&#25945;&#26032;&#29256;&#19977;&#19979;Unit1%20&#25945;&#23398;&#35838;&#20214;\Unit1%20&#31532;5&#35838;&#26102;&#25945;&#23398;&#35838;&#20214;\L5TALK03_128k.mp3" TargetMode="External"/><Relationship Id="rId15" Type="http://schemas.openxmlformats.org/officeDocument/2006/relationships/slideLayout" Target="../slideLayouts/slideLayout7.xml"/><Relationship Id="rId10" Type="http://schemas.openxmlformats.org/officeDocument/2006/relationships/audio" Target="file:///E:\&#20154;&#25945;&#26032;&#29256;&#19977;&#19979;Unit1%20&#25945;&#23398;&#35838;&#20214;\Unit1%20&#31532;5&#35838;&#26102;&#25945;&#23398;&#35838;&#20214;\L5TALK05_128k.mp3" TargetMode="External"/><Relationship Id="rId4" Type="http://schemas.openxmlformats.org/officeDocument/2006/relationships/audio" Target="file:///E:\&#20154;&#25945;&#26032;&#29256;&#19977;&#19979;Unit1%20&#25945;&#23398;&#35838;&#20214;\Unit1%20&#31532;5&#35838;&#26102;&#25945;&#23398;&#35838;&#20214;\L5TALK02_128k.mp3" TargetMode="External"/><Relationship Id="rId9" Type="http://schemas.microsoft.com/office/2007/relationships/media" Target="file:///E:\&#20154;&#25945;&#26032;&#29256;&#19977;&#19979;Unit1%20&#25945;&#23398;&#35838;&#20214;\Unit1%20&#31532;5&#35838;&#26102;&#25945;&#23398;&#35838;&#20214;\L5TALK05_128k.mp3" TargetMode="External"/><Relationship Id="rId14" Type="http://schemas.openxmlformats.org/officeDocument/2006/relationships/audio" Target="file:///E:\&#20154;&#25945;&#26032;&#29256;&#19977;&#19979;Unit1%20&#25945;&#23398;&#35838;&#20214;\Unit1%20&#31532;5&#35838;&#26102;&#25945;&#23398;&#35838;&#20214;\L5TALK07_128k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&#19977;&#19979;Unit1%20&#25945;&#23398;&#35838;&#20214;\Unit1%20&#31532;5&#35838;&#26102;&#25945;&#23398;&#35838;&#20214;\desk_128k.mp3" TargetMode="External"/><Relationship Id="rId1" Type="http://schemas.microsoft.com/office/2007/relationships/media" Target="file:///E:\&#20154;&#25945;&#26032;&#29256;&#19977;&#19979;Unit1%20&#25945;&#23398;&#35838;&#20214;\Unit1%20&#31532;5&#35838;&#26102;&#25945;&#23398;&#35838;&#20214;\desk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&#19977;&#19979;Unit1%20&#25945;&#23398;&#35838;&#20214;\Unit1%20&#31532;5&#35838;&#26102;&#25945;&#23398;&#35838;&#20214;\chair_128k.mp3" TargetMode="External"/><Relationship Id="rId1" Type="http://schemas.microsoft.com/office/2007/relationships/media" Target="file:///E:\&#20154;&#25945;&#26032;&#29256;&#19977;&#19979;Unit1%20&#25945;&#23398;&#35838;&#20214;\Unit1%20&#31532;5&#35838;&#26102;&#25945;&#23398;&#35838;&#20214;\chair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19977;&#19979;Unit1%20&#25945;&#23398;&#35838;&#20214;\Unit1%20&#31532;5&#35838;&#26102;&#25945;&#23398;&#35838;&#20214;\Lesson5Justtalk&#35838;&#25991;&#24405;&#38899;_128k.mp3" TargetMode="External"/><Relationship Id="rId1" Type="http://schemas.microsoft.com/office/2007/relationships/media" Target="file:///E:\&#20154;&#25945;&#26032;&#29256;&#19977;&#19979;Unit1%20&#25945;&#23398;&#35838;&#20214;\Unit1%20&#31532;5&#35838;&#26102;&#25945;&#23398;&#35838;&#20214;\Lesson5Justtalk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 idx="4294967295"/>
          </p:nvPr>
        </p:nvSpPr>
        <p:spPr>
          <a:xfrm>
            <a:off x="395288" y="2276475"/>
            <a:ext cx="8362950" cy="1008063"/>
          </a:xfrm>
        </p:spPr>
        <p:txBody>
          <a:bodyPr/>
          <a:lstStyle/>
          <a:p>
            <a:pPr eaLnBrk="1" hangingPunct="1"/>
            <a:r>
              <a:rPr lang="en-US" altLang="zh-CN" sz="5400" b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Unit1 Let’s go to school.</a:t>
            </a:r>
            <a:endParaRPr lang="zh-CN" altLang="en-US" sz="5400" b="1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39" name="副标题 4"/>
          <p:cNvSpPr>
            <a:spLocks noGrp="1"/>
          </p:cNvSpPr>
          <p:nvPr>
            <p:ph type="subTitle" idx="4294967295"/>
          </p:nvPr>
        </p:nvSpPr>
        <p:spPr>
          <a:xfrm>
            <a:off x="1979613" y="908050"/>
            <a:ext cx="5329237" cy="7112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CN" altLang="en-US" sz="4000" smtClean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16238" y="3716338"/>
            <a:ext cx="3019425" cy="80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Lesson 5</a:t>
            </a:r>
            <a:endParaRPr lang="zh-CN" altLang="en-US" sz="4000" dirty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5564" y="544512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1250950"/>
            <a:ext cx="6551612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36563" y="1395413"/>
            <a:ext cx="2592387" cy="935037"/>
          </a:xfrm>
          <a:prstGeom prst="wedgeRoundRectCallout">
            <a:avLst>
              <a:gd name="adj1" fmla="val 44655"/>
              <a:gd name="adj2" fmla="val 7226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desk?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132138" y="1322388"/>
            <a:ext cx="2592387" cy="936625"/>
          </a:xfrm>
          <a:prstGeom prst="wedgeRoundRectCallout">
            <a:avLst>
              <a:gd name="adj1" fmla="val -30008"/>
              <a:gd name="adj2" fmla="val 7552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Good! What’s on the chair?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55650" y="3627438"/>
            <a:ext cx="2254250" cy="719137"/>
          </a:xfrm>
          <a:prstGeom prst="wedgeRoundRectCallout">
            <a:avLst>
              <a:gd name="adj1" fmla="val 34393"/>
              <a:gd name="adj2" fmla="val -757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good!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5867400" y="3644900"/>
            <a:ext cx="2254250" cy="792163"/>
          </a:xfrm>
          <a:prstGeom prst="wedgeRoundRectCallout">
            <a:avLst>
              <a:gd name="adj1" fmla="val -37267"/>
              <a:gd name="adj2" fmla="val -990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English book.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61050" y="1035050"/>
            <a:ext cx="2254250" cy="936625"/>
          </a:xfrm>
          <a:prstGeom prst="wedgeRoundRectCallout">
            <a:avLst>
              <a:gd name="adj1" fmla="val -32535"/>
              <a:gd name="adj2" fmla="val 8301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Chinese book.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标题 1"/>
          <p:cNvSpPr txBox="1"/>
          <p:nvPr/>
        </p:nvSpPr>
        <p:spPr bwMode="auto">
          <a:xfrm>
            <a:off x="2330450" y="187325"/>
            <a:ext cx="5913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1A93C8"/>
                </a:solidFill>
                <a:ea typeface="黑体" panose="02010609060101010101" pitchFamily="49" charset="-122"/>
              </a:rPr>
              <a:t>Listen and number</a:t>
            </a:r>
            <a:endParaRPr lang="zh-CN" altLang="en-US" sz="3600" b="1">
              <a:solidFill>
                <a:srgbClr val="1A93C8"/>
              </a:solidFill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0513" y="1957388"/>
            <a:ext cx="649287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960688" y="896938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656513" y="1728788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96188" y="4268788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1800" y="3343275"/>
            <a:ext cx="647700" cy="60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8" name="矩形 13"/>
          <p:cNvSpPr>
            <a:spLocks noChangeArrowheads="1"/>
          </p:cNvSpPr>
          <p:nvPr/>
        </p:nvSpPr>
        <p:spPr bwMode="auto">
          <a:xfrm>
            <a:off x="379413" y="1917700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endParaRPr lang="zh-CN" altLang="en-US">
              <a:solidFill>
                <a:srgbClr val="FF0000"/>
              </a:solidFill>
              <a:ea typeface="幼圆" panose="02010509060101010101" pitchFamily="49" charset="-122"/>
            </a:endParaRPr>
          </a:p>
        </p:txBody>
      </p:sp>
      <p:sp>
        <p:nvSpPr>
          <p:cNvPr id="33809" name="矩形 20"/>
          <p:cNvSpPr>
            <a:spLocks noChangeArrowheads="1"/>
          </p:cNvSpPr>
          <p:nvPr/>
        </p:nvSpPr>
        <p:spPr bwMode="auto">
          <a:xfrm>
            <a:off x="3027363" y="87471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endParaRPr lang="zh-CN" altLang="en-US">
              <a:solidFill>
                <a:srgbClr val="FF0000"/>
              </a:solidFill>
              <a:ea typeface="幼圆" panose="02010509060101010101" pitchFamily="49" charset="-122"/>
            </a:endParaRPr>
          </a:p>
        </p:txBody>
      </p:sp>
      <p:sp>
        <p:nvSpPr>
          <p:cNvPr id="33810" name="矩形 21"/>
          <p:cNvSpPr>
            <a:spLocks noChangeArrowheads="1"/>
          </p:cNvSpPr>
          <p:nvPr/>
        </p:nvSpPr>
        <p:spPr bwMode="auto">
          <a:xfrm>
            <a:off x="7751763" y="16779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endParaRPr lang="zh-CN" altLang="en-US">
              <a:solidFill>
                <a:srgbClr val="FF0000"/>
              </a:solidFill>
              <a:ea typeface="幼圆" panose="02010509060101010101" pitchFamily="49" charset="-122"/>
            </a:endParaRPr>
          </a:p>
        </p:txBody>
      </p:sp>
      <p:sp>
        <p:nvSpPr>
          <p:cNvPr id="33811" name="矩形 22"/>
          <p:cNvSpPr>
            <a:spLocks noChangeArrowheads="1"/>
          </p:cNvSpPr>
          <p:nvPr/>
        </p:nvSpPr>
        <p:spPr bwMode="auto">
          <a:xfrm>
            <a:off x="498475" y="334327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endParaRPr lang="zh-CN" altLang="en-US">
              <a:solidFill>
                <a:srgbClr val="FF0000"/>
              </a:solidFill>
              <a:ea typeface="幼圆" panose="02010509060101010101" pitchFamily="49" charset="-122"/>
            </a:endParaRPr>
          </a:p>
        </p:txBody>
      </p:sp>
      <p:sp>
        <p:nvSpPr>
          <p:cNvPr id="33812" name="矩形 23"/>
          <p:cNvSpPr>
            <a:spLocks noChangeArrowheads="1"/>
          </p:cNvSpPr>
          <p:nvPr/>
        </p:nvSpPr>
        <p:spPr bwMode="auto">
          <a:xfrm>
            <a:off x="7667625" y="4221163"/>
            <a:ext cx="471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endParaRPr lang="zh-CN" altLang="en-US">
              <a:solidFill>
                <a:srgbClr val="FF0000"/>
              </a:solidFill>
              <a:ea typeface="幼圆" panose="02010509060101010101" pitchFamily="49" charset="-122"/>
            </a:endParaRPr>
          </a:p>
        </p:txBody>
      </p:sp>
      <p:pic>
        <p:nvPicPr>
          <p:cNvPr id="25" name="Lesson5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37138"/>
            <a:ext cx="893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3808" grpId="0"/>
      <p:bldP spid="33809" grpId="0"/>
      <p:bldP spid="33810" grpId="0"/>
      <p:bldP spid="33811" grpId="0"/>
      <p:bldP spid="338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3"/>
          <p:cNvGraphicFramePr>
            <a:graphicFrameLocks noGrp="1"/>
          </p:cNvGraphicFramePr>
          <p:nvPr/>
        </p:nvGraphicFramePr>
        <p:xfrm>
          <a:off x="1379538" y="765175"/>
          <a:ext cx="6337300" cy="5978524"/>
        </p:xfrm>
        <a:graphic>
          <a:graphicData uri="http://schemas.openxmlformats.org/drawingml/2006/table">
            <a:tbl>
              <a:tblPr/>
              <a:tblGrid>
                <a:gridCol w="11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0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03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607" name="图片 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8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935038" y="2205038"/>
            <a:ext cx="709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morning, Robot!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2159000" y="3500438"/>
            <a:ext cx="4248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desk?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0"/>
          <p:cNvSpPr>
            <a:spLocks noChangeArrowheads="1"/>
          </p:cNvSpPr>
          <p:nvPr/>
        </p:nvSpPr>
        <p:spPr bwMode="auto">
          <a:xfrm>
            <a:off x="2592388" y="2901950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morning!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2"/>
          <p:cNvSpPr>
            <a:spLocks noChangeArrowheads="1"/>
          </p:cNvSpPr>
          <p:nvPr/>
        </p:nvSpPr>
        <p:spPr bwMode="auto">
          <a:xfrm>
            <a:off x="1511300" y="4305300"/>
            <a:ext cx="512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Chinese book.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13" name="矩形 2"/>
          <p:cNvSpPr>
            <a:spLocks noChangeArrowheads="1"/>
          </p:cNvSpPr>
          <p:nvPr/>
        </p:nvSpPr>
        <p:spPr bwMode="auto">
          <a:xfrm>
            <a:off x="2619375" y="4941888"/>
            <a:ext cx="453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Good! What’s on the chair?</a:t>
            </a:r>
            <a:endParaRPr lang="zh-CN" altLang="en-US" sz="2800">
              <a:solidFill>
                <a:srgbClr val="1F1F2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614" name="矩形 9"/>
          <p:cNvSpPr>
            <a:spLocks noChangeArrowheads="1"/>
          </p:cNvSpPr>
          <p:nvPr/>
        </p:nvSpPr>
        <p:spPr bwMode="auto">
          <a:xfrm>
            <a:off x="2632075" y="55784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An English book.</a:t>
            </a:r>
            <a:endParaRPr lang="zh-CN" altLang="en-US" sz="2800">
              <a:solidFill>
                <a:srgbClr val="1F1F2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615" name="矩形 11"/>
          <p:cNvSpPr>
            <a:spLocks noChangeArrowheads="1"/>
          </p:cNvSpPr>
          <p:nvPr/>
        </p:nvSpPr>
        <p:spPr bwMode="auto">
          <a:xfrm>
            <a:off x="2641600" y="6176963"/>
            <a:ext cx="1905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Very good!</a:t>
            </a:r>
            <a:endParaRPr lang="zh-CN" altLang="en-US" sz="2800">
              <a:solidFill>
                <a:srgbClr val="1F1F2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L5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214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L5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890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5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22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5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284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5TALK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900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5TALK0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5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5TALK07_128k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132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68350" y="935038"/>
            <a:ext cx="2074863" cy="9810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内容占位符 1"/>
          <p:cNvSpPr txBox="1"/>
          <p:nvPr/>
        </p:nvSpPr>
        <p:spPr>
          <a:xfrm>
            <a:off x="900113" y="1076325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2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Role-play</a:t>
            </a:r>
            <a:endParaRPr lang="zh-CN" altLang="en-US" sz="32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974975" y="1108075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</a:t>
            </a:r>
            <a:r>
              <a:rPr lang="zh-CN" altLang="en-US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组，分角色表演对话。</a:t>
            </a:r>
            <a:endParaRPr lang="zh-CN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7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593975"/>
            <a:ext cx="590391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573463"/>
            <a:ext cx="32670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 2"/>
          <p:cNvSpPr/>
          <p:nvPr/>
        </p:nvSpPr>
        <p:spPr>
          <a:xfrm>
            <a:off x="779463" y="836613"/>
            <a:ext cx="1622425" cy="95885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628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2363788" y="993775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听指令做动作</a:t>
            </a:r>
            <a:endParaRPr lang="zh-CN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1"/>
          <p:cNvSpPr txBox="1"/>
          <p:nvPr/>
        </p:nvSpPr>
        <p:spPr>
          <a:xfrm>
            <a:off x="971550" y="1003300"/>
            <a:ext cx="165576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Game</a:t>
            </a:r>
            <a:endParaRPr lang="zh-CN" altLang="en-US" sz="32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1979613" y="1835150"/>
            <a:ext cx="4975225" cy="1204913"/>
          </a:xfrm>
          <a:prstGeom prst="cloudCallout">
            <a:avLst>
              <a:gd name="adj1" fmla="val -12501"/>
              <a:gd name="adj2" fmla="val 98658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8"/>
          <p:cNvSpPr>
            <a:spLocks noChangeArrowheads="1"/>
          </p:cNvSpPr>
          <p:nvPr/>
        </p:nvSpPr>
        <p:spPr bwMode="auto">
          <a:xfrm>
            <a:off x="2154238" y="2146300"/>
            <a:ext cx="4271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me/Touch…</a:t>
            </a:r>
            <a:endParaRPr lang="zh-CN" altLang="en-US" sz="32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内容占位符 1"/>
          <p:cNvSpPr txBox="1"/>
          <p:nvPr/>
        </p:nvSpPr>
        <p:spPr>
          <a:xfrm>
            <a:off x="815975" y="1003300"/>
            <a:ext cx="165576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endParaRPr lang="zh-CN" altLang="en-US" sz="32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7653" name="组合 10"/>
          <p:cNvGrpSpPr/>
          <p:nvPr/>
        </p:nvGrpSpPr>
        <p:grpSpPr bwMode="auto">
          <a:xfrm>
            <a:off x="2268538" y="2133600"/>
            <a:ext cx="4584700" cy="3395663"/>
            <a:chOff x="1100102" y="2348880"/>
            <a:chExt cx="4585100" cy="3395905"/>
          </a:xfrm>
        </p:grpSpPr>
        <p:pic>
          <p:nvPicPr>
            <p:cNvPr id="6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0281" y="2348880"/>
              <a:ext cx="2244921" cy="1951177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0102" y="2348880"/>
              <a:ext cx="2297312" cy="1703509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0102" y="4119069"/>
              <a:ext cx="2368757" cy="1614602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40281" y="4119069"/>
              <a:ext cx="2244921" cy="1625716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815975" y="1133475"/>
            <a:ext cx="820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看图模仿课文，</a:t>
            </a:r>
            <a:r>
              <a:rPr lang="zh-CN" altLang="en-US" sz="32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四人一组，</a:t>
            </a:r>
            <a:r>
              <a:rPr lang="zh-CN" altLang="en-US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编写新的对话。</a:t>
            </a:r>
            <a:endParaRPr lang="zh-CN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5" name="标题 1"/>
          <p:cNvSpPr txBox="1"/>
          <p:nvPr/>
        </p:nvSpPr>
        <p:spPr bwMode="auto">
          <a:xfrm>
            <a:off x="1476375" y="187325"/>
            <a:ext cx="5913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1A93C8"/>
                </a:solidFill>
                <a:ea typeface="黑体" panose="02010609060101010101" pitchFamily="49" charset="-122"/>
              </a:rPr>
              <a:t>Group work</a:t>
            </a:r>
            <a:endParaRPr lang="zh-CN" altLang="en-US" sz="3600" b="1">
              <a:solidFill>
                <a:srgbClr val="1A93C8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4"/>
          <p:cNvSpPr>
            <a:spLocks noGrp="1"/>
          </p:cNvSpPr>
          <p:nvPr>
            <p:ph type="title" idx="4294967295"/>
          </p:nvPr>
        </p:nvSpPr>
        <p:spPr>
          <a:xfrm>
            <a:off x="1619250" y="765175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48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547813" y="1576388"/>
            <a:ext cx="6119812" cy="458946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8676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075" y="674688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1908175" y="203993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本节课的重点单词有</a:t>
            </a:r>
            <a:r>
              <a:rPr lang="zh-CN" altLang="en-US" sz="32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哪些？</a:t>
            </a:r>
            <a:endParaRPr lang="zh-CN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908175" y="3594100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本节课的重点句型有哪些？</a:t>
            </a:r>
            <a:endParaRPr lang="zh-CN" altLang="zh-CN" sz="32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00275" y="4421188"/>
            <a:ext cx="391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What’s on the chair?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97100" y="5267325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What’s on the desk?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97413" y="2889250"/>
            <a:ext cx="118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chair</a:t>
            </a:r>
            <a:endParaRPr lang="zh-CN" altLang="en-US" sz="3600">
              <a:solidFill>
                <a:srgbClr val="000000"/>
              </a:solidFill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60650" y="2894013"/>
            <a:ext cx="1160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desk</a:t>
            </a:r>
            <a:endParaRPr lang="zh-CN" altLang="en-US" sz="3600">
              <a:solidFill>
                <a:srgbClr val="000000"/>
              </a:solidFill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4"/>
          <p:cNvSpPr>
            <a:spLocks noGrp="1"/>
          </p:cNvSpPr>
          <p:nvPr>
            <p:ph type="title" idx="4294967295"/>
          </p:nvPr>
        </p:nvSpPr>
        <p:spPr>
          <a:xfrm>
            <a:off x="1619250" y="600075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48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9699" name="圆角矩形 3"/>
          <p:cNvGrpSpPr/>
          <p:nvPr/>
        </p:nvGrpSpPr>
        <p:grpSpPr bwMode="auto">
          <a:xfrm>
            <a:off x="6278563" y="5732463"/>
            <a:ext cx="1195387" cy="622300"/>
            <a:chOff x="3955" y="3732"/>
            <a:chExt cx="753" cy="392"/>
          </a:xfrm>
        </p:grpSpPr>
        <p:pic>
          <p:nvPicPr>
            <p:cNvPr id="29703" name="圆角矩形 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" y="3732"/>
              <a:ext cx="75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4"/>
            <p:cNvSpPr txBox="1">
              <a:spLocks noChangeArrowheads="1"/>
            </p:cNvSpPr>
            <p:nvPr/>
          </p:nvSpPr>
          <p:spPr bwMode="auto">
            <a:xfrm>
              <a:off x="3986" y="3765"/>
              <a:ext cx="69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3D3F41"/>
                  </a:solidFill>
                  <a:latin typeface="Arial Black" panose="020B0A04020102020204" pitchFamily="34" charset="0"/>
                  <a:ea typeface="幼圆" panose="02010509060101010101" pitchFamily="49" charset="-122"/>
                </a:rPr>
                <a:t>Close</a:t>
              </a:r>
              <a:endParaRPr lang="zh-CN" altLang="en-US">
                <a:solidFill>
                  <a:srgbClr val="3D3F41"/>
                </a:solidFill>
                <a:latin typeface="Arial Black" panose="020B0A040201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520825" y="1627188"/>
            <a:ext cx="6210300" cy="38893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9701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113" y="455613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619250" y="2109788"/>
            <a:ext cx="6121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模仿</a:t>
            </a:r>
            <a:r>
              <a:rPr lang="en-US" altLang="zh-CN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Just talk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语音、语调朗读对话，并编写新的对话。</a:t>
            </a:r>
            <a:endParaRPr lang="en-US" altLang="zh-CN" sz="2800" dirty="0" smtClean="0">
              <a:solidFill>
                <a:srgbClr val="3D3F41">
                  <a:lumMod val="50000"/>
                </a:srgb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学会唱</a:t>
            </a:r>
            <a:r>
              <a:rPr lang="en-US" altLang="zh-CN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chant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部分的歌曲，并唱给爸爸妈妈听。 </a:t>
            </a:r>
            <a:endParaRPr lang="en-US" altLang="zh-CN" sz="2800" dirty="0">
              <a:solidFill>
                <a:srgbClr val="1F497D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5"/>
          <p:cNvSpPr txBox="1">
            <a:spLocks noChangeArrowheads="1"/>
          </p:cNvSpPr>
          <p:nvPr/>
        </p:nvSpPr>
        <p:spPr bwMode="auto">
          <a:xfrm>
            <a:off x="1216025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Review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4" name="标题 1"/>
          <p:cNvSpPr>
            <a:spLocks noGrp="1"/>
          </p:cNvSpPr>
          <p:nvPr>
            <p:ph type="title" idx="4294967295"/>
          </p:nvPr>
        </p:nvSpPr>
        <p:spPr>
          <a:xfrm>
            <a:off x="1651000" y="171450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smtClean="0">
                <a:latin typeface="Arial" panose="020B0604020202020204" pitchFamily="34" charset="0"/>
                <a:ea typeface="黑体" panose="02010609060101010101" pitchFamily="49" charset="-122"/>
              </a:rPr>
              <a:t>Play a game</a:t>
            </a:r>
            <a:endParaRPr lang="zh-CN" altLang="en-US" sz="48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5365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75" y="1847850"/>
            <a:ext cx="5291138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矩形 14"/>
          <p:cNvSpPr>
            <a:spLocks noChangeArrowheads="1"/>
          </p:cNvSpPr>
          <p:nvPr/>
        </p:nvSpPr>
        <p:spPr bwMode="auto">
          <a:xfrm>
            <a:off x="1989138" y="1116013"/>
            <a:ext cx="523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Guess! What’s in my hand?</a:t>
            </a:r>
            <a:endParaRPr lang="zh-CN" altLang="en-US" sz="3200">
              <a:solidFill>
                <a:srgbClr val="1F1F2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1619250" y="187325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smtClean="0">
                <a:latin typeface="Arial" panose="020B0604020202020204" pitchFamily="34" charset="0"/>
                <a:ea typeface="黑体" panose="02010609060101010101" pitchFamily="49" charset="-122"/>
              </a:rPr>
              <a:t>Let’s chant</a:t>
            </a:r>
            <a:endParaRPr lang="zh-CN" altLang="en-US" sz="48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638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096963"/>
            <a:ext cx="557212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SO_Shape"/>
          <p:cNvSpPr/>
          <p:nvPr/>
        </p:nvSpPr>
        <p:spPr>
          <a:xfrm>
            <a:off x="4067175" y="3141663"/>
            <a:ext cx="936625" cy="935037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89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Lead-in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 idx="4294967295"/>
          </p:nvPr>
        </p:nvSpPr>
        <p:spPr>
          <a:xfrm>
            <a:off x="1716088" y="1268413"/>
            <a:ext cx="5780087" cy="720725"/>
          </a:xfrm>
        </p:spPr>
        <p:txBody>
          <a:bodyPr anchor="b"/>
          <a:lstStyle/>
          <a:p>
            <a:pPr eaLnBrk="1" hangingPunct="1"/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this ?</a:t>
            </a:r>
            <a:endParaRPr lang="zh-CN" altLang="en-US" sz="5400" b="1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7414" name="图片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2900" y="2349500"/>
            <a:ext cx="350837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"/>
          <p:cNvSpPr txBox="1"/>
          <p:nvPr/>
        </p:nvSpPr>
        <p:spPr bwMode="auto">
          <a:xfrm>
            <a:off x="5549900" y="3068638"/>
            <a:ext cx="1584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>
                <a:solidFill>
                  <a:srgbClr val="FF0000"/>
                </a:solidFill>
                <a:ea typeface="黑体" panose="02010609060101010101" pitchFamily="49" charset="-122"/>
              </a:rPr>
              <a:t>desk</a:t>
            </a:r>
            <a:endParaRPr lang="zh-CN" altLang="en-US" sz="4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2" name="des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030663"/>
            <a:ext cx="604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1"/>
          <p:cNvSpPr txBox="1"/>
          <p:nvPr/>
        </p:nvSpPr>
        <p:spPr bwMode="auto">
          <a:xfrm>
            <a:off x="2525713" y="5373688"/>
            <a:ext cx="38163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0" dirty="0" smtClean="0">
                <a:solidFill>
                  <a:srgbClr val="000000">
                    <a:lumMod val="50000"/>
                  </a:srgbClr>
                </a:solidFill>
              </a:rPr>
              <a:t>It’s a desk.</a:t>
            </a:r>
            <a:endParaRPr lang="zh-CN" altLang="en-US" sz="4000" b="0" dirty="0" smtClean="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>
          <a:xfrm>
            <a:off x="1260475" y="1052513"/>
            <a:ext cx="6264275" cy="720725"/>
          </a:xfrm>
        </p:spPr>
        <p:txBody>
          <a:bodyPr anchor="b"/>
          <a:lstStyle/>
          <a:p>
            <a:pPr eaLnBrk="1" hangingPunct="1"/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this ?</a:t>
            </a:r>
            <a:endParaRPr lang="zh-CN" altLang="en-US" sz="5400" b="1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标题 1"/>
          <p:cNvSpPr txBox="1"/>
          <p:nvPr/>
        </p:nvSpPr>
        <p:spPr bwMode="auto">
          <a:xfrm>
            <a:off x="5149850" y="3068638"/>
            <a:ext cx="1584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800">
                <a:solidFill>
                  <a:srgbClr val="FF0000"/>
                </a:solidFill>
                <a:ea typeface="黑体" panose="02010609060101010101" pitchFamily="49" charset="-122"/>
              </a:rPr>
              <a:t>chair</a:t>
            </a:r>
            <a:endParaRPr lang="zh-CN" altLang="en-US" sz="48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18438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1213" y="2322513"/>
            <a:ext cx="292258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ai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4029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/>
          <p:nvPr/>
        </p:nvSpPr>
        <p:spPr bwMode="auto">
          <a:xfrm>
            <a:off x="2484438" y="5589588"/>
            <a:ext cx="38163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0" dirty="0" smtClean="0">
                <a:solidFill>
                  <a:srgbClr val="000000">
                    <a:lumMod val="50000"/>
                  </a:srgbClr>
                </a:solidFill>
              </a:rPr>
              <a:t>It’s a chair.</a:t>
            </a:r>
            <a:endParaRPr lang="zh-CN" altLang="en-US" sz="4000" b="0" dirty="0" smtClean="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 idx="4294967295"/>
          </p:nvPr>
        </p:nvSpPr>
        <p:spPr>
          <a:xfrm>
            <a:off x="704850" y="1268413"/>
            <a:ext cx="7683500" cy="720725"/>
          </a:xfrm>
        </p:spPr>
        <p:txBody>
          <a:bodyPr anchor="b"/>
          <a:lstStyle/>
          <a:p>
            <a:pPr eaLnBrk="1" hangingPunct="1"/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</a:t>
            </a:r>
            <a:r>
              <a:rPr lang="en-US" altLang="zh-CN" sz="54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on</a:t>
            </a:r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the desk?</a:t>
            </a:r>
            <a:endParaRPr lang="zh-CN" altLang="en-US" sz="5400" b="1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9461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3138" y="2390775"/>
            <a:ext cx="46085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 bwMode="auto">
          <a:xfrm>
            <a:off x="1878013" y="5662613"/>
            <a:ext cx="5400675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0" dirty="0" smtClean="0">
                <a:solidFill>
                  <a:srgbClr val="000000">
                    <a:lumMod val="50000"/>
                  </a:srgbClr>
                </a:solidFill>
              </a:rPr>
              <a:t>It’s an English book.</a:t>
            </a:r>
            <a:endParaRPr lang="zh-CN" altLang="en-US" sz="4000" b="0" dirty="0" smtClean="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 idx="4294967295"/>
          </p:nvPr>
        </p:nvSpPr>
        <p:spPr>
          <a:xfrm>
            <a:off x="762000" y="1196975"/>
            <a:ext cx="7632700" cy="720725"/>
          </a:xfrm>
        </p:spPr>
        <p:txBody>
          <a:bodyPr anchor="b"/>
          <a:lstStyle/>
          <a:p>
            <a:pPr eaLnBrk="1" hangingPunct="1"/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What’s </a:t>
            </a:r>
            <a:r>
              <a:rPr lang="en-US" altLang="zh-CN" sz="54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on</a:t>
            </a:r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the chair?</a:t>
            </a:r>
            <a:endParaRPr lang="zh-CN" altLang="en-US" sz="5400" b="1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048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0485" name="图片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2278063"/>
            <a:ext cx="4462463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 txBox="1"/>
          <p:nvPr/>
        </p:nvSpPr>
        <p:spPr bwMode="auto">
          <a:xfrm>
            <a:off x="1878013" y="5589588"/>
            <a:ext cx="5400675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b="0" dirty="0" smtClean="0">
                <a:solidFill>
                  <a:srgbClr val="000000">
                    <a:lumMod val="50000"/>
                  </a:srgbClr>
                </a:solidFill>
              </a:rPr>
              <a:t>It’s a Chinese book.</a:t>
            </a:r>
            <a:endParaRPr lang="zh-CN" altLang="en-US" sz="4000" b="0" dirty="0" smtClean="0">
              <a:solidFill>
                <a:srgbClr val="000000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 idx="4294967295"/>
          </p:nvPr>
        </p:nvSpPr>
        <p:spPr>
          <a:xfrm>
            <a:off x="944563" y="1125538"/>
            <a:ext cx="7200900" cy="720725"/>
          </a:xfrm>
        </p:spPr>
        <p:txBody>
          <a:bodyPr anchor="b"/>
          <a:lstStyle/>
          <a:p>
            <a:pPr eaLnBrk="1" hangingPunct="1"/>
            <a:r>
              <a:rPr lang="en-US" altLang="zh-CN" sz="5400" b="1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 did they say?</a:t>
            </a:r>
            <a:endParaRPr lang="zh-CN" altLang="en-US" sz="5400" b="1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150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3288" y="1951038"/>
            <a:ext cx="33893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标题 1"/>
          <p:cNvSpPr txBox="1"/>
          <p:nvPr/>
        </p:nvSpPr>
        <p:spPr bwMode="auto">
          <a:xfrm>
            <a:off x="1908175" y="187325"/>
            <a:ext cx="5913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1A93C8"/>
                </a:solidFill>
                <a:ea typeface="黑体" panose="02010609060101010101" pitchFamily="49" charset="-122"/>
              </a:rPr>
              <a:t>Listen and say</a:t>
            </a:r>
            <a:endParaRPr lang="zh-CN" altLang="en-US" sz="3600" b="1">
              <a:solidFill>
                <a:srgbClr val="1A93C8"/>
              </a:solidFill>
              <a:ea typeface="黑体" panose="02010609060101010101" pitchFamily="49" charset="-122"/>
            </a:endParaRPr>
          </a:p>
        </p:txBody>
      </p:sp>
      <p:grpSp>
        <p:nvGrpSpPr>
          <p:cNvPr id="21511" name="组合 17"/>
          <p:cNvGrpSpPr/>
          <p:nvPr/>
        </p:nvGrpSpPr>
        <p:grpSpPr bwMode="auto">
          <a:xfrm>
            <a:off x="4284663" y="2349500"/>
            <a:ext cx="4535487" cy="2970213"/>
            <a:chOff x="3491880" y="2906799"/>
            <a:chExt cx="4536504" cy="2970374"/>
          </a:xfrm>
        </p:grpSpPr>
        <p:grpSp>
          <p:nvGrpSpPr>
            <p:cNvPr id="21513" name="组合 5"/>
            <p:cNvGrpSpPr/>
            <p:nvPr/>
          </p:nvGrpSpPr>
          <p:grpSpPr bwMode="auto">
            <a:xfrm>
              <a:off x="3491880" y="2906799"/>
              <a:ext cx="4536504" cy="2970374"/>
              <a:chOff x="1615149" y="2061493"/>
              <a:chExt cx="6205993" cy="4031803"/>
            </a:xfrm>
          </p:grpSpPr>
          <p:pic>
            <p:nvPicPr>
              <p:cNvPr id="21515" name="图片 1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28901" y="2061493"/>
                <a:ext cx="6192241" cy="4031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矩形 3"/>
              <p:cNvSpPr/>
              <p:nvPr/>
            </p:nvSpPr>
            <p:spPr>
              <a:xfrm>
                <a:off x="1743308" y="2199406"/>
                <a:ext cx="3403848" cy="941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268800" y="2167083"/>
                <a:ext cx="2183067" cy="622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5940011" y="4365073"/>
                <a:ext cx="1766004" cy="5753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615149" y="4334904"/>
                <a:ext cx="1372834" cy="4633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3957121" y="4581703"/>
              <a:ext cx="219124" cy="446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Lesson5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60925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2532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6975"/>
            <a:ext cx="6472237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1116013" y="1196975"/>
            <a:ext cx="3168650" cy="936625"/>
          </a:xfrm>
          <a:prstGeom prst="wedgeRoundRectCallout">
            <a:avLst>
              <a:gd name="adj1" fmla="val 13442"/>
              <a:gd name="adj2" fmla="val 7064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morning, Robot!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859338" y="1125538"/>
            <a:ext cx="3313112" cy="790575"/>
          </a:xfrm>
          <a:prstGeom prst="wedgeRoundRectCallout">
            <a:avLst>
              <a:gd name="adj1" fmla="val -6570"/>
              <a:gd name="adj2" fmla="val 7404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morning!</a:t>
            </a:r>
            <a:endParaRPr lang="zh-CN" altLang="en-US" sz="28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全屏显示(4:3)</PresentationFormat>
  <Paragraphs>85</Paragraphs>
  <Slides>16</Slides>
  <Notes>13</Notes>
  <HiddenSlides>0</HiddenSlides>
  <MMClips>11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Let’s go to school.</vt:lpstr>
      <vt:lpstr>Play a game</vt:lpstr>
      <vt:lpstr>Let’s chant</vt:lpstr>
      <vt:lpstr>What’s this ?</vt:lpstr>
      <vt:lpstr>What’s this ?</vt:lpstr>
      <vt:lpstr>What’s on the desk?</vt:lpstr>
      <vt:lpstr>What’s on the chair?</vt:lpstr>
      <vt:lpstr>What did they say?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2017-09-27T01:44:00Z</dcterms:created>
  <dcterms:modified xsi:type="dcterms:W3CDTF">2023-01-17T02:30:48Z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7AA959EC292541F1A6D76F3BCC22A607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