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1" r:id="rId2"/>
    <p:sldId id="265" r:id="rId3"/>
    <p:sldId id="270" r:id="rId4"/>
    <p:sldId id="271" r:id="rId5"/>
    <p:sldId id="272" r:id="rId6"/>
    <p:sldId id="273" r:id="rId7"/>
    <p:sldId id="274" r:id="rId8"/>
    <p:sldId id="279" r:id="rId9"/>
    <p:sldId id="280" r:id="rId10"/>
    <p:sldId id="281" r:id="rId11"/>
    <p:sldId id="282" r:id="rId12"/>
    <p:sldId id="275" r:id="rId13"/>
    <p:sldId id="308" r:id="rId14"/>
    <p:sldId id="309" r:id="rId15"/>
    <p:sldId id="310" r:id="rId16"/>
    <p:sldId id="283" r:id="rId17"/>
    <p:sldId id="284" r:id="rId18"/>
    <p:sldId id="285" r:id="rId19"/>
    <p:sldId id="286" r:id="rId20"/>
    <p:sldId id="307" r:id="rId21"/>
  </p:sldIdLst>
  <p:sldSz cx="9144000" cy="6858000" type="screen4x3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00CC99"/>
    <a:srgbClr val="D9D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11" Type="http://schemas.openxmlformats.org/officeDocument/2006/relationships/image" Target="../media/image1.jpe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27AFCB0-FDE0-43ED-89C6-29D69F72371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1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86CC4FAD-EEDD-498B-9794-2CF68577C18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6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243" y="475893"/>
            <a:ext cx="1326491" cy="142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图片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5060" y="5723362"/>
            <a:ext cx="823721" cy="8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4276711"/>
            <a:ext cx="594107" cy="1498825"/>
          </a:xfrm>
          <a:custGeom>
            <a:avLst/>
            <a:gdLst>
              <a:gd name="connsiteX0" fmla="*/ 0 w 594107"/>
              <a:gd name="connsiteY0" fmla="*/ 0 h 1498825"/>
              <a:gd name="connsiteX1" fmla="*/ 594107 w 594107"/>
              <a:gd name="connsiteY1" fmla="*/ 0 h 1498825"/>
              <a:gd name="connsiteX2" fmla="*/ 594107 w 594107"/>
              <a:gd name="connsiteY2" fmla="*/ 1498825 h 1498825"/>
              <a:gd name="connsiteX3" fmla="*/ 0 w 594107"/>
              <a:gd name="connsiteY3" fmla="*/ 1498825 h 14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07" h="1498825">
                <a:moveTo>
                  <a:pt x="0" y="0"/>
                </a:moveTo>
                <a:lnTo>
                  <a:pt x="594107" y="0"/>
                </a:lnTo>
                <a:lnTo>
                  <a:pt x="594107" y="1498825"/>
                </a:lnTo>
                <a:lnTo>
                  <a:pt x="0" y="14988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图片 3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3125" y="5876722"/>
            <a:ext cx="559688" cy="59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602069" y="5192133"/>
            <a:ext cx="563732" cy="1367598"/>
          </a:xfrm>
          <a:custGeom>
            <a:avLst/>
            <a:gdLst>
              <a:gd name="connsiteX0" fmla="*/ 0 w 563732"/>
              <a:gd name="connsiteY0" fmla="*/ 0 h 1367598"/>
              <a:gd name="connsiteX1" fmla="*/ 563732 w 563732"/>
              <a:gd name="connsiteY1" fmla="*/ 0 h 1367598"/>
              <a:gd name="connsiteX2" fmla="*/ 563732 w 563732"/>
              <a:gd name="connsiteY2" fmla="*/ 1367598 h 1367598"/>
              <a:gd name="connsiteX3" fmla="*/ 0 w 563732"/>
              <a:gd name="connsiteY3" fmla="*/ 1367598 h 13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32" h="1367598">
                <a:moveTo>
                  <a:pt x="0" y="0"/>
                </a:moveTo>
                <a:lnTo>
                  <a:pt x="563732" y="0"/>
                </a:lnTo>
                <a:lnTo>
                  <a:pt x="563732" y="1367598"/>
                </a:lnTo>
                <a:lnTo>
                  <a:pt x="0" y="136759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317482" y="2575513"/>
            <a:ext cx="842648" cy="1418192"/>
          </a:xfrm>
          <a:custGeom>
            <a:avLst/>
            <a:gdLst>
              <a:gd name="connsiteX0" fmla="*/ 0 w 842648"/>
              <a:gd name="connsiteY0" fmla="*/ 0 h 1418192"/>
              <a:gd name="connsiteX1" fmla="*/ 842648 w 842648"/>
              <a:gd name="connsiteY1" fmla="*/ 0 h 1418192"/>
              <a:gd name="connsiteX2" fmla="*/ 842648 w 842648"/>
              <a:gd name="connsiteY2" fmla="*/ 1418192 h 1418192"/>
              <a:gd name="connsiteX3" fmla="*/ 0 w 842648"/>
              <a:gd name="connsiteY3" fmla="*/ 1418192 h 14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48" h="1418192">
                <a:moveTo>
                  <a:pt x="0" y="0"/>
                </a:moveTo>
                <a:lnTo>
                  <a:pt x="842648" y="0"/>
                </a:lnTo>
                <a:lnTo>
                  <a:pt x="842648" y="1418192"/>
                </a:lnTo>
                <a:lnTo>
                  <a:pt x="0" y="141819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3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606798" y="627673"/>
            <a:ext cx="1120956" cy="10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39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9321" y="1343884"/>
            <a:ext cx="498027" cy="47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7893" y="4991340"/>
            <a:ext cx="1122538" cy="10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304" y="365125"/>
            <a:ext cx="1207046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463630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E548389C-2920-450D-BB04-1B387F91B32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945165DD-56C3-4721-8AEA-502845B46C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460432" y="6160001"/>
            <a:ext cx="494372" cy="494372"/>
            <a:chOff x="6704250" y="3107164"/>
            <a:chExt cx="1800000" cy="1800000"/>
          </a:xfrm>
          <a:blipFill>
            <a:blip r:embed="rId3"/>
            <a:stretch>
              <a:fillRect/>
            </a:stretch>
          </a:blipFill>
        </p:grpSpPr>
        <p:sp>
          <p:nvSpPr>
            <p:cNvPr id="37" name="右箭头 36"/>
            <p:cNvSpPr/>
            <p:nvPr/>
          </p:nvSpPr>
          <p:spPr>
            <a:xfrm>
              <a:off x="7225440" y="3641190"/>
              <a:ext cx="836511" cy="73194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8" name="同心圆 37"/>
            <p:cNvSpPr/>
            <p:nvPr/>
          </p:nvSpPr>
          <p:spPr>
            <a:xfrm>
              <a:off x="6704250" y="3107164"/>
              <a:ext cx="1800000" cy="1800000"/>
            </a:xfrm>
            <a:prstGeom prst="donut">
              <a:avLst>
                <a:gd name="adj" fmla="val 124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1052736"/>
            <a:ext cx="7886700" cy="504008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B5056DA-592F-4CDF-A196-09304232C84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6812F2F1-E827-4A2E-83F7-F80470AFCC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18" y="935336"/>
            <a:ext cx="4343364" cy="46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72953" y="3519661"/>
            <a:ext cx="3519227" cy="989459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FCE8E80-D918-406E-A66A-A4C92A395E2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ACCDAB37-9922-470B-98BF-430677E7E5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9622" y="620688"/>
            <a:ext cx="7345728" cy="1070001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9622" y="1825625"/>
            <a:ext cx="7345728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14BE774A-820B-4420-8C1E-5FFCE448ED0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34567053-E42F-4838-924D-F34489B145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0318" y="935336"/>
            <a:ext cx="4343364" cy="46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72953" y="3519661"/>
            <a:ext cx="3519227" cy="989459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FCE8E80-D918-406E-A66A-A4C92A395E2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ACCDAB37-9922-470B-98BF-430677E7E5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1610" y="548680"/>
            <a:ext cx="7453740" cy="1142009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1610" y="1825625"/>
            <a:ext cx="3726414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96036" y="1825625"/>
            <a:ext cx="3619314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21F3E87-49BB-4D51-B8E7-C67AD57701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5A625736-6D78-4C94-99F3-EE1BA56D31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72816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36912"/>
            <a:ext cx="3868340" cy="3552751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72816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36912"/>
            <a:ext cx="3887391" cy="3552751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4881D01D-0F20-478D-9F48-B8A8B3C400C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F5AD05F-668C-49FE-A00D-4E85C29BAD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0243" y="475893"/>
            <a:ext cx="1326491" cy="142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图片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5060" y="5723362"/>
            <a:ext cx="823721" cy="88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4276711"/>
            <a:ext cx="594107" cy="1498825"/>
          </a:xfrm>
          <a:custGeom>
            <a:avLst/>
            <a:gdLst>
              <a:gd name="connsiteX0" fmla="*/ 0 w 594107"/>
              <a:gd name="connsiteY0" fmla="*/ 0 h 1498825"/>
              <a:gd name="connsiteX1" fmla="*/ 594107 w 594107"/>
              <a:gd name="connsiteY1" fmla="*/ 0 h 1498825"/>
              <a:gd name="connsiteX2" fmla="*/ 594107 w 594107"/>
              <a:gd name="connsiteY2" fmla="*/ 1498825 h 1498825"/>
              <a:gd name="connsiteX3" fmla="*/ 0 w 594107"/>
              <a:gd name="connsiteY3" fmla="*/ 1498825 h 149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107" h="1498825">
                <a:moveTo>
                  <a:pt x="0" y="0"/>
                </a:moveTo>
                <a:lnTo>
                  <a:pt x="594107" y="0"/>
                </a:lnTo>
                <a:lnTo>
                  <a:pt x="594107" y="1498825"/>
                </a:lnTo>
                <a:lnTo>
                  <a:pt x="0" y="1498825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图片 3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43125" y="5876722"/>
            <a:ext cx="559688" cy="59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70049" y="0"/>
            <a:ext cx="1073951" cy="1441908"/>
          </a:xfrm>
          <a:custGeom>
            <a:avLst/>
            <a:gdLst>
              <a:gd name="connsiteX0" fmla="*/ 0 w 1073951"/>
              <a:gd name="connsiteY0" fmla="*/ 0 h 1441908"/>
              <a:gd name="connsiteX1" fmla="*/ 1073951 w 1073951"/>
              <a:gd name="connsiteY1" fmla="*/ 0 h 1441908"/>
              <a:gd name="connsiteX2" fmla="*/ 1073951 w 1073951"/>
              <a:gd name="connsiteY2" fmla="*/ 1441908 h 1441908"/>
              <a:gd name="connsiteX3" fmla="*/ 0 w 1073951"/>
              <a:gd name="connsiteY3" fmla="*/ 1441908 h 144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3951" h="1441908">
                <a:moveTo>
                  <a:pt x="0" y="0"/>
                </a:moveTo>
                <a:lnTo>
                  <a:pt x="1073951" y="0"/>
                </a:lnTo>
                <a:lnTo>
                  <a:pt x="1073951" y="1441908"/>
                </a:lnTo>
                <a:lnTo>
                  <a:pt x="0" y="144190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602069" y="5192133"/>
            <a:ext cx="563732" cy="1367598"/>
          </a:xfrm>
          <a:custGeom>
            <a:avLst/>
            <a:gdLst>
              <a:gd name="connsiteX0" fmla="*/ 0 w 563732"/>
              <a:gd name="connsiteY0" fmla="*/ 0 h 1367598"/>
              <a:gd name="connsiteX1" fmla="*/ 563732 w 563732"/>
              <a:gd name="connsiteY1" fmla="*/ 0 h 1367598"/>
              <a:gd name="connsiteX2" fmla="*/ 563732 w 563732"/>
              <a:gd name="connsiteY2" fmla="*/ 1367598 h 1367598"/>
              <a:gd name="connsiteX3" fmla="*/ 0 w 563732"/>
              <a:gd name="connsiteY3" fmla="*/ 1367598 h 136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732" h="1367598">
                <a:moveTo>
                  <a:pt x="0" y="0"/>
                </a:moveTo>
                <a:lnTo>
                  <a:pt x="563732" y="0"/>
                </a:lnTo>
                <a:lnTo>
                  <a:pt x="563732" y="1367598"/>
                </a:lnTo>
                <a:lnTo>
                  <a:pt x="0" y="1367598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17482" y="2575513"/>
            <a:ext cx="842648" cy="1418192"/>
          </a:xfrm>
          <a:custGeom>
            <a:avLst/>
            <a:gdLst>
              <a:gd name="connsiteX0" fmla="*/ 0 w 842648"/>
              <a:gd name="connsiteY0" fmla="*/ 0 h 1418192"/>
              <a:gd name="connsiteX1" fmla="*/ 842648 w 842648"/>
              <a:gd name="connsiteY1" fmla="*/ 0 h 1418192"/>
              <a:gd name="connsiteX2" fmla="*/ 842648 w 842648"/>
              <a:gd name="connsiteY2" fmla="*/ 1418192 h 1418192"/>
              <a:gd name="connsiteX3" fmla="*/ 0 w 842648"/>
              <a:gd name="connsiteY3" fmla="*/ 1418192 h 141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48" h="1418192">
                <a:moveTo>
                  <a:pt x="0" y="0"/>
                </a:moveTo>
                <a:lnTo>
                  <a:pt x="842648" y="0"/>
                </a:lnTo>
                <a:lnTo>
                  <a:pt x="842648" y="1418192"/>
                </a:lnTo>
                <a:lnTo>
                  <a:pt x="0" y="141819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3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06798" y="627673"/>
            <a:ext cx="1120956" cy="106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39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9321" y="1343884"/>
            <a:ext cx="498027" cy="47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图片 4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47893" y="4991340"/>
            <a:ext cx="1122538" cy="105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435219" y="4355604"/>
            <a:ext cx="6273562" cy="801589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blipFill>
                  <a:blip r:embed="rId11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30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B29DACFE-4726-42BD-8431-CC6AAC7795D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1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B4755F8-221C-4AF8-83B0-75E58127448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D3517D33-BB90-4CF8-8970-3D18C2A525A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03CFEE13-4930-4634-A312-EE365503CEA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460432" y="6160001"/>
            <a:ext cx="494372" cy="494372"/>
            <a:chOff x="6704250" y="3107164"/>
            <a:chExt cx="1800000" cy="1800000"/>
          </a:xfrm>
          <a:blipFill>
            <a:blip r:embed="rId3"/>
            <a:stretch>
              <a:fillRect/>
            </a:stretch>
          </a:blipFill>
        </p:grpSpPr>
        <p:sp>
          <p:nvSpPr>
            <p:cNvPr id="36" name="右箭头 35"/>
            <p:cNvSpPr/>
            <p:nvPr/>
          </p:nvSpPr>
          <p:spPr>
            <a:xfrm>
              <a:off x="7225440" y="3641190"/>
              <a:ext cx="836511" cy="73194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" name="同心圆 36"/>
            <p:cNvSpPr/>
            <p:nvPr/>
          </p:nvSpPr>
          <p:spPr>
            <a:xfrm>
              <a:off x="6704250" y="3107164"/>
              <a:ext cx="1800000" cy="1800000"/>
            </a:xfrm>
            <a:prstGeom prst="donut">
              <a:avLst>
                <a:gd name="adj" fmla="val 1249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955503"/>
            <a:ext cx="3196800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 hasCustomPrompt="1"/>
          </p:nvPr>
        </p:nvSpPr>
        <p:spPr>
          <a:xfrm>
            <a:off x="4014391" y="977728"/>
            <a:ext cx="4478400" cy="54036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555703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1560D1C5-262C-431C-915E-A2A0E49F222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pPr>
              <a:defRPr/>
            </a:pPr>
            <a:fld id="{710A8865-8D99-4CC1-96F4-845160157A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5399" y="-26987"/>
            <a:ext cx="1717080" cy="1064885"/>
          </a:xfrm>
          <a:prstGeom prst="rect">
            <a:avLst/>
          </a:prstGeom>
          <a:blipFill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65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D24B1B-26B3-4284-A19B-07D94C801C0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59D47E-EB5D-4821-A545-CAC2041851F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blipFill>
            <a:blip r:embed="rId1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51222" y="1584755"/>
            <a:ext cx="7107459" cy="24314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Unit </a:t>
            </a:r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7</a:t>
            </a:r>
            <a:endParaRPr lang="en-US" altLang="zh-CN" sz="40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  <a:p>
            <a:pPr algn="ctr"/>
            <a:r>
              <a:rPr lang="zh-CN" altLang="en-US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Teenagers </a:t>
            </a:r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should be allowed to </a:t>
            </a:r>
          </a:p>
          <a:p>
            <a:pPr algn="ctr"/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choose their own clothes.</a:t>
            </a:r>
          </a:p>
          <a:p>
            <a:pPr algn="ctr"/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Section A  (第</a:t>
            </a:r>
            <a:r>
              <a:rPr lang="en-US" altLang="zh-CN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3</a:t>
            </a: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课时)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5727572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98684" y="2161223"/>
            <a:ext cx="7102793" cy="1753235"/>
          </a:xfrm>
          <a:prstGeom prst="rect">
            <a:avLst/>
          </a:prstGeom>
          <a:noFill/>
          <a:ln w="19050">
            <a:solidFill>
              <a:srgbClr val="0070C0"/>
            </a:solidFill>
            <a:miter/>
          </a:ln>
        </p:spPr>
        <p:txBody>
          <a:bodyPr wrap="square">
            <a:spAutoFit/>
          </a:bodyPr>
          <a:lstStyle/>
          <a:p>
            <a:pPr marL="0" indent="0" algn="l">
              <a:lnSpc>
                <a:spcPct val="150000"/>
              </a:lnSpc>
            </a:pPr>
            <a:r>
              <a:rPr lang="en-US" altLang="zh-CN" sz="2400" b="1" u="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A: Members should be allowed to use dictionaries.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zh-CN" sz="2400" b="1" u="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B: Yes, but they should only use English-English    </a:t>
            </a:r>
          </a:p>
          <a:p>
            <a:pPr marL="0" indent="0" algn="l">
              <a:lnSpc>
                <a:spcPct val="150000"/>
              </a:lnSpc>
            </a:pPr>
            <a:r>
              <a:rPr lang="en-US" altLang="zh-CN" sz="2400" b="1" u="none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     dictionaries.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299210" y="436245"/>
            <a:ext cx="730504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23ED"/>
                </a:solidFill>
                <a:latin typeface="Times New Roman" panose="02020603050405020304" charset="0"/>
              </a:rPr>
              <a:t>You and your friend are starting an English club. Make a list of  rules about what should and should not be allowed.</a:t>
            </a:r>
          </a:p>
        </p:txBody>
      </p:sp>
      <p:sp>
        <p:nvSpPr>
          <p:cNvPr id="194" name=" 194"/>
          <p:cNvSpPr/>
          <p:nvPr/>
        </p:nvSpPr>
        <p:spPr>
          <a:xfrm>
            <a:off x="579755" y="516255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4c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4294967295"/>
          </p:nvPr>
        </p:nvSpPr>
        <p:spPr>
          <a:xfrm>
            <a:off x="796290" y="2039620"/>
            <a:ext cx="7021830" cy="4338955"/>
          </a:xfrm>
        </p:spPr>
        <p:txBody>
          <a:bodyPr>
            <a:noAutofit/>
          </a:bodyPr>
          <a:lstStyle/>
          <a:p>
            <a:pPr marL="0" indent="0" latinLnBrk="0">
              <a:lnSpc>
                <a:spcPct val="150000"/>
              </a:lnSpc>
              <a:spcBef>
                <a:spcPts val="700"/>
              </a:spcBef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1.educate 教育</a:t>
            </a:r>
          </a:p>
          <a:p>
            <a:pPr marL="0" indent="0" latinLnBrk="0">
              <a:lnSpc>
                <a:spcPct val="150000"/>
              </a:lnSpc>
              <a:spcBef>
                <a:spcPts val="70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educate sb. (to do sth.) 教育某人做……</a:t>
            </a:r>
          </a:p>
          <a:p>
            <a:pPr marL="0" indent="0" latinLnBrk="0">
              <a:lnSpc>
                <a:spcPct val="150000"/>
              </a:lnSpc>
              <a:spcBef>
                <a:spcPts val="70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【拓展】education </a:t>
            </a:r>
            <a:r>
              <a:rPr lang="zh-CN" altLang="en-US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n.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教育</a:t>
            </a:r>
          </a:p>
          <a:p>
            <a:pPr marL="0" indent="0" latinLnBrk="0">
              <a:lnSpc>
                <a:spcPct val="150000"/>
              </a:lnSpc>
              <a:spcBef>
                <a:spcPts val="700"/>
              </a:spcBef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2.make one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s own decision =decide on one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s own=decide for oneself 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自己做决定</a:t>
            </a:r>
          </a:p>
          <a:p>
            <a:pPr marL="0" indent="0" latinLnBrk="0">
              <a:lnSpc>
                <a:spcPct val="150000"/>
              </a:lnSpc>
              <a:spcBef>
                <a:spcPts val="70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e.g.: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I can make my own decision/decide for myself and manage my own life.</a:t>
            </a:r>
          </a:p>
        </p:txBody>
      </p:sp>
      <p:sp>
        <p:nvSpPr>
          <p:cNvPr id="6" name="矩形 5"/>
          <p:cNvSpPr/>
          <p:nvPr/>
        </p:nvSpPr>
        <p:spPr>
          <a:xfrm>
            <a:off x="1373823" y="534670"/>
            <a:ext cx="56229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</a:rPr>
              <a:t>Language Points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94965" y="744855"/>
            <a:ext cx="2716530" cy="68453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8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</a:rPr>
              <a:t>语法拓展</a:t>
            </a:r>
            <a:endParaRPr lang="en-US" altLang="zh-CN" sz="48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702030302020204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4294967295"/>
          </p:nvPr>
        </p:nvSpPr>
        <p:spPr>
          <a:xfrm>
            <a:off x="1325245" y="2838450"/>
            <a:ext cx="6765290" cy="2790825"/>
          </a:xfrm>
        </p:spPr>
        <p:txBody>
          <a:bodyPr>
            <a:noAutofit/>
          </a:bodyPr>
          <a:lstStyle/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含有情态动词should 的被动语态的结构：should +be+及物动词的过去分词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一、肯定句式：主语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+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情态动词+be+动词的过去分词+（by+宾语）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e.g.: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Your homework should be finished by yourself.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43355" y="1737360"/>
            <a:ext cx="60902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 dirty="0" err="1">
                <a:solidFill>
                  <a:srgbClr val="1860D8"/>
                </a:solidFill>
                <a:latin typeface="Times New Roman" panose="02020603050405020304" charset="0"/>
                <a:sym typeface="+mn-ea"/>
              </a:rPr>
              <a:t>被动语态（三</a:t>
            </a:r>
            <a:r>
              <a:rPr lang="en-US" altLang="zh-CN" sz="2800" b="1" dirty="0">
                <a:solidFill>
                  <a:srgbClr val="1860D8"/>
                </a:solidFill>
                <a:latin typeface="Times New Roman" panose="02020603050405020304" charset="0"/>
                <a:sym typeface="+mn-ea"/>
              </a:rPr>
              <a:t>）——</a:t>
            </a:r>
            <a:r>
              <a:rPr lang="en-US" altLang="zh-CN" sz="2800" b="1" dirty="0" err="1">
                <a:solidFill>
                  <a:srgbClr val="1860D8"/>
                </a:solidFill>
                <a:latin typeface="Times New Roman" panose="02020603050405020304" charset="0"/>
                <a:sym typeface="+mn-ea"/>
              </a:rPr>
              <a:t>含情态动词的被动语态</a:t>
            </a:r>
            <a:endParaRPr lang="en-US" altLang="zh-CN" sz="2800" b="1" dirty="0">
              <a:solidFill>
                <a:srgbClr val="1860D8"/>
              </a:solidFill>
              <a:latin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4294967295"/>
          </p:nvPr>
        </p:nvSpPr>
        <p:spPr>
          <a:xfrm>
            <a:off x="1334135" y="1181100"/>
            <a:ext cx="6789420" cy="4903470"/>
          </a:xfrm>
        </p:spPr>
        <p:txBody>
          <a:bodyPr>
            <a:noAutofit/>
          </a:bodyPr>
          <a:lstStyle/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二、否定句式：主语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+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情态动词+not+be+动词的过去分词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+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（by+宾语）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e.g.: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Teenagers should not be allowed to go out at night.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三、一般疑问句结构为：情态动词+sb./sth.+be+动词的过去分词+（by+宾语）？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回答：Yes,主语+should./No,主语+shouldn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t.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e.g.: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—Should these young trees be watered every day?    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—Yes,they should./No,they shouldn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t.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4294967295"/>
          </p:nvPr>
        </p:nvSpPr>
        <p:spPr>
          <a:xfrm>
            <a:off x="883920" y="936625"/>
            <a:ext cx="7575550" cy="4427855"/>
          </a:xfrm>
        </p:spPr>
        <p:txBody>
          <a:bodyPr>
            <a:noAutofit/>
          </a:bodyPr>
          <a:lstStyle/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四、特殊疑问句结构为：主语</a:t>
            </a: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+</a:t>
            </a: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疑问词+一般疑问句？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e.g.: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What should students be allowed to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do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?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【注意】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①含有双宾语的主动句变为被动句时，把代表人的间接宾语变为被动句的主语，把直接宾语作为被动句的宾语；若把主动句的直接宾语变为被动句的主语，间接宾语前必须加介词for或to。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My aunt gave me a book on my birthday.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I was given a book on my birthday by my aunt.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sym typeface="+mn-ea"/>
            </a:endParaRP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A book was given to me on my birthday by my aunt.</a:t>
            </a:r>
          </a:p>
          <a:p>
            <a:pPr marL="0" indent="0">
              <a:buNone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4294967295"/>
          </p:nvPr>
        </p:nvSpPr>
        <p:spPr>
          <a:xfrm>
            <a:off x="840740" y="1363345"/>
            <a:ext cx="7275195" cy="4422140"/>
          </a:xfrm>
        </p:spPr>
        <p:txBody>
          <a:bodyPr>
            <a:noAutofit/>
          </a:bodyPr>
          <a:lstStyle/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②当主动句中的谓语动词是feel,hear,make,see,watch,look at,notice等时，其后作宾语补足语的动词不定式要省略to，但变为被动句时，要补上动词不定式符合 to。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We heard Mary sing a song at the party.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Mary was heard to sing a song at the party by us.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③含有短语动词的被动句，其短语中的介词或副词不能丢掉。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e.g.: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A tall building was put up in my hometown.</a:t>
            </a: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4294967295"/>
          </p:nvPr>
        </p:nvSpPr>
        <p:spPr>
          <a:xfrm>
            <a:off x="1188085" y="1957705"/>
            <a:ext cx="7955915" cy="3470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一、单项选择。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(    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1.—It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s difficult for children to cross the river to school.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—I think a bridge ______ over the river.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   A.should be built                     B.will build 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   C.is built                                  D.was built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(    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2.Teenagers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allowed to drive.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   A.should not be                        B.should be not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  C.not should be                        D.shouldn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225391" y="2359978"/>
            <a:ext cx="6734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14438" y="4049078"/>
            <a:ext cx="67341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A</a:t>
            </a:r>
          </a:p>
        </p:txBody>
      </p:sp>
      <p:sp>
        <p:nvSpPr>
          <p:cNvPr id="12" name="矩形 11"/>
          <p:cNvSpPr/>
          <p:nvPr/>
        </p:nvSpPr>
        <p:spPr>
          <a:xfrm>
            <a:off x="2532698" y="601345"/>
            <a:ext cx="3465195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bliqueBottomLeft"/>
              <a:lightRig rig="threePt" dir="t"/>
            </a:scene3d>
            <a:sp3d extrusionH="323850" contourW="12700">
              <a:extrusionClr>
                <a:srgbClr val="EB6A70"/>
              </a:extrusionClr>
              <a:contourClr>
                <a:srgbClr val="B1A2BA"/>
              </a:contourClr>
            </a:sp3d>
          </a:bodyPr>
          <a:lstStyle/>
          <a:p>
            <a:pPr algn="ctr"/>
            <a:r>
              <a:rPr lang="en-US" altLang="zh-CN" sz="7200" b="1" dirty="0">
                <a:ln w="0">
                  <a:solidFill>
                    <a:srgbClr val="8E69B8"/>
                  </a:solidFill>
                  <a:prstDash val="solid"/>
                </a:ln>
                <a:blipFill>
                  <a:blip r:embed="rId3">
                    <a:alphaModFix amt="99000"/>
                  </a:blip>
                  <a:tile tx="139700" ty="0" sx="59000" sy="42000" flip="none" algn="b"/>
                </a:blipFill>
                <a:effectLst>
                  <a:innerShdw dist="25400" dir="13500000">
                    <a:srgbClr val="9166B8">
                      <a:alpha val="100000"/>
                    </a:srgbClr>
                  </a:innerShdw>
                </a:effectLst>
                <a:latin typeface="Times New Roman" panose="02020603050405020304" charset="0"/>
              </a:rPr>
              <a:t>Exercise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4294967295"/>
          </p:nvPr>
        </p:nvSpPr>
        <p:spPr>
          <a:xfrm>
            <a:off x="1094104" y="1317625"/>
            <a:ext cx="7440296" cy="36404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(    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3.A computer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me by my mother last week.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A.was given                           B.was given to 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C.was giving                          D.is giving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(    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4.He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stay outside last night.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A.was seen                            B.is seen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C.was seen to                       D.saw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(    )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5.—Do you know Earth Day?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—Sure.It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in 1970 to tell us to protect our planet.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A.sets up                               B.set up</a:t>
            </a:r>
          </a:p>
          <a:p>
            <a:pPr marL="0" indent="0"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C.was set                              D.was set up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78560" y="1304290"/>
            <a:ext cx="570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03643" y="2894171"/>
            <a:ext cx="50053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217295" y="4172903"/>
            <a:ext cx="492443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D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4294967295"/>
          </p:nvPr>
        </p:nvSpPr>
        <p:spPr>
          <a:xfrm>
            <a:off x="701040" y="437515"/>
            <a:ext cx="7462520" cy="5769610"/>
          </a:xfrm>
        </p:spPr>
        <p:txBody>
          <a:bodyPr>
            <a:noAutofit/>
          </a:bodyPr>
          <a:lstStyle/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二、句型转换。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1.The lights should be turned off before you leave the classroom.(改为主动语态)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You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______ off the lights before you leave the classroom.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2.I can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t hear her sing.(改为被动语态)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She can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'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t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sing.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3.Should we throw waste paper everywhere?(改为被动语态)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______ waste paper ______ ______ everywhere?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4.Books should be put into the desk.(对画线部分提问)</a:t>
            </a:r>
          </a:p>
          <a:p>
            <a:pPr marL="0" indent="0" latinLnBrk="0">
              <a:lnSpc>
                <a:spcPct val="13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______ ______ books ______ ______?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54455" y="1930241"/>
            <a:ext cx="198358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charset="0"/>
              </a:rPr>
              <a:t>should     turn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15820" y="3351530"/>
            <a:ext cx="29171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be        heard        to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41070" y="4824730"/>
            <a:ext cx="46666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Should                          be     thrown     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7420" y="5732145"/>
            <a:ext cx="47123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Where   should                 be        put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25245" y="2953385"/>
            <a:ext cx="6961505" cy="73723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marL="0" algn="l">
              <a:lnSpc>
                <a:spcPct val="150000"/>
              </a:lnSpc>
              <a:buNone/>
            </a:pPr>
            <a:r>
              <a:rPr lang="zh-CN" altLang="en-US" sz="2800" b="1" u="none">
                <a:solidFill>
                  <a:srgbClr val="FF0000"/>
                </a:solidFill>
                <a:latin typeface="Times New Roman" panose="02020603050405020304" charset="0"/>
              </a:rPr>
              <a:t>Recite G</a:t>
            </a:r>
            <a:r>
              <a:rPr lang="en-US" altLang="zh-CN" sz="2800" b="1" u="none">
                <a:solidFill>
                  <a:srgbClr val="FF0000"/>
                </a:solidFill>
                <a:latin typeface="Times New Roman" panose="02020603050405020304" charset="0"/>
              </a:rPr>
              <a:t>r</a:t>
            </a:r>
            <a:r>
              <a:rPr lang="zh-CN" altLang="en-US" sz="2800" b="1" u="none">
                <a:solidFill>
                  <a:srgbClr val="FF0000"/>
                </a:solidFill>
                <a:latin typeface="Times New Roman" panose="02020603050405020304" charset="0"/>
              </a:rPr>
              <a:t>ammar Focus and translate them.</a:t>
            </a:r>
          </a:p>
        </p:txBody>
      </p:sp>
      <p:sp>
        <p:nvSpPr>
          <p:cNvPr id="6" name="矩形 5"/>
          <p:cNvSpPr/>
          <p:nvPr/>
        </p:nvSpPr>
        <p:spPr>
          <a:xfrm>
            <a:off x="2143125" y="1415415"/>
            <a:ext cx="485775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25400">
                  <a:gradFill>
                    <a:gsLst>
                      <a:gs pos="31000">
                        <a:srgbClr val="6D6E85"/>
                      </a:gs>
                      <a:gs pos="66000">
                        <a:srgbClr val="A2C6FF"/>
                      </a:gs>
                      <a:gs pos="45000">
                        <a:srgbClr val="97B8F2"/>
                      </a:gs>
                      <a:gs pos="11000">
                        <a:srgbClr val="ED7D31">
                          <a:lumMod val="20000"/>
                          <a:lumOff val="80000"/>
                        </a:srgbClr>
                      </a:gs>
                      <a:gs pos="100000">
                        <a:srgbClr val="7E6760"/>
                      </a:gs>
                      <a:gs pos="91000">
                        <a:schemeClr val="bg1">
                          <a:lumMod val="50000"/>
                        </a:schemeClr>
                      </a:gs>
                      <a:gs pos="56000">
                        <a:srgbClr val="455C85"/>
                      </a:gs>
                      <a:gs pos="81000">
                        <a:srgbClr val="F8D8CF"/>
                      </a:gs>
                    </a:gsLst>
                  </a:gradFill>
                </a:ln>
                <a:blipFill>
                  <a:blip r:embed="rId3"/>
                  <a:tile sx="100000" sy="100000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Homework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 noChangeArrowheads="1"/>
          </p:cNvSpPr>
          <p:nvPr>
            <p:ph type="subTitle" idx="4294967295"/>
          </p:nvPr>
        </p:nvSpPr>
        <p:spPr>
          <a:xfrm>
            <a:off x="293370" y="4378325"/>
            <a:ext cx="8128635" cy="9486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Do you think teenagers should be allowed to use the Internet?</a:t>
            </a:r>
          </a:p>
        </p:txBody>
      </p:sp>
      <p:sp>
        <p:nvSpPr>
          <p:cNvPr id="3" name="标题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91870"/>
            <a:ext cx="6428105" cy="74231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</a:rPr>
              <a:t>Warming up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97931" y="1686878"/>
            <a:ext cx="3514249" cy="269128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700213" y="2726531"/>
            <a:ext cx="560451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charset="0"/>
              </a:rPr>
              <a:t>Thank you</a:t>
            </a:r>
            <a:r>
              <a:rPr lang="zh-CN" altLang="en-US" sz="7200" b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omic Sans MS" panose="030F0702030302020204" charset="0"/>
              </a:rPr>
              <a:t>！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 noChangeArrowheads="1"/>
          </p:cNvSpPr>
          <p:nvPr>
            <p:ph type="subTitle" idx="4294967295"/>
          </p:nvPr>
        </p:nvSpPr>
        <p:spPr>
          <a:xfrm>
            <a:off x="680085" y="4373245"/>
            <a:ext cx="8352790" cy="7810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Do you think teenagers should be allowed to use mobile phones?</a:t>
            </a:r>
          </a:p>
        </p:txBody>
      </p:sp>
      <p:sp>
        <p:nvSpPr>
          <p:cNvPr id="3" name="标题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064260"/>
            <a:ext cx="2663825" cy="74168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</a:rPr>
              <a:t>Warming up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96515" y="1708309"/>
            <a:ext cx="3789045" cy="25241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 noChangeArrowheads="1"/>
          </p:cNvSpPr>
          <p:nvPr>
            <p:ph type="subTitle" idx="4294967295"/>
          </p:nvPr>
        </p:nvSpPr>
        <p:spPr>
          <a:xfrm>
            <a:off x="291465" y="4183380"/>
            <a:ext cx="8382000" cy="7162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Do you think teenagers should be allowed to study with friends after class?</a:t>
            </a:r>
          </a:p>
        </p:txBody>
      </p:sp>
      <p:sp>
        <p:nvSpPr>
          <p:cNvPr id="3" name="标题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99490"/>
            <a:ext cx="2758440" cy="742315"/>
          </a:xfrm>
        </p:spPr>
        <p:txBody>
          <a:bodyPr>
            <a:normAutofit/>
          </a:bodyPr>
          <a:lstStyle/>
          <a:p>
            <a:pPr algn="ctr"/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</a:rPr>
              <a:t>Warming up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586" y="1695926"/>
            <a:ext cx="3393281" cy="248745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 noChangeArrowheads="1"/>
          </p:cNvSpPr>
          <p:nvPr>
            <p:ph type="subTitle" idx="4294967295"/>
          </p:nvPr>
        </p:nvSpPr>
        <p:spPr>
          <a:xfrm>
            <a:off x="837565" y="4392295"/>
            <a:ext cx="7876540" cy="72453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Do you think teenagers should be allowed to drink or smoke?</a:t>
            </a:r>
          </a:p>
        </p:txBody>
      </p:sp>
      <p:sp>
        <p:nvSpPr>
          <p:cNvPr id="3" name="标题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020445"/>
            <a:ext cx="2880360" cy="742315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</a:rPr>
              <a:t>Warming up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763" y="1739741"/>
            <a:ext cx="2694623" cy="25150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 noChangeArrowheads="1"/>
          </p:cNvSpPr>
          <p:nvPr>
            <p:ph type="subTitle" idx="4294967295"/>
          </p:nvPr>
        </p:nvSpPr>
        <p:spPr>
          <a:xfrm>
            <a:off x="1052830" y="4204970"/>
            <a:ext cx="8091170" cy="8324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Do you think teenagers should be allowed to choose their own clothes?</a:t>
            </a:r>
          </a:p>
        </p:txBody>
      </p:sp>
      <p:sp>
        <p:nvSpPr>
          <p:cNvPr id="3" name="标题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028065"/>
            <a:ext cx="2750820" cy="742315"/>
          </a:xfrm>
        </p:spPr>
        <p:txBody>
          <a:bodyPr>
            <a:normAutofit/>
          </a:bodyPr>
          <a:lstStyle/>
          <a:p>
            <a:pPr algn="ctr"/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omic Sans MS" panose="030F0702030302020204" charset="0"/>
              </a:rPr>
              <a:t>Warming up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048" y="1844040"/>
            <a:ext cx="3363754" cy="22850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1592580" y="991870"/>
            <a:ext cx="2279015" cy="92138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文本框 6"/>
          <p:cNvSpPr txBox="1"/>
          <p:nvPr/>
        </p:nvSpPr>
        <p:spPr>
          <a:xfrm>
            <a:off x="1972469" y="995363"/>
            <a:ext cx="1744504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charset="0"/>
              </a:rPr>
              <a:t>Grammar </a:t>
            </a: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charset="0"/>
              </a:rPr>
              <a:t> 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charset="0"/>
              </a:rPr>
              <a:t>Focous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charset="0"/>
            </a:endParaRPr>
          </a:p>
        </p:txBody>
      </p:sp>
      <p:graphicFrame>
        <p:nvGraphicFramePr>
          <p:cNvPr id="9" name="表格 8"/>
          <p:cNvGraphicFramePr/>
          <p:nvPr/>
        </p:nvGraphicFramePr>
        <p:xfrm>
          <a:off x="291941" y="2073593"/>
          <a:ext cx="870839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21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I don’t think sixteen-year-olds </a:t>
                      </a:r>
                      <a:r>
                        <a:rPr sz="20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  <a:sym typeface="+mn-ea"/>
                        </a:rPr>
                        <a:t>should</a:t>
                      </a:r>
                      <a:r>
                        <a:rPr sz="20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 be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allowed to drive.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I agree. They aren't serious enough.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7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latin typeface="Times New Roman" panose="02020603050405020304" charset="0"/>
                        </a:rPr>
                        <a:t>Do you think teenagers should be encouraged to make their own decisions?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No,I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 don’t agree with this. Teenagers are too young to make their own decisions.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latin typeface="Times New Roman" panose="02020603050405020304" charset="0"/>
                        </a:rPr>
                        <a:t>Teenagers should not be allowed to have 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latin typeface="Times New Roman" panose="02020603050405020304" charset="0"/>
                        </a:rPr>
                        <a:t>part-time jobs.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sz="20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I disagree. They can learn a lot from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working.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latin typeface="Times New Roman" panose="02020603050405020304" charset="0"/>
                        </a:rPr>
                        <a:t>Do you think we may be allowed to take </a:t>
                      </a:r>
                    </a:p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sz="2000" dirty="0">
                          <a:latin typeface="Times New Roman" panose="02020603050405020304" charset="0"/>
                        </a:rPr>
                        <a:t>photos if we don't use a flash?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None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If you don't use a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flash,then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Times New Roman" panose="02020603050405020304" charset="0"/>
                        </a:rPr>
                        <a:t> it may be OK.</a:t>
                      </a:r>
                    </a:p>
                  </a:txBody>
                  <a:tcPr marL="68580" marR="68580" marT="34290" marB="34290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737870" y="1061720"/>
            <a:ext cx="7668260" cy="2448560"/>
          </a:xfrm>
        </p:spPr>
        <p:txBody>
          <a:bodyPr>
            <a:noAutofit/>
          </a:bodyPr>
          <a:lstStyle/>
          <a:p>
            <a:pPr latinLnBrk="0">
              <a:lnSpc>
                <a:spcPct val="130000"/>
              </a:lnSpc>
            </a:pP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1.</a:t>
            </a: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You must clean your bedroom every day. </a:t>
            </a:r>
            <a:b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</a:b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Your bedroom </a:t>
            </a:r>
            <a:r>
              <a:rPr lang="en-US" altLang="zh-CN" sz="2000" i="1" u="sng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must be cleaned every day</a:t>
            </a:r>
            <a:r>
              <a:rPr lang="en-US" altLang="zh-CN" sz="2000" u="sng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                   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.</a:t>
            </a:r>
            <a:b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</a:b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2.Parents should encourage teenagers to do social work for their community.</a:t>
            </a:r>
            <a:b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</a:b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Teenagers__________________________________________________.</a:t>
            </a:r>
            <a:endParaRPr lang="zh-CN" altLang="en-US" sz="20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99126" y="2900998"/>
            <a:ext cx="647985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should be encouraged to do social work for their community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23340" y="293370"/>
            <a:ext cx="68668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23ED"/>
                </a:solidFill>
                <a:latin typeface="Times New Roman" panose="02020603050405020304" charset="0"/>
              </a:rPr>
              <a:t>Rewrite the sentences according to the example.</a:t>
            </a:r>
          </a:p>
        </p:txBody>
      </p:sp>
      <p:sp>
        <p:nvSpPr>
          <p:cNvPr id="194" name=" 194"/>
          <p:cNvSpPr/>
          <p:nvPr/>
        </p:nvSpPr>
        <p:spPr>
          <a:xfrm>
            <a:off x="606425" y="516255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4a</a:t>
            </a:r>
          </a:p>
        </p:txBody>
      </p:sp>
      <p:sp>
        <p:nvSpPr>
          <p:cNvPr id="3" name="标题 1"/>
          <p:cNvSpPr/>
          <p:nvPr/>
        </p:nvSpPr>
        <p:spPr>
          <a:xfrm>
            <a:off x="737870" y="3100705"/>
            <a:ext cx="8037830" cy="27031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a:blip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3429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685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0287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atinLnBrk="0">
              <a:lnSpc>
                <a:spcPct val="130000"/>
              </a:lnSpc>
            </a:pP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3.Can Lucy do her homework tomorrow instead? </a:t>
            </a:r>
            <a:r>
              <a:rPr lang="zh-CN" altLang="en-US" sz="20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</a:rPr>
              <a:t/>
            </a:r>
            <a:br>
              <a:rPr lang="zh-CN" altLang="en-US" sz="20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</a:rPr>
            </a:br>
            <a:r>
              <a:rPr lang="zh-CN" altLang="en-US" sz="200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</a:rPr>
              <a:t> 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Can 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______________________________________________________?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/>
            </a:r>
            <a:b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</a:b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4.Do you think we must keep teenagers away from the Internet?</a:t>
            </a:r>
            <a:b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</a:b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</a:rPr>
              <a:t>   </a:t>
            </a: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Do you think teenagers________________________________________?</a:t>
            </a:r>
            <a:b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</a:b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5.Parents should give teenagers chances to make their own decisions.</a:t>
            </a:r>
            <a:b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</a:b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sym typeface="+mn-ea"/>
              </a:rPr>
              <a:t>   Teenagers __________________________________________________.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3365" y="3692525"/>
            <a:ext cx="57918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Lucy's homework be done by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her </a:t>
            </a:r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tomorrow instead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43923" y="4447540"/>
            <a:ext cx="437340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must be kept away from the Internet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03755" y="5148580"/>
            <a:ext cx="61023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  <a:latin typeface="Times New Roman" panose="02020603050405020304" charset="0"/>
              </a:rPr>
              <a:t>should be given chances to make their own decisions 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4294967295"/>
          </p:nvPr>
        </p:nvSpPr>
        <p:spPr>
          <a:xfrm>
            <a:off x="396240" y="1346200"/>
            <a:ext cx="8469630" cy="3683000"/>
          </a:xfrm>
        </p:spPr>
        <p:txBody>
          <a:bodyPr>
            <a:noAutofit/>
          </a:bodyPr>
          <a:lstStyle/>
          <a:p>
            <a:pPr marL="0" indent="0" latinLnBrk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Should teenagers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__________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(ask) to move out when they start working? In many Western countries, teenagers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_________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(allow) to move out at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eight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een. Their parents believe that they should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__________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(educate) to take care of themselves from a young age. This way, when they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__________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(start) working they can manage their own lives. However, in most Asian societies,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it 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is not common for teenagers to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__________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(move) out. Chinese parents believe that it is better for children to live with parents who can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__________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(take) care of them. But the young should then look after their parents as they get older. That is why many Chinese adults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  <a:sym typeface="+mn-ea"/>
              </a:rPr>
              <a:t>__________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charset="0"/>
              </a:rPr>
              <a:t>(continue) to live with their parents.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888139" y="1386205"/>
            <a:ext cx="1252538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be asked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01080" y="1846580"/>
            <a:ext cx="1802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are allowed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4808" y="2724785"/>
            <a:ext cx="178831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be educated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93929" y="3162459"/>
            <a:ext cx="803434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start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677795" y="4034790"/>
            <a:ext cx="11118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move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9468" y="4916646"/>
            <a:ext cx="825341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take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52245" y="5793105"/>
            <a:ext cx="1315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continue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312545" y="313055"/>
            <a:ext cx="73050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E123ED"/>
                </a:solidFill>
                <a:latin typeface="Times New Roman" panose="02020603050405020304" charset="0"/>
              </a:rPr>
              <a:t>Fill in the blanks with the correct forms of the words in brackets.</a:t>
            </a:r>
          </a:p>
        </p:txBody>
      </p:sp>
      <p:sp>
        <p:nvSpPr>
          <p:cNvPr id="194" name=" 194"/>
          <p:cNvSpPr/>
          <p:nvPr/>
        </p:nvSpPr>
        <p:spPr>
          <a:xfrm>
            <a:off x="579755" y="516255"/>
            <a:ext cx="732790" cy="506730"/>
          </a:xfrm>
          <a:prstGeom prst="octag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>
                <a:solidFill>
                  <a:srgbClr val="7030A0"/>
                </a:solidFill>
                <a:latin typeface="Times New Roman" panose="02020603050405020304" charset="0"/>
              </a:rPr>
              <a:t>4b</a:t>
            </a:r>
          </a:p>
        </p:txBody>
      </p:sp>
    </p:spTree>
    <p:custDataLst>
      <p:tags r:id="rId1"/>
    </p:custData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3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basetag"/>
  <p:tag name="KSO_WM_TEMPLATE_INDEX" val="201643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TAG_VERSION" val="1.0"/>
  <p:tag name="KSO_WM_TEMPLATE_THUMBS_INDEX" val="1、5、6、7、8、15、16、23、24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TAG_VERSION" val="1.0"/>
  <p:tag name="KSO_WM_SLIDE_ID" val="basetag20164364_1"/>
  <p:tag name="KSO_WM_SLIDE_INDEX" val="1"/>
  <p:tag name="KSO_WM_SLIDE_ITEM_CNT" val="0"/>
  <p:tag name="KSO_WM_SLIDE_TYPE" val="title"/>
  <p:tag name="KSO_WM_TEMPLATE_THUMBS_INDEX" val="1、5、6、7、8、15、16、23、24"/>
  <p:tag name="KSO_WM_BEAUTIFY_FLAG" val="#wm#"/>
  <p:tag name="KSO_WM_SPECIAL_SOURCE" val="bdnul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4364"/>
  <p:tag name="KSO_WM_SPECIAL_SOURCE" val="bdnull"/>
</p:tagLst>
</file>

<file path=ppt/theme/theme1.xml><?xml version="1.0" encoding="utf-8"?>
<a:theme xmlns:a="http://schemas.openxmlformats.org/drawingml/2006/main" name="WWW.2PPT.COM">
  <a:themeElements>
    <a:clrScheme name="--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Microsoft Office PowerPoint</Application>
  <PresentationFormat>全屏显示(4:3)</PresentationFormat>
  <Paragraphs>119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Calibri</vt:lpstr>
      <vt:lpstr>Comic Sans MS</vt:lpstr>
      <vt:lpstr>Times New Roman</vt:lpstr>
      <vt:lpstr>WWW.2PPT.COM</vt:lpstr>
      <vt:lpstr>PowerPoint 演示文稿</vt:lpstr>
      <vt:lpstr>Warming up</vt:lpstr>
      <vt:lpstr>Warming up</vt:lpstr>
      <vt:lpstr>Warming up</vt:lpstr>
      <vt:lpstr>Warming up</vt:lpstr>
      <vt:lpstr>Warming up</vt:lpstr>
      <vt:lpstr>PowerPoint 演示文稿</vt:lpstr>
      <vt:lpstr>1.You must clean your bedroom every day.     Your bedroom must be cleaned every day                      . 2.Parents should encourage teenagers to do social work for their community. Teenagers__________________________________________________.</vt:lpstr>
      <vt:lpstr>PowerPoint 演示文稿</vt:lpstr>
      <vt:lpstr>PowerPoint 演示文稿</vt:lpstr>
      <vt:lpstr>PowerPoint 演示文稿</vt:lpstr>
      <vt:lpstr>语法拓展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2015-05-05T08:02:00Z</dcterms:created>
  <dcterms:modified xsi:type="dcterms:W3CDTF">2023-01-17T02:30:53Z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2F9759BED4474234841B7FEE9099CA2E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