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2"/>
  </p:sldMasterIdLst>
  <p:notesMasterIdLst>
    <p:notesMasterId r:id="rId26"/>
  </p:notesMasterIdLst>
  <p:handoutMasterIdLst>
    <p:handoutMasterId r:id="rId27"/>
  </p:handoutMasterIdLst>
  <p:sldIdLst>
    <p:sldId id="281" r:id="rId3"/>
    <p:sldId id="282" r:id="rId4"/>
    <p:sldId id="287" r:id="rId5"/>
    <p:sldId id="284" r:id="rId6"/>
    <p:sldId id="283" r:id="rId7"/>
    <p:sldId id="285" r:id="rId8"/>
    <p:sldId id="288" r:id="rId9"/>
    <p:sldId id="286" r:id="rId10"/>
    <p:sldId id="291" r:id="rId11"/>
    <p:sldId id="292" r:id="rId12"/>
    <p:sldId id="293" r:id="rId13"/>
    <p:sldId id="289" r:id="rId14"/>
    <p:sldId id="294" r:id="rId15"/>
    <p:sldId id="295" r:id="rId16"/>
    <p:sldId id="296" r:id="rId17"/>
    <p:sldId id="297" r:id="rId18"/>
    <p:sldId id="298" r:id="rId19"/>
    <p:sldId id="290" r:id="rId20"/>
    <p:sldId id="299" r:id="rId21"/>
    <p:sldId id="302" r:id="rId22"/>
    <p:sldId id="300" r:id="rId23"/>
    <p:sldId id="301" r:id="rId24"/>
    <p:sldId id="30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A70"/>
    <a:srgbClr val="006B58"/>
    <a:srgbClr val="222E3C"/>
    <a:srgbClr val="0E1508"/>
    <a:srgbClr val="000807"/>
    <a:srgbClr val="00FFCD"/>
    <a:srgbClr val="87C271"/>
    <a:srgbClr val="FFFFFF"/>
    <a:srgbClr val="A50A20"/>
    <a:srgbClr val="509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>
        <p:scale>
          <a:sx n="75" d="100"/>
          <a:sy n="75" d="100"/>
        </p:scale>
        <p:origin x="-1932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6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6B3DA-6125-4D9A-9C9D-9C3825E9DF7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DAA87-C159-4648-ABEE-B8579F553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2915-13BA-429B-B834-61B89EE1ED8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5D768-FE41-43FD-AE61-807F5F1E1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348904" y="67337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57175" y="250372"/>
            <a:ext cx="11677650" cy="635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261255" y="326571"/>
            <a:ext cx="957943" cy="957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50F12-8770-4C79-B335-C1DF728D87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011135" y="440676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你好夏天 盛夏时光 蝉鸣夏季 冰凉一夏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22856" y="5168429"/>
            <a:ext cx="28738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cs typeface="+mn-ea"/>
                <a:sym typeface="+mn-lt"/>
              </a:rPr>
              <a:t>Work together to build a harmonious society and share a peaceful</a:t>
            </a:r>
            <a:endParaRPr lang="zh-CN" altLang="en-US" sz="10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68345" y="38101"/>
            <a:ext cx="4981580" cy="4239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夏至的特点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6174" y="1485900"/>
            <a:ext cx="5372100" cy="5372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95858" y="1982052"/>
            <a:ext cx="24710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夏至这天虽然白昼最长，太阳角度最高，但并不是一年中天气最热的时候。因为，接近地表的热量，这时还在继续积蓄，并没有达到最多的时候。俗话说“热在三伏”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44431" y="1982052"/>
            <a:ext cx="2471089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真正的暑热天气是以夏至和立秋为基点计算的。大约在七月中旬到八月中旬，中国各地的气温均为最高，有些地区的最高气温可达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度左右。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夏至的特点</a:t>
            </a:r>
          </a:p>
        </p:txBody>
      </p:sp>
      <p:sp>
        <p:nvSpPr>
          <p:cNvPr id="10" name="矩形 9"/>
          <p:cNvSpPr/>
          <p:nvPr/>
        </p:nvSpPr>
        <p:spPr>
          <a:xfrm>
            <a:off x="1154929" y="1861192"/>
            <a:ext cx="21488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夏至虽表示炎热的夏天已经到来，但还不是最热的时候，夏至后的一段时间内气温仍继续升高，大约再过二三十天，一般是最热的天气了。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25443" y="1861192"/>
            <a:ext cx="214888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夏至以后地面受热强烈，空气对流旺盛，午后至傍晚常易形成雷阵雨。这种热雷雨骤来疾去，降雨范围小，人们称夏雨隔田坎。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691467" y="1861192"/>
            <a:ext cx="2148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唐代诗人刘禹锡在南方，曾巧妙地借喻这种天气，写出东边日出西边雨，道是无晴却有晴的著名诗句。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2870" y="3638728"/>
            <a:ext cx="3244004" cy="24330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73320" y="3638728"/>
            <a:ext cx="3244004" cy="24330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88070" y="3638728"/>
            <a:ext cx="3244004" cy="2433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23804" y="64203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498272" y="1865208"/>
            <a:ext cx="6215743" cy="1201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17" name="矩形 16"/>
          <p:cNvSpPr/>
          <p:nvPr/>
        </p:nvSpPr>
        <p:spPr>
          <a:xfrm>
            <a:off x="2498272" y="2747204"/>
            <a:ext cx="6215743" cy="144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夏至的习俗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夏至的习俗</a:t>
            </a:r>
          </a:p>
        </p:txBody>
      </p:sp>
      <p:sp>
        <p:nvSpPr>
          <p:cNvPr id="7" name="矩形 6"/>
          <p:cNvSpPr/>
          <p:nvPr/>
        </p:nvSpPr>
        <p:spPr>
          <a:xfrm>
            <a:off x="7742917" y="2724048"/>
            <a:ext cx="26878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自古以来，夏至当天各地普遍要吃凉面条，俗称过水面，有“冬至饺子夏至面”的谚语。</a:t>
            </a:r>
          </a:p>
        </p:txBody>
      </p:sp>
      <p:sp>
        <p:nvSpPr>
          <p:cNvPr id="9" name="矩形 8"/>
          <p:cNvSpPr/>
          <p:nvPr/>
        </p:nvSpPr>
        <p:spPr>
          <a:xfrm>
            <a:off x="1595664" y="2392455"/>
            <a:ext cx="5400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“吃了夏至狗，西风绕道走”，大意是人只要在夏至日这天吃了狗肉，其身体就能抵抗西风恶雨的入侵，少感冒，身体好。正是基于这一良好愿望，成就了“夏至狗肉”这一独特的民间饮食文化。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652814" y="1755308"/>
            <a:ext cx="1376136" cy="461665"/>
          </a:xfrm>
          <a:prstGeom prst="roundRect">
            <a:avLst/>
          </a:prstGeom>
          <a:solidFill>
            <a:srgbClr val="222E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吃狗肉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832880" y="3205652"/>
            <a:ext cx="4701270" cy="35259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435526" y="1971209"/>
            <a:ext cx="3144560" cy="4045904"/>
          </a:xfrm>
          <a:prstGeom prst="rect">
            <a:avLst/>
          </a:prstGeom>
          <a:noFill/>
          <a:ln w="34925">
            <a:solidFill>
              <a:srgbClr val="2C9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夏至的习俗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662794" y="2088791"/>
            <a:ext cx="4789716" cy="2534130"/>
            <a:chOff x="1219199" y="1925506"/>
            <a:chExt cx="4789716" cy="2534130"/>
          </a:xfrm>
        </p:grpSpPr>
        <p:sp>
          <p:nvSpPr>
            <p:cNvPr id="9" name="文本框 8"/>
            <p:cNvSpPr txBox="1"/>
            <p:nvPr/>
          </p:nvSpPr>
          <p:spPr>
            <a:xfrm>
              <a:off x="1219199" y="2289811"/>
              <a:ext cx="478971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600">
                  <a:latin typeface="幼圆" panose="02010509060101010101" charset="-122"/>
                  <a:ea typeface="幼圆" panose="02010509060101010101" charset="-122"/>
                </a:defRPr>
              </a:lvl1pPr>
            </a:lstStyle>
            <a:p>
              <a:pPr algn="just" defTabSz="457200"/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旧时，在浙江绍兴地区，人们不分贫富，夏至日皆祭其祖，俗称“做夏至”，除常规供品外，特加一盘蒲丝饼。而绍兴地区龙舟竞渡因气候故，明、清以来多不在端午节，而在夏至，此风俗至今尚存。</a:t>
              </a: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2699597" y="1925506"/>
              <a:ext cx="1371600" cy="292100"/>
            </a:xfrm>
            <a:prstGeom prst="roundRect">
              <a:avLst/>
            </a:prstGeom>
            <a:solidFill>
              <a:srgbClr val="222E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做夏至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083521" y="1612266"/>
            <a:ext cx="4553309" cy="455330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25976" y="1688466"/>
            <a:ext cx="5962295" cy="3378834"/>
          </a:xfrm>
          <a:prstGeom prst="rect">
            <a:avLst/>
          </a:prstGeom>
          <a:noFill/>
          <a:ln w="34925">
            <a:solidFill>
              <a:srgbClr val="2C9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91000" y="3790950"/>
            <a:ext cx="36576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夏至的习俗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809022" y="2251503"/>
            <a:ext cx="5063086" cy="2192476"/>
            <a:chOff x="1671843" y="1866541"/>
            <a:chExt cx="5063086" cy="2192476"/>
          </a:xfrm>
        </p:grpSpPr>
        <p:sp>
          <p:nvSpPr>
            <p:cNvPr id="6" name="文本框 5"/>
            <p:cNvSpPr txBox="1"/>
            <p:nvPr/>
          </p:nvSpPr>
          <p:spPr>
            <a:xfrm>
              <a:off x="1671843" y="2304691"/>
              <a:ext cx="50630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00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馄饨，古人称其形“有如鸡卵，颇似天地浑沌之象”，而“馄饨”又与“浑沌”谐音。盘古开天，浑沌初分，吃了馄饨可得聪明。“夏至吃馄饨，热天不疰夏。”夏至吃馄饨则又包含一种祈求平安度夏的良好愿望。</a:t>
              </a: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1671843" y="1866541"/>
              <a:ext cx="1371600" cy="292100"/>
            </a:xfrm>
            <a:prstGeom prst="roundRect">
              <a:avLst/>
            </a:prstGeom>
            <a:solidFill>
              <a:srgbClr val="222E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吃馄饨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42698" y="781050"/>
            <a:ext cx="5452762" cy="5452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夏至的习俗</a:t>
            </a:r>
          </a:p>
        </p:txBody>
      </p:sp>
      <p:sp>
        <p:nvSpPr>
          <p:cNvPr id="5" name="矩形 4"/>
          <p:cNvSpPr/>
          <p:nvPr/>
        </p:nvSpPr>
        <p:spPr>
          <a:xfrm>
            <a:off x="1159326" y="2582709"/>
            <a:ext cx="44685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古时夏至日，人们通过祭神以祈求灾消年丰。《周礼·春官》载：“以夏日至，致地方物魈。”周代夏至祭神，意为清除疫疠、荒年与饥饿死亡。《史记·封禅书》记载：“夏至日，祭地，皆用乐舞。”</a:t>
            </a:r>
          </a:p>
        </p:txBody>
      </p:sp>
      <p:sp>
        <p:nvSpPr>
          <p:cNvPr id="6" name="矩形 5"/>
          <p:cNvSpPr/>
          <p:nvPr/>
        </p:nvSpPr>
        <p:spPr>
          <a:xfrm>
            <a:off x="1520876" y="2156227"/>
            <a:ext cx="3919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夏至，古时又称“夏节”、“夏至节”。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7901" y="838200"/>
            <a:ext cx="7416798" cy="556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夏至的习俗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07277" y="2344121"/>
            <a:ext cx="45732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作为古代节日，宋朝在夏至之日始，百官放假三天，辽代则是“夏至日谓之‘朝节’，妇女进彩扇，以粉脂囊相赠遗”（《辽史》），清朝又是“夏至日为交时，日头时、二时、末时，谓之‘三时’，居人慎起居、禁诅咒、戒剃头，多所忌讳……”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r" defTabSz="457200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（《清嘉录》）</a:t>
            </a:r>
          </a:p>
        </p:txBody>
      </p:sp>
      <p:sp>
        <p:nvSpPr>
          <p:cNvPr id="9" name="矩形 8"/>
          <p:cNvSpPr/>
          <p:nvPr/>
        </p:nvSpPr>
        <p:spPr>
          <a:xfrm>
            <a:off x="4114800" y="1634648"/>
            <a:ext cx="6522436" cy="4045904"/>
          </a:xfrm>
          <a:prstGeom prst="rect">
            <a:avLst/>
          </a:prstGeom>
          <a:noFill/>
          <a:ln w="34925">
            <a:solidFill>
              <a:srgbClr val="2C9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90600" y="2713264"/>
            <a:ext cx="36576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498272" y="1865208"/>
            <a:ext cx="6215743" cy="1201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第四部分</a:t>
            </a:r>
          </a:p>
        </p:txBody>
      </p:sp>
      <p:sp>
        <p:nvSpPr>
          <p:cNvPr id="17" name="矩形 16"/>
          <p:cNvSpPr/>
          <p:nvPr/>
        </p:nvSpPr>
        <p:spPr>
          <a:xfrm>
            <a:off x="2498272" y="2747204"/>
            <a:ext cx="6215743" cy="144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夏至的诗歌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夏至的诗歌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47707" y="-247650"/>
            <a:ext cx="6199414" cy="61994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21226" y="4608431"/>
            <a:ext cx="8157282" cy="79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Clr>
                <a:srgbClr val="70DEFC"/>
              </a:buClr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我国农历中“九”是习惯用的杂节，有“冬九九”和“夏九九”。其中“冬九九”流传较广，它是以冬至那一天为起点，每九天为一个九，每年九个九共八十一天。三九、四九是全年最寒冷的季节。</a:t>
            </a:r>
          </a:p>
        </p:txBody>
      </p:sp>
      <p:sp>
        <p:nvSpPr>
          <p:cNvPr id="7" name="矩形 6"/>
          <p:cNvSpPr/>
          <p:nvPr/>
        </p:nvSpPr>
        <p:spPr>
          <a:xfrm>
            <a:off x="1121226" y="2269943"/>
            <a:ext cx="61722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Clr>
                <a:srgbClr val="70DEFC"/>
              </a:buClr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夏九九”是以夏至那一天为起点，每九天为一个九，每年九个九共八十一天。同样，三九、四九是全年最炎热的季节。它与“冬九九”形成鲜明的对照，遗憾的是它不广为流传，其实“夏九九”确实生动形象地反映日期与物候的关系。</a:t>
            </a:r>
          </a:p>
        </p:txBody>
      </p:sp>
      <p:sp>
        <p:nvSpPr>
          <p:cNvPr id="9" name="矩形 8"/>
          <p:cNvSpPr/>
          <p:nvPr/>
        </p:nvSpPr>
        <p:spPr>
          <a:xfrm>
            <a:off x="1219198" y="1413551"/>
            <a:ext cx="5925709" cy="66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Clr>
                <a:srgbClr val="70DEFC"/>
              </a:buClr>
            </a:pPr>
            <a:r>
              <a:rPr lang="zh-CN" altLang="en-US" sz="2800" b="1" u="sng" dirty="0">
                <a:solidFill>
                  <a:srgbClr val="222E3C"/>
                </a:solidFill>
                <a:cs typeface="+mn-ea"/>
                <a:sym typeface="+mn-lt"/>
              </a:rPr>
              <a:t>夏九九歌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4026" y="1111737"/>
            <a:ext cx="2264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180739" y="2681496"/>
            <a:ext cx="3011676" cy="671304"/>
            <a:chOff x="2024391" y="2015662"/>
            <a:chExt cx="3011676" cy="671304"/>
          </a:xfrm>
        </p:grpSpPr>
        <p:sp>
          <p:nvSpPr>
            <p:cNvPr id="8" name="椭圆 7"/>
            <p:cNvSpPr/>
            <p:nvPr/>
          </p:nvSpPr>
          <p:spPr>
            <a:xfrm>
              <a:off x="2024391" y="2015662"/>
              <a:ext cx="671304" cy="671304"/>
            </a:xfrm>
            <a:prstGeom prst="ellipse">
              <a:avLst/>
            </a:prstGeom>
            <a:solidFill>
              <a:srgbClr val="222E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71896" y="2089704"/>
              <a:ext cx="22641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222E3C"/>
                  </a:solidFill>
                  <a:cs typeface="+mn-ea"/>
                  <a:sym typeface="+mn-lt"/>
                </a:rPr>
                <a:t>夏至的由来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10310" y="2681496"/>
            <a:ext cx="3011676" cy="671304"/>
            <a:chOff x="2024391" y="2015662"/>
            <a:chExt cx="3011676" cy="671304"/>
          </a:xfrm>
        </p:grpSpPr>
        <p:sp>
          <p:nvSpPr>
            <p:cNvPr id="12" name="椭圆 11"/>
            <p:cNvSpPr/>
            <p:nvPr/>
          </p:nvSpPr>
          <p:spPr>
            <a:xfrm>
              <a:off x="2024391" y="2015662"/>
              <a:ext cx="671304" cy="671304"/>
            </a:xfrm>
            <a:prstGeom prst="ellipse">
              <a:avLst/>
            </a:prstGeom>
            <a:solidFill>
              <a:srgbClr val="222E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71896" y="2089704"/>
              <a:ext cx="22641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222E3C"/>
                  </a:solidFill>
                  <a:cs typeface="+mn-ea"/>
                  <a:sym typeface="+mn-lt"/>
                </a:rPr>
                <a:t>夏至的特点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80739" y="3893439"/>
            <a:ext cx="3011676" cy="671304"/>
            <a:chOff x="2024391" y="2015662"/>
            <a:chExt cx="3011676" cy="671304"/>
          </a:xfrm>
        </p:grpSpPr>
        <p:sp>
          <p:nvSpPr>
            <p:cNvPr id="15" name="椭圆 14"/>
            <p:cNvSpPr/>
            <p:nvPr/>
          </p:nvSpPr>
          <p:spPr>
            <a:xfrm>
              <a:off x="2024391" y="2015662"/>
              <a:ext cx="671304" cy="671304"/>
            </a:xfrm>
            <a:prstGeom prst="ellipse">
              <a:avLst/>
            </a:prstGeom>
            <a:solidFill>
              <a:srgbClr val="222E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71896" y="2089704"/>
              <a:ext cx="22641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222E3C"/>
                  </a:solidFill>
                  <a:cs typeface="+mn-ea"/>
                  <a:sym typeface="+mn-lt"/>
                </a:rPr>
                <a:t>夏至的习俗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10310" y="3893439"/>
            <a:ext cx="3011676" cy="671304"/>
            <a:chOff x="2024391" y="2015662"/>
            <a:chExt cx="3011676" cy="671304"/>
          </a:xfrm>
        </p:grpSpPr>
        <p:sp>
          <p:nvSpPr>
            <p:cNvPr id="18" name="椭圆 17"/>
            <p:cNvSpPr/>
            <p:nvPr/>
          </p:nvSpPr>
          <p:spPr>
            <a:xfrm>
              <a:off x="2024391" y="2015662"/>
              <a:ext cx="671304" cy="671304"/>
            </a:xfrm>
            <a:prstGeom prst="ellipse">
              <a:avLst/>
            </a:prstGeom>
            <a:solidFill>
              <a:srgbClr val="222E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771896" y="2089704"/>
              <a:ext cx="22641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222E3C"/>
                  </a:solidFill>
                  <a:cs typeface="+mn-ea"/>
                  <a:sym typeface="+mn-lt"/>
                </a:rPr>
                <a:t>夏至的诗歌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夏至的诗歌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79714" y="1491343"/>
            <a:ext cx="10395857" cy="4626428"/>
            <a:chOff x="979714" y="1491343"/>
            <a:chExt cx="10395857" cy="4626428"/>
          </a:xfrm>
        </p:grpSpPr>
        <p:sp>
          <p:nvSpPr>
            <p:cNvPr id="13" name="矩形 12"/>
            <p:cNvSpPr/>
            <p:nvPr/>
          </p:nvSpPr>
          <p:spPr>
            <a:xfrm>
              <a:off x="979714" y="1491343"/>
              <a:ext cx="10395857" cy="4626428"/>
            </a:xfrm>
            <a:custGeom>
              <a:avLst/>
              <a:gdLst>
                <a:gd name="connsiteX0" fmla="*/ 0 w 10395857"/>
                <a:gd name="connsiteY0" fmla="*/ 0 h 4626428"/>
                <a:gd name="connsiteX1" fmla="*/ 900974 w 10395857"/>
                <a:gd name="connsiteY1" fmla="*/ 0 h 4626428"/>
                <a:gd name="connsiteX2" fmla="*/ 1282156 w 10395857"/>
                <a:gd name="connsiteY2" fmla="*/ 0 h 4626428"/>
                <a:gd name="connsiteX3" fmla="*/ 1663337 w 10395857"/>
                <a:gd name="connsiteY3" fmla="*/ 0 h 4626428"/>
                <a:gd name="connsiteX4" fmla="*/ 2148477 w 10395857"/>
                <a:gd name="connsiteY4" fmla="*/ 0 h 4626428"/>
                <a:gd name="connsiteX5" fmla="*/ 2945493 w 10395857"/>
                <a:gd name="connsiteY5" fmla="*/ 0 h 4626428"/>
                <a:gd name="connsiteX6" fmla="*/ 3430633 w 10395857"/>
                <a:gd name="connsiteY6" fmla="*/ 0 h 4626428"/>
                <a:gd name="connsiteX7" fmla="*/ 4331607 w 10395857"/>
                <a:gd name="connsiteY7" fmla="*/ 0 h 4626428"/>
                <a:gd name="connsiteX8" fmla="*/ 4816747 w 10395857"/>
                <a:gd name="connsiteY8" fmla="*/ 0 h 4626428"/>
                <a:gd name="connsiteX9" fmla="*/ 5301887 w 10395857"/>
                <a:gd name="connsiteY9" fmla="*/ 0 h 4626428"/>
                <a:gd name="connsiteX10" fmla="*/ 5994944 w 10395857"/>
                <a:gd name="connsiteY10" fmla="*/ 0 h 4626428"/>
                <a:gd name="connsiteX11" fmla="*/ 6688001 w 10395857"/>
                <a:gd name="connsiteY11" fmla="*/ 0 h 4626428"/>
                <a:gd name="connsiteX12" fmla="*/ 7381058 w 10395857"/>
                <a:gd name="connsiteY12" fmla="*/ 0 h 4626428"/>
                <a:gd name="connsiteX13" fmla="*/ 7970157 w 10395857"/>
                <a:gd name="connsiteY13" fmla="*/ 0 h 4626428"/>
                <a:gd name="connsiteX14" fmla="*/ 8455297 w 10395857"/>
                <a:gd name="connsiteY14" fmla="*/ 0 h 4626428"/>
                <a:gd name="connsiteX15" fmla="*/ 8836478 w 10395857"/>
                <a:gd name="connsiteY15" fmla="*/ 0 h 4626428"/>
                <a:gd name="connsiteX16" fmla="*/ 9529536 w 10395857"/>
                <a:gd name="connsiteY16" fmla="*/ 0 h 4626428"/>
                <a:gd name="connsiteX17" fmla="*/ 10395857 w 10395857"/>
                <a:gd name="connsiteY17" fmla="*/ 0 h 4626428"/>
                <a:gd name="connsiteX18" fmla="*/ 10395857 w 10395857"/>
                <a:gd name="connsiteY18" fmla="*/ 707183 h 4626428"/>
                <a:gd name="connsiteX19" fmla="*/ 10395857 w 10395857"/>
                <a:gd name="connsiteY19" fmla="*/ 1414365 h 4626428"/>
                <a:gd name="connsiteX20" fmla="*/ 10395857 w 10395857"/>
                <a:gd name="connsiteY20" fmla="*/ 2121548 h 4626428"/>
                <a:gd name="connsiteX21" fmla="*/ 10395857 w 10395857"/>
                <a:gd name="connsiteY21" fmla="*/ 2736202 h 4626428"/>
                <a:gd name="connsiteX22" fmla="*/ 10395857 w 10395857"/>
                <a:gd name="connsiteY22" fmla="*/ 3443384 h 4626428"/>
                <a:gd name="connsiteX23" fmla="*/ 10395857 w 10395857"/>
                <a:gd name="connsiteY23" fmla="*/ 4626428 h 4626428"/>
                <a:gd name="connsiteX24" fmla="*/ 9598841 w 10395857"/>
                <a:gd name="connsiteY24" fmla="*/ 4626428 h 4626428"/>
                <a:gd name="connsiteX25" fmla="*/ 9113701 w 10395857"/>
                <a:gd name="connsiteY25" fmla="*/ 4626428 h 4626428"/>
                <a:gd name="connsiteX26" fmla="*/ 8524603 w 10395857"/>
                <a:gd name="connsiteY26" fmla="*/ 4626428 h 4626428"/>
                <a:gd name="connsiteX27" fmla="*/ 8143421 w 10395857"/>
                <a:gd name="connsiteY27" fmla="*/ 4626428 h 4626428"/>
                <a:gd name="connsiteX28" fmla="*/ 7554323 w 10395857"/>
                <a:gd name="connsiteY28" fmla="*/ 4626428 h 4626428"/>
                <a:gd name="connsiteX29" fmla="*/ 7069183 w 10395857"/>
                <a:gd name="connsiteY29" fmla="*/ 4626428 h 4626428"/>
                <a:gd name="connsiteX30" fmla="*/ 6480084 w 10395857"/>
                <a:gd name="connsiteY30" fmla="*/ 4626428 h 4626428"/>
                <a:gd name="connsiteX31" fmla="*/ 5579110 w 10395857"/>
                <a:gd name="connsiteY31" fmla="*/ 4626428 h 4626428"/>
                <a:gd name="connsiteX32" fmla="*/ 4990011 w 10395857"/>
                <a:gd name="connsiteY32" fmla="*/ 4626428 h 4626428"/>
                <a:gd name="connsiteX33" fmla="*/ 4089037 w 10395857"/>
                <a:gd name="connsiteY33" fmla="*/ 4626428 h 4626428"/>
                <a:gd name="connsiteX34" fmla="*/ 3292021 w 10395857"/>
                <a:gd name="connsiteY34" fmla="*/ 4626428 h 4626428"/>
                <a:gd name="connsiteX35" fmla="*/ 2495006 w 10395857"/>
                <a:gd name="connsiteY35" fmla="*/ 4626428 h 4626428"/>
                <a:gd name="connsiteX36" fmla="*/ 1801949 w 10395857"/>
                <a:gd name="connsiteY36" fmla="*/ 4626428 h 4626428"/>
                <a:gd name="connsiteX37" fmla="*/ 1004933 w 10395857"/>
                <a:gd name="connsiteY37" fmla="*/ 4626428 h 4626428"/>
                <a:gd name="connsiteX38" fmla="*/ 0 w 10395857"/>
                <a:gd name="connsiteY38" fmla="*/ 4626428 h 4626428"/>
                <a:gd name="connsiteX39" fmla="*/ 0 w 10395857"/>
                <a:gd name="connsiteY39" fmla="*/ 4058038 h 4626428"/>
                <a:gd name="connsiteX40" fmla="*/ 0 w 10395857"/>
                <a:gd name="connsiteY40" fmla="*/ 3443384 h 4626428"/>
                <a:gd name="connsiteX41" fmla="*/ 0 w 10395857"/>
                <a:gd name="connsiteY41" fmla="*/ 2921259 h 4626428"/>
                <a:gd name="connsiteX42" fmla="*/ 0 w 10395857"/>
                <a:gd name="connsiteY42" fmla="*/ 2399133 h 4626428"/>
                <a:gd name="connsiteX43" fmla="*/ 0 w 10395857"/>
                <a:gd name="connsiteY43" fmla="*/ 1784479 h 4626428"/>
                <a:gd name="connsiteX44" fmla="*/ 0 w 10395857"/>
                <a:gd name="connsiteY44" fmla="*/ 1031033 h 4626428"/>
                <a:gd name="connsiteX45" fmla="*/ 0 w 10395857"/>
                <a:gd name="connsiteY45" fmla="*/ 0 h 462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395857" h="4626428" extrusionOk="0">
                  <a:moveTo>
                    <a:pt x="0" y="0"/>
                  </a:moveTo>
                  <a:cubicBezTo>
                    <a:pt x="274011" y="-9918"/>
                    <a:pt x="587674" y="-20394"/>
                    <a:pt x="900974" y="0"/>
                  </a:cubicBezTo>
                  <a:cubicBezTo>
                    <a:pt x="1214274" y="20394"/>
                    <a:pt x="1165486" y="2689"/>
                    <a:pt x="1282156" y="0"/>
                  </a:cubicBezTo>
                  <a:cubicBezTo>
                    <a:pt x="1398826" y="-2689"/>
                    <a:pt x="1556209" y="1319"/>
                    <a:pt x="1663337" y="0"/>
                  </a:cubicBezTo>
                  <a:cubicBezTo>
                    <a:pt x="1770465" y="-1319"/>
                    <a:pt x="2032513" y="8524"/>
                    <a:pt x="2148477" y="0"/>
                  </a:cubicBezTo>
                  <a:cubicBezTo>
                    <a:pt x="2264441" y="-8524"/>
                    <a:pt x="2721563" y="-15875"/>
                    <a:pt x="2945493" y="0"/>
                  </a:cubicBezTo>
                  <a:cubicBezTo>
                    <a:pt x="3169423" y="15875"/>
                    <a:pt x="3301426" y="-18277"/>
                    <a:pt x="3430633" y="0"/>
                  </a:cubicBezTo>
                  <a:cubicBezTo>
                    <a:pt x="3559840" y="18277"/>
                    <a:pt x="4085920" y="822"/>
                    <a:pt x="4331607" y="0"/>
                  </a:cubicBezTo>
                  <a:cubicBezTo>
                    <a:pt x="4577294" y="-822"/>
                    <a:pt x="4586239" y="6244"/>
                    <a:pt x="4816747" y="0"/>
                  </a:cubicBezTo>
                  <a:cubicBezTo>
                    <a:pt x="5047255" y="-6244"/>
                    <a:pt x="5079275" y="17244"/>
                    <a:pt x="5301887" y="0"/>
                  </a:cubicBezTo>
                  <a:cubicBezTo>
                    <a:pt x="5524499" y="-17244"/>
                    <a:pt x="5715559" y="23475"/>
                    <a:pt x="5994944" y="0"/>
                  </a:cubicBezTo>
                  <a:cubicBezTo>
                    <a:pt x="6274329" y="-23475"/>
                    <a:pt x="6372422" y="-24116"/>
                    <a:pt x="6688001" y="0"/>
                  </a:cubicBezTo>
                  <a:cubicBezTo>
                    <a:pt x="7003580" y="24116"/>
                    <a:pt x="7044920" y="4616"/>
                    <a:pt x="7381058" y="0"/>
                  </a:cubicBezTo>
                  <a:cubicBezTo>
                    <a:pt x="7717196" y="-4616"/>
                    <a:pt x="7739854" y="4714"/>
                    <a:pt x="7970157" y="0"/>
                  </a:cubicBezTo>
                  <a:cubicBezTo>
                    <a:pt x="8200460" y="-4714"/>
                    <a:pt x="8220317" y="1932"/>
                    <a:pt x="8455297" y="0"/>
                  </a:cubicBezTo>
                  <a:cubicBezTo>
                    <a:pt x="8690277" y="-1932"/>
                    <a:pt x="8720040" y="-12211"/>
                    <a:pt x="8836478" y="0"/>
                  </a:cubicBezTo>
                  <a:cubicBezTo>
                    <a:pt x="8952916" y="12211"/>
                    <a:pt x="9262810" y="19230"/>
                    <a:pt x="9529536" y="0"/>
                  </a:cubicBezTo>
                  <a:cubicBezTo>
                    <a:pt x="9796262" y="-19230"/>
                    <a:pt x="9989240" y="14176"/>
                    <a:pt x="10395857" y="0"/>
                  </a:cubicBezTo>
                  <a:cubicBezTo>
                    <a:pt x="10377785" y="266290"/>
                    <a:pt x="10415948" y="437421"/>
                    <a:pt x="10395857" y="707183"/>
                  </a:cubicBezTo>
                  <a:cubicBezTo>
                    <a:pt x="10375766" y="976945"/>
                    <a:pt x="10429152" y="1218008"/>
                    <a:pt x="10395857" y="1414365"/>
                  </a:cubicBezTo>
                  <a:cubicBezTo>
                    <a:pt x="10362562" y="1610722"/>
                    <a:pt x="10374566" y="1858226"/>
                    <a:pt x="10395857" y="2121548"/>
                  </a:cubicBezTo>
                  <a:cubicBezTo>
                    <a:pt x="10417148" y="2384870"/>
                    <a:pt x="10368023" y="2597485"/>
                    <a:pt x="10395857" y="2736202"/>
                  </a:cubicBezTo>
                  <a:cubicBezTo>
                    <a:pt x="10423691" y="2874919"/>
                    <a:pt x="10368802" y="3249651"/>
                    <a:pt x="10395857" y="3443384"/>
                  </a:cubicBezTo>
                  <a:cubicBezTo>
                    <a:pt x="10422912" y="3637117"/>
                    <a:pt x="10346958" y="4256169"/>
                    <a:pt x="10395857" y="4626428"/>
                  </a:cubicBezTo>
                  <a:cubicBezTo>
                    <a:pt x="10186033" y="4618261"/>
                    <a:pt x="9874877" y="4614612"/>
                    <a:pt x="9598841" y="4626428"/>
                  </a:cubicBezTo>
                  <a:cubicBezTo>
                    <a:pt x="9322805" y="4638244"/>
                    <a:pt x="9306065" y="4642210"/>
                    <a:pt x="9113701" y="4626428"/>
                  </a:cubicBezTo>
                  <a:cubicBezTo>
                    <a:pt x="8921337" y="4610646"/>
                    <a:pt x="8752690" y="4632243"/>
                    <a:pt x="8524603" y="4626428"/>
                  </a:cubicBezTo>
                  <a:cubicBezTo>
                    <a:pt x="8296516" y="4620613"/>
                    <a:pt x="8323604" y="4627660"/>
                    <a:pt x="8143421" y="4626428"/>
                  </a:cubicBezTo>
                  <a:cubicBezTo>
                    <a:pt x="7963238" y="4625196"/>
                    <a:pt x="7803347" y="4599542"/>
                    <a:pt x="7554323" y="4626428"/>
                  </a:cubicBezTo>
                  <a:cubicBezTo>
                    <a:pt x="7305299" y="4653314"/>
                    <a:pt x="7268932" y="4650640"/>
                    <a:pt x="7069183" y="4626428"/>
                  </a:cubicBezTo>
                  <a:cubicBezTo>
                    <a:pt x="6869434" y="4602216"/>
                    <a:pt x="6626595" y="4646307"/>
                    <a:pt x="6480084" y="4626428"/>
                  </a:cubicBezTo>
                  <a:cubicBezTo>
                    <a:pt x="6333573" y="4606549"/>
                    <a:pt x="6023918" y="4627129"/>
                    <a:pt x="5579110" y="4626428"/>
                  </a:cubicBezTo>
                  <a:cubicBezTo>
                    <a:pt x="5134302" y="4625727"/>
                    <a:pt x="5279804" y="4621009"/>
                    <a:pt x="4990011" y="4626428"/>
                  </a:cubicBezTo>
                  <a:cubicBezTo>
                    <a:pt x="4700218" y="4631847"/>
                    <a:pt x="4432724" y="4599139"/>
                    <a:pt x="4089037" y="4626428"/>
                  </a:cubicBezTo>
                  <a:cubicBezTo>
                    <a:pt x="3745350" y="4653717"/>
                    <a:pt x="3580473" y="4635449"/>
                    <a:pt x="3292021" y="4626428"/>
                  </a:cubicBezTo>
                  <a:cubicBezTo>
                    <a:pt x="3003569" y="4617407"/>
                    <a:pt x="2693975" y="4592272"/>
                    <a:pt x="2495006" y="4626428"/>
                  </a:cubicBezTo>
                  <a:cubicBezTo>
                    <a:pt x="2296037" y="4660584"/>
                    <a:pt x="2001936" y="4637837"/>
                    <a:pt x="1801949" y="4626428"/>
                  </a:cubicBezTo>
                  <a:cubicBezTo>
                    <a:pt x="1601962" y="4615019"/>
                    <a:pt x="1245475" y="4626316"/>
                    <a:pt x="1004933" y="4626428"/>
                  </a:cubicBezTo>
                  <a:cubicBezTo>
                    <a:pt x="764391" y="4626540"/>
                    <a:pt x="306228" y="4591291"/>
                    <a:pt x="0" y="4626428"/>
                  </a:cubicBezTo>
                  <a:cubicBezTo>
                    <a:pt x="21725" y="4420810"/>
                    <a:pt x="-25474" y="4207122"/>
                    <a:pt x="0" y="4058038"/>
                  </a:cubicBezTo>
                  <a:cubicBezTo>
                    <a:pt x="25474" y="3908954"/>
                    <a:pt x="-15704" y="3640600"/>
                    <a:pt x="0" y="3443384"/>
                  </a:cubicBezTo>
                  <a:cubicBezTo>
                    <a:pt x="15704" y="3246168"/>
                    <a:pt x="-3049" y="3182244"/>
                    <a:pt x="0" y="2921259"/>
                  </a:cubicBezTo>
                  <a:cubicBezTo>
                    <a:pt x="3049" y="2660274"/>
                    <a:pt x="-7194" y="2577832"/>
                    <a:pt x="0" y="2399133"/>
                  </a:cubicBezTo>
                  <a:cubicBezTo>
                    <a:pt x="7194" y="2220434"/>
                    <a:pt x="28313" y="1981712"/>
                    <a:pt x="0" y="1784479"/>
                  </a:cubicBezTo>
                  <a:cubicBezTo>
                    <a:pt x="-28313" y="1587246"/>
                    <a:pt x="34093" y="1263252"/>
                    <a:pt x="0" y="1031033"/>
                  </a:cubicBezTo>
                  <a:cubicBezTo>
                    <a:pt x="-34093" y="798814"/>
                    <a:pt x="12983" y="361922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000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454170" y="3046441"/>
              <a:ext cx="738664" cy="175304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 defTabSz="457200"/>
              <a:r>
                <a:rPr lang="zh-CN" altLang="en-US" sz="3600" dirty="0">
                  <a:solidFill>
                    <a:srgbClr val="222E3C"/>
                  </a:solidFill>
                  <a:cs typeface="+mn-ea"/>
                  <a:sym typeface="+mn-lt"/>
                </a:rPr>
                <a:t>夏九九歌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4833401" y="2209043"/>
              <a:ext cx="5620769" cy="3351367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457200">
                <a:lnSpc>
                  <a:spcPct val="250000"/>
                </a:lnSpc>
              </a:pPr>
              <a:r>
                <a:rPr lang="zh-CN" altLang="en-US" dirty="0">
                  <a:solidFill>
                    <a:srgbClr val="222E3C"/>
                  </a:solidFill>
                  <a:cs typeface="+mn-ea"/>
                  <a:sym typeface="+mn-lt"/>
                </a:rPr>
                <a:t>一九至二九，扇子不离手；</a:t>
              </a:r>
              <a:endParaRPr lang="en-US" altLang="zh-CN" dirty="0">
                <a:solidFill>
                  <a:srgbClr val="222E3C"/>
                </a:solidFill>
                <a:cs typeface="+mn-ea"/>
                <a:sym typeface="+mn-lt"/>
              </a:endParaRPr>
            </a:p>
            <a:p>
              <a:pPr algn="ctr" defTabSz="457200">
                <a:lnSpc>
                  <a:spcPct val="250000"/>
                </a:lnSpc>
              </a:pPr>
              <a:r>
                <a:rPr lang="zh-CN" altLang="en-US" dirty="0">
                  <a:solidFill>
                    <a:srgbClr val="222E3C"/>
                  </a:solidFill>
                  <a:cs typeface="+mn-ea"/>
                  <a:sym typeface="+mn-lt"/>
                </a:rPr>
                <a:t>三九二十七，冰水甜如蜜；</a:t>
              </a:r>
              <a:endParaRPr lang="en-US" altLang="zh-CN" dirty="0">
                <a:solidFill>
                  <a:srgbClr val="222E3C"/>
                </a:solidFill>
                <a:cs typeface="+mn-ea"/>
                <a:sym typeface="+mn-lt"/>
              </a:endParaRPr>
            </a:p>
            <a:p>
              <a:pPr algn="ctr" defTabSz="457200">
                <a:lnSpc>
                  <a:spcPct val="250000"/>
                </a:lnSpc>
              </a:pPr>
              <a:r>
                <a:rPr lang="zh-CN" altLang="en-US" dirty="0">
                  <a:solidFill>
                    <a:srgbClr val="222E3C"/>
                  </a:solidFill>
                  <a:cs typeface="+mn-ea"/>
                  <a:sym typeface="+mn-lt"/>
                </a:rPr>
                <a:t>四九三十六，汗湿衣服透；</a:t>
              </a:r>
              <a:endParaRPr lang="en-US" altLang="zh-CN" dirty="0">
                <a:solidFill>
                  <a:srgbClr val="222E3C"/>
                </a:solidFill>
                <a:cs typeface="+mn-ea"/>
                <a:sym typeface="+mn-lt"/>
              </a:endParaRPr>
            </a:p>
            <a:p>
              <a:pPr algn="ctr" defTabSz="457200">
                <a:lnSpc>
                  <a:spcPct val="250000"/>
                </a:lnSpc>
              </a:pPr>
              <a:r>
                <a:rPr lang="zh-CN" altLang="en-US" dirty="0">
                  <a:solidFill>
                    <a:srgbClr val="222E3C"/>
                  </a:solidFill>
                  <a:cs typeface="+mn-ea"/>
                  <a:sym typeface="+mn-lt"/>
                </a:rPr>
                <a:t>五九四十五，树头清风舞；</a:t>
              </a:r>
              <a:endParaRPr lang="en-US" altLang="zh-CN" dirty="0">
                <a:solidFill>
                  <a:srgbClr val="222E3C"/>
                </a:solidFill>
                <a:cs typeface="+mn-ea"/>
                <a:sym typeface="+mn-lt"/>
              </a:endParaRPr>
            </a:p>
            <a:p>
              <a:pPr algn="ctr" defTabSz="457200">
                <a:lnSpc>
                  <a:spcPct val="250000"/>
                </a:lnSpc>
              </a:pPr>
              <a:r>
                <a:rPr lang="zh-CN" altLang="en-US" dirty="0">
                  <a:solidFill>
                    <a:srgbClr val="222E3C"/>
                  </a:solidFill>
                  <a:cs typeface="+mn-ea"/>
                  <a:sym typeface="+mn-lt"/>
                </a:rPr>
                <a:t>六九五十四，乘凉莫太迟；</a:t>
              </a:r>
              <a:endParaRPr lang="en-US" altLang="zh-CN" dirty="0">
                <a:solidFill>
                  <a:srgbClr val="222E3C"/>
                </a:solidFill>
                <a:cs typeface="+mn-ea"/>
                <a:sym typeface="+mn-lt"/>
              </a:endParaRPr>
            </a:p>
            <a:p>
              <a:pPr algn="ctr" defTabSz="457200">
                <a:lnSpc>
                  <a:spcPct val="250000"/>
                </a:lnSpc>
              </a:pPr>
              <a:r>
                <a:rPr lang="zh-CN" altLang="en-US" dirty="0">
                  <a:solidFill>
                    <a:srgbClr val="222E3C"/>
                  </a:solidFill>
                  <a:cs typeface="+mn-ea"/>
                  <a:sym typeface="+mn-lt"/>
                </a:rPr>
                <a:t>七九六十三，夜眠要盖单；</a:t>
              </a:r>
              <a:endParaRPr lang="en-US" altLang="zh-CN" dirty="0">
                <a:solidFill>
                  <a:srgbClr val="222E3C"/>
                </a:solidFill>
                <a:cs typeface="+mn-ea"/>
                <a:sym typeface="+mn-lt"/>
              </a:endParaRPr>
            </a:p>
            <a:p>
              <a:pPr algn="ctr" defTabSz="457200">
                <a:lnSpc>
                  <a:spcPct val="250000"/>
                </a:lnSpc>
              </a:pPr>
              <a:r>
                <a:rPr lang="zh-CN" altLang="en-US" dirty="0">
                  <a:solidFill>
                    <a:srgbClr val="222E3C"/>
                  </a:solidFill>
                  <a:cs typeface="+mn-ea"/>
                  <a:sym typeface="+mn-lt"/>
                </a:rPr>
                <a:t>八九七十二，当心莫受寒；</a:t>
              </a:r>
              <a:endParaRPr lang="en-US" altLang="zh-CN" dirty="0">
                <a:solidFill>
                  <a:srgbClr val="222E3C"/>
                </a:solidFill>
                <a:cs typeface="+mn-ea"/>
                <a:sym typeface="+mn-lt"/>
              </a:endParaRPr>
            </a:p>
            <a:p>
              <a:pPr algn="ctr" defTabSz="457200">
                <a:lnSpc>
                  <a:spcPct val="250000"/>
                </a:lnSpc>
              </a:pPr>
              <a:r>
                <a:rPr lang="zh-CN" altLang="en-US" dirty="0">
                  <a:solidFill>
                    <a:srgbClr val="222E3C"/>
                  </a:solidFill>
                  <a:cs typeface="+mn-ea"/>
                  <a:sym typeface="+mn-lt"/>
                </a:rPr>
                <a:t>九九八十一，家家找棉衣。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64669" y="1352551"/>
            <a:ext cx="4713514" cy="471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夏至的诗歌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7732" y="1856362"/>
            <a:ext cx="60871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1600" dirty="0">
                <a:solidFill>
                  <a:srgbClr val="222E3C"/>
                </a:solidFill>
                <a:cs typeface="+mn-ea"/>
                <a:sym typeface="+mn-lt"/>
              </a:rPr>
              <a:t>《</a:t>
            </a:r>
            <a:r>
              <a:rPr lang="zh-CN" altLang="en-US" sz="2800" dirty="0">
                <a:solidFill>
                  <a:srgbClr val="222E3C"/>
                </a:solidFill>
                <a:cs typeface="+mn-ea"/>
                <a:sym typeface="+mn-lt"/>
              </a:rPr>
              <a:t>夏至避暑北池</a:t>
            </a:r>
            <a:r>
              <a:rPr lang="zh-CN" altLang="en-US" sz="3200" dirty="0">
                <a:solidFill>
                  <a:srgbClr val="222E3C"/>
                </a:solidFill>
                <a:cs typeface="+mn-ea"/>
                <a:sym typeface="+mn-lt"/>
              </a:rPr>
              <a:t>》</a:t>
            </a:r>
          </a:p>
          <a:p>
            <a:pPr algn="ctr" defTabSz="457200"/>
            <a:r>
              <a:rPr lang="zh-CN" altLang="en-US" sz="3200" dirty="0">
                <a:solidFill>
                  <a:srgbClr val="222E3C"/>
                </a:solidFill>
                <a:cs typeface="+mn-ea"/>
                <a:sym typeface="+mn-lt"/>
              </a:rPr>
              <a:t>          </a:t>
            </a:r>
            <a:r>
              <a:rPr lang="zh-CN" altLang="en-US" sz="1600" dirty="0">
                <a:solidFill>
                  <a:srgbClr val="222E3C"/>
                </a:solidFill>
                <a:cs typeface="+mn-ea"/>
                <a:sym typeface="+mn-lt"/>
              </a:rPr>
              <a:t>唐代·韦应物</a:t>
            </a:r>
          </a:p>
          <a:p>
            <a:pPr algn="ctr" defTabSz="457200"/>
            <a:endParaRPr lang="zh-CN" altLang="en-US" sz="1600" dirty="0">
              <a:solidFill>
                <a:srgbClr val="222E3C"/>
              </a:solidFill>
              <a:cs typeface="+mn-ea"/>
              <a:sym typeface="+mn-lt"/>
            </a:endParaRPr>
          </a:p>
          <a:p>
            <a:pPr algn="ctr" defTabSz="457200"/>
            <a:r>
              <a:rPr lang="zh-CN" altLang="en-US" sz="2000" kern="4800" spc="250" dirty="0">
                <a:solidFill>
                  <a:srgbClr val="222E3C"/>
                </a:solidFill>
                <a:cs typeface="+mn-ea"/>
                <a:sym typeface="+mn-lt"/>
              </a:rPr>
              <a:t>昼晷已云极，   宵漏自此长。</a:t>
            </a:r>
          </a:p>
          <a:p>
            <a:pPr algn="ctr" defTabSz="457200"/>
            <a:r>
              <a:rPr lang="zh-CN" altLang="en-US" sz="2000" kern="4800" spc="250" dirty="0">
                <a:solidFill>
                  <a:srgbClr val="222E3C"/>
                </a:solidFill>
                <a:cs typeface="+mn-ea"/>
                <a:sym typeface="+mn-lt"/>
              </a:rPr>
              <a:t>未及施政教，   所忧变炎凉。</a:t>
            </a:r>
          </a:p>
          <a:p>
            <a:pPr algn="ctr" defTabSz="457200"/>
            <a:r>
              <a:rPr lang="zh-CN" altLang="en-US" sz="2000" kern="4800" spc="250" dirty="0">
                <a:solidFill>
                  <a:srgbClr val="222E3C"/>
                </a:solidFill>
                <a:cs typeface="+mn-ea"/>
                <a:sym typeface="+mn-lt"/>
              </a:rPr>
              <a:t>公门日多暇，   是月农稍忙。</a:t>
            </a:r>
          </a:p>
          <a:p>
            <a:pPr algn="ctr" defTabSz="457200"/>
            <a:r>
              <a:rPr lang="zh-CN" altLang="en-US" sz="2000" kern="4800" spc="250" dirty="0">
                <a:solidFill>
                  <a:srgbClr val="222E3C"/>
                </a:solidFill>
                <a:cs typeface="+mn-ea"/>
                <a:sym typeface="+mn-lt"/>
              </a:rPr>
              <a:t>高居念田里，   苦热安可当。</a:t>
            </a:r>
          </a:p>
          <a:p>
            <a:pPr algn="ctr" defTabSz="457200"/>
            <a:r>
              <a:rPr lang="zh-CN" altLang="en-US" sz="2000" kern="4800" spc="250" dirty="0">
                <a:solidFill>
                  <a:srgbClr val="222E3C"/>
                </a:solidFill>
                <a:cs typeface="+mn-ea"/>
                <a:sym typeface="+mn-lt"/>
              </a:rPr>
              <a:t>亭午息群物，   独游爱方塘。</a:t>
            </a:r>
          </a:p>
          <a:p>
            <a:pPr algn="ctr" defTabSz="457200"/>
            <a:r>
              <a:rPr lang="zh-CN" altLang="en-US" sz="2000" kern="4800" spc="250" dirty="0">
                <a:solidFill>
                  <a:srgbClr val="222E3C"/>
                </a:solidFill>
                <a:cs typeface="+mn-ea"/>
                <a:sym typeface="+mn-lt"/>
              </a:rPr>
              <a:t>门闭阴寂寂，   城高树苍苍。</a:t>
            </a:r>
          </a:p>
          <a:p>
            <a:pPr algn="ctr" defTabSz="457200"/>
            <a:r>
              <a:rPr lang="zh-CN" altLang="en-US" sz="2000" kern="4800" spc="250" dirty="0">
                <a:solidFill>
                  <a:srgbClr val="222E3C"/>
                </a:solidFill>
                <a:cs typeface="+mn-ea"/>
                <a:sym typeface="+mn-lt"/>
              </a:rPr>
              <a:t>绿筠尚含粉，   圆荷始散芳。</a:t>
            </a:r>
          </a:p>
          <a:p>
            <a:pPr algn="ctr" defTabSz="457200"/>
            <a:r>
              <a:rPr lang="zh-CN" altLang="en-US" sz="2000" kern="4800" spc="250" dirty="0">
                <a:solidFill>
                  <a:srgbClr val="222E3C"/>
                </a:solidFill>
                <a:cs typeface="+mn-ea"/>
                <a:sym typeface="+mn-lt"/>
              </a:rPr>
              <a:t>于焉洒烦抱，   可以对华觞。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66221" y="1856362"/>
            <a:ext cx="5982859" cy="4487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夏至的诗歌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786097" y="1943100"/>
            <a:ext cx="7369039" cy="3646714"/>
            <a:chOff x="3786097" y="1943100"/>
            <a:chExt cx="7369039" cy="36467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508422" y="1943100"/>
              <a:ext cx="3646714" cy="364671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786097" y="2329678"/>
              <a:ext cx="4680585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zh-CN" altLang="en-US" sz="3200" dirty="0">
                  <a:solidFill>
                    <a:srgbClr val="222E3C"/>
                  </a:solidFill>
                  <a:cs typeface="+mn-ea"/>
                  <a:sym typeface="+mn-lt"/>
                </a:rPr>
                <a:t>《竹枝词》</a:t>
              </a:r>
              <a:endParaRPr lang="zh-CN" altLang="en-US" sz="2800" dirty="0">
                <a:solidFill>
                  <a:srgbClr val="222E3C"/>
                </a:solidFill>
                <a:cs typeface="+mn-ea"/>
                <a:sym typeface="+mn-lt"/>
              </a:endParaRPr>
            </a:p>
            <a:p>
              <a:pPr algn="ctr" defTabSz="457200"/>
              <a:r>
                <a:rPr lang="zh-CN" altLang="en-US" sz="1600" dirty="0">
                  <a:solidFill>
                    <a:srgbClr val="222E3C"/>
                  </a:solidFill>
                  <a:cs typeface="+mn-ea"/>
                  <a:sym typeface="+mn-lt"/>
                </a:rPr>
                <a:t>        唐朝·刘禹锡</a:t>
              </a:r>
            </a:p>
            <a:p>
              <a:pPr algn="ctr" defTabSz="457200"/>
              <a:endParaRPr lang="zh-CN" altLang="en-US" sz="2000" dirty="0">
                <a:solidFill>
                  <a:srgbClr val="222E3C"/>
                </a:solidFill>
                <a:cs typeface="+mn-ea"/>
                <a:sym typeface="+mn-lt"/>
              </a:endParaRPr>
            </a:p>
            <a:p>
              <a:pPr algn="ctr" defTabSz="457200"/>
              <a:r>
                <a:rPr lang="zh-CN" altLang="en-US" sz="2400" kern="3800" spc="250" dirty="0">
                  <a:solidFill>
                    <a:srgbClr val="222E3C"/>
                  </a:solidFill>
                  <a:cs typeface="+mn-ea"/>
                  <a:sym typeface="+mn-lt"/>
                </a:rPr>
                <a:t>杨柳青青江水平，</a:t>
              </a:r>
            </a:p>
            <a:p>
              <a:pPr algn="ctr" defTabSz="457200"/>
              <a:r>
                <a:rPr lang="zh-CN" altLang="en-US" sz="2400" kern="3800" spc="250" dirty="0">
                  <a:solidFill>
                    <a:srgbClr val="222E3C"/>
                  </a:solidFill>
                  <a:cs typeface="+mn-ea"/>
                  <a:sym typeface="+mn-lt"/>
                </a:rPr>
                <a:t>闻郎岸上踏歌声。 </a:t>
              </a:r>
            </a:p>
            <a:p>
              <a:pPr algn="ctr" defTabSz="457200"/>
              <a:r>
                <a:rPr lang="zh-CN" altLang="en-US" sz="2400" kern="3800" spc="250" dirty="0">
                  <a:solidFill>
                    <a:srgbClr val="222E3C"/>
                  </a:solidFill>
                  <a:cs typeface="+mn-ea"/>
                  <a:sym typeface="+mn-lt"/>
                </a:rPr>
                <a:t>东边日出西边雨，</a:t>
              </a:r>
            </a:p>
            <a:p>
              <a:pPr algn="ctr" defTabSz="457200"/>
              <a:r>
                <a:rPr lang="zh-CN" altLang="en-US" sz="2400" kern="3800" spc="250" dirty="0">
                  <a:solidFill>
                    <a:srgbClr val="222E3C"/>
                  </a:solidFill>
                  <a:cs typeface="+mn-ea"/>
                  <a:sym typeface="+mn-lt"/>
                </a:rPr>
                <a:t>道是无晴却有晴。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73100" y="1856502"/>
            <a:ext cx="3995057" cy="3995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011135" y="440676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你好夏天 盛夏时光 蝉鸣夏季 冰凉一夏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622221" y="5218594"/>
            <a:ext cx="28738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cs typeface="+mn-ea"/>
                <a:sym typeface="+mn-lt"/>
              </a:rPr>
              <a:t>Work together to build a harmonious society and share a peaceful</a:t>
            </a:r>
            <a:endParaRPr lang="zh-CN" altLang="en-US" sz="1000" dirty="0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68345" y="38101"/>
            <a:ext cx="4981580" cy="4239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498272" y="1865208"/>
            <a:ext cx="6215743" cy="1201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17" name="矩形 16"/>
          <p:cNvSpPr/>
          <p:nvPr/>
        </p:nvSpPr>
        <p:spPr>
          <a:xfrm>
            <a:off x="2498272" y="2747204"/>
            <a:ext cx="6215743" cy="144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夏至的由来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966855" y="1409701"/>
            <a:ext cx="4648200" cy="46481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夏至的由来</a:t>
            </a:r>
          </a:p>
        </p:txBody>
      </p:sp>
      <p:sp>
        <p:nvSpPr>
          <p:cNvPr id="8" name="矩形 7"/>
          <p:cNvSpPr/>
          <p:nvPr/>
        </p:nvSpPr>
        <p:spPr>
          <a:xfrm>
            <a:off x="1289957" y="1852742"/>
            <a:ext cx="6215743" cy="965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夏至是二十四节气中最早被确定的一个节气。公元前七世纪，先人采用土圭测日影，就确定了夏至。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233313" y="2884275"/>
            <a:ext cx="5628211" cy="878990"/>
            <a:chOff x="4852813" y="2884275"/>
            <a:chExt cx="5628211" cy="87899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4852813" y="2884275"/>
              <a:ext cx="878990" cy="87899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5553632" y="2958228"/>
              <a:ext cx="4927392" cy="566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lnSpc>
                  <a:spcPct val="200000"/>
                </a:lnSpc>
                <a:buClr>
                  <a:srgbClr val="70DEFC"/>
                </a:buClr>
              </a:pPr>
              <a:r>
                <a:rPr lang="zh-CN" altLang="en-US" b="1" dirty="0">
                  <a:solidFill>
                    <a:srgbClr val="222E3C"/>
                  </a:solidFill>
                  <a:cs typeface="+mn-ea"/>
                  <a:sym typeface="+mn-lt"/>
                </a:rPr>
                <a:t>中国古代将夏至分为三候：</a:t>
              </a:r>
              <a:endParaRPr lang="en-US" altLang="zh-CN" b="1" dirty="0">
                <a:solidFill>
                  <a:srgbClr val="222E3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33313" y="3707981"/>
            <a:ext cx="5628211" cy="878990"/>
            <a:chOff x="4852813" y="3707981"/>
            <a:chExt cx="5628211" cy="87899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4852813" y="3707981"/>
              <a:ext cx="878990" cy="87899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553632" y="3781934"/>
              <a:ext cx="4927392" cy="566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lnSpc>
                  <a:spcPct val="200000"/>
                </a:lnSpc>
                <a:buClr>
                  <a:srgbClr val="70DEFC"/>
                </a:buClr>
              </a:pPr>
              <a:r>
                <a:rPr lang="zh-CN" altLang="en-US" b="1" dirty="0">
                  <a:solidFill>
                    <a:srgbClr val="222E3C"/>
                  </a:solidFill>
                  <a:cs typeface="+mn-ea"/>
                  <a:sym typeface="+mn-lt"/>
                </a:rPr>
                <a:t>“一候鹿角解；二候蝉始鸣；三候半夏生。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33313" y="4531687"/>
            <a:ext cx="5628211" cy="878990"/>
            <a:chOff x="4852813" y="4531687"/>
            <a:chExt cx="5628211" cy="87899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4852813" y="4531687"/>
              <a:ext cx="878990" cy="87899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553632" y="4605640"/>
              <a:ext cx="4927392" cy="566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lnSpc>
                  <a:spcPct val="200000"/>
                </a:lnSpc>
                <a:buClr>
                  <a:srgbClr val="70DEFC"/>
                </a:buClr>
              </a:pPr>
              <a:r>
                <a:rPr lang="zh-CN" altLang="en-US" b="1" dirty="0">
                  <a:solidFill>
                    <a:srgbClr val="222E3C"/>
                  </a:solidFill>
                  <a:cs typeface="+mn-ea"/>
                  <a:sym typeface="+mn-lt"/>
                </a:rPr>
                <a:t>可见夏至一到阴凉就不远了。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314450" y="2525275"/>
            <a:ext cx="2476500" cy="3186354"/>
          </a:xfrm>
          <a:prstGeom prst="rect">
            <a:avLst/>
          </a:prstGeom>
          <a:noFill/>
          <a:ln w="34925">
            <a:solidFill>
              <a:srgbClr val="006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夏至的由来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29166" y="4141529"/>
            <a:ext cx="2604408" cy="26044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08767" y="3451398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头时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457200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</a:t>
            </a:r>
          </a:p>
        </p:txBody>
      </p:sp>
      <p:sp>
        <p:nvSpPr>
          <p:cNvPr id="10" name="矩形 9"/>
          <p:cNvSpPr/>
          <p:nvPr/>
        </p:nvSpPr>
        <p:spPr>
          <a:xfrm>
            <a:off x="5644594" y="3451398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中时</a:t>
            </a:r>
          </a:p>
          <a:p>
            <a:pPr algn="ctr" defTabSz="457200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</a:t>
            </a:r>
          </a:p>
        </p:txBody>
      </p:sp>
      <p:sp>
        <p:nvSpPr>
          <p:cNvPr id="13" name="矩形 12"/>
          <p:cNvSpPr/>
          <p:nvPr/>
        </p:nvSpPr>
        <p:spPr>
          <a:xfrm>
            <a:off x="9280420" y="3451398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中时</a:t>
            </a:r>
          </a:p>
          <a:p>
            <a:pPr algn="ctr" defTabSz="457200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</a:t>
            </a:r>
          </a:p>
        </p:txBody>
      </p:sp>
      <p:sp>
        <p:nvSpPr>
          <p:cNvPr id="14" name="矩形 13"/>
          <p:cNvSpPr/>
          <p:nvPr/>
        </p:nvSpPr>
        <p:spPr>
          <a:xfrm>
            <a:off x="1143000" y="1537195"/>
            <a:ext cx="10374082" cy="79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中国民间把夏至后的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天分成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3“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时”，一般头时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天，中时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天，末时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天。这期间我国大部分地区气温较高，日照充足，作物生长很快，生理和生态需水均较多。此时的降水对农业产量影响很大，有“夏至雨点值千金”之说。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933950" y="2525275"/>
            <a:ext cx="2476500" cy="3186354"/>
          </a:xfrm>
          <a:prstGeom prst="rect">
            <a:avLst/>
          </a:prstGeom>
          <a:noFill/>
          <a:ln w="34925">
            <a:solidFill>
              <a:srgbClr val="006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348666" y="4141529"/>
            <a:ext cx="2604408" cy="260440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591550" y="2525275"/>
            <a:ext cx="2476500" cy="3186354"/>
          </a:xfrm>
          <a:prstGeom prst="rect">
            <a:avLst/>
          </a:prstGeom>
          <a:noFill/>
          <a:ln w="34925">
            <a:solidFill>
              <a:srgbClr val="006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006266" y="4141529"/>
            <a:ext cx="2604408" cy="2604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8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夏至的由来</a:t>
            </a:r>
          </a:p>
        </p:txBody>
      </p:sp>
      <p:sp>
        <p:nvSpPr>
          <p:cNvPr id="7" name="矩形 6"/>
          <p:cNvSpPr/>
          <p:nvPr/>
        </p:nvSpPr>
        <p:spPr>
          <a:xfrm>
            <a:off x="1891690" y="1895994"/>
            <a:ext cx="5148349" cy="240065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节气一般在公历6月21日或22日。夏至为者，至有三义；一以阴阳气之至极，二以明阳气之始至，三以明日行之北至。故为至。《月令七十二候集解》关于夏至说：五月中，夏，假也，至，极也，万物于此皆假大而至极也</a:t>
            </a:r>
          </a:p>
        </p:txBody>
      </p:sp>
      <p:sp>
        <p:nvSpPr>
          <p:cNvPr id="9" name="矩形 8"/>
          <p:cNvSpPr/>
          <p:nvPr/>
        </p:nvSpPr>
        <p:spPr>
          <a:xfrm>
            <a:off x="1219199" y="1706534"/>
            <a:ext cx="6833447" cy="3186354"/>
          </a:xfrm>
          <a:prstGeom prst="rect">
            <a:avLst/>
          </a:prstGeom>
          <a:noFill/>
          <a:ln w="34925">
            <a:solidFill>
              <a:srgbClr val="2C9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558643" y="2141762"/>
            <a:ext cx="4637314" cy="4637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498272" y="1865208"/>
            <a:ext cx="6215743" cy="1201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17" name="矩形 16"/>
          <p:cNvSpPr/>
          <p:nvPr/>
        </p:nvSpPr>
        <p:spPr>
          <a:xfrm>
            <a:off x="2498272" y="2747204"/>
            <a:ext cx="6215743" cy="144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夏至的特点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夏至的特点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6617378" y="717888"/>
            <a:ext cx="5765122" cy="576512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43948" y="2183648"/>
            <a:ext cx="5694361" cy="749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是北半球一年中白昼最长、黑夜最短的一天。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43948" y="4064432"/>
            <a:ext cx="5269816" cy="79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整个地球上除南极点和南极圈内的极夜地区外，所有地点的日出方向都是从东北方开始的，在西北方落下。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443948" y="3495026"/>
            <a:ext cx="1658486" cy="391174"/>
          </a:xfrm>
          <a:prstGeom prst="roundRect">
            <a:avLst>
              <a:gd name="adj" fmla="val 50000"/>
            </a:avLst>
          </a:prstGeom>
          <a:solidFill>
            <a:srgbClr val="222E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夏至日那天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348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1226" y="574709"/>
            <a:ext cx="226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夏至的特点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346812" y="2076450"/>
            <a:ext cx="5155476" cy="32221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19198" y="1724046"/>
            <a:ext cx="27214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Clr>
                <a:srgbClr val="3C9DD2"/>
              </a:buClr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天文专家称，夏至是太阳的转折点，这天过后它将走“回头路”。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9198" y="4282189"/>
            <a:ext cx="27214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Clr>
                <a:srgbClr val="3C9DD2"/>
              </a:buClr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夏至过后，太阳直射点逐渐向南移动，北半球白昼开始逐渐变短。</a:t>
            </a:r>
          </a:p>
        </p:txBody>
      </p:sp>
      <p:sp>
        <p:nvSpPr>
          <p:cNvPr id="9" name="矩形 8"/>
          <p:cNvSpPr/>
          <p:nvPr/>
        </p:nvSpPr>
        <p:spPr>
          <a:xfrm>
            <a:off x="7968341" y="1724046"/>
            <a:ext cx="27214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Clr>
                <a:srgbClr val="3C9DD2"/>
              </a:buClr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对于北回归线及其以北的地区，夏至日过后，正午太阳高度也开始逐日降低。</a:t>
            </a:r>
          </a:p>
        </p:txBody>
      </p:sp>
      <p:sp>
        <p:nvSpPr>
          <p:cNvPr id="10" name="矩形 9"/>
          <p:cNvSpPr/>
          <p:nvPr/>
        </p:nvSpPr>
        <p:spPr>
          <a:xfrm>
            <a:off x="7968341" y="3982832"/>
            <a:ext cx="27214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Clr>
                <a:srgbClr val="3C9DD2"/>
              </a:buClr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民间有“吃过夏至面，一天短一线”的说法，我国唐代诗人韦应物的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夏至避暑北池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也曾写到“昼晷已云极，宵漏自此长”。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219198" y="3548743"/>
            <a:ext cx="2721431" cy="0"/>
          </a:xfrm>
          <a:prstGeom prst="line">
            <a:avLst/>
          </a:prstGeom>
          <a:ln>
            <a:solidFill>
              <a:srgbClr val="000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071757" y="3548743"/>
            <a:ext cx="2721431" cy="0"/>
          </a:xfrm>
          <a:prstGeom prst="line">
            <a:avLst/>
          </a:prstGeom>
          <a:ln>
            <a:solidFill>
              <a:srgbClr val="000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c5kz2e0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Microsoft Office PowerPoint</Application>
  <PresentationFormat>宽屏</PresentationFormat>
  <Paragraphs>103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2</cp:revision>
  <dcterms:created xsi:type="dcterms:W3CDTF">2022-03-10T06:57:22Z</dcterms:created>
  <dcterms:modified xsi:type="dcterms:W3CDTF">2023-01-11T02:10:36Z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C9717DD878A14854B33232563A68499B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