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391" r:id="rId4"/>
    <p:sldId id="342" r:id="rId5"/>
    <p:sldId id="403" r:id="rId6"/>
    <p:sldId id="405" r:id="rId7"/>
    <p:sldId id="381" r:id="rId8"/>
    <p:sldId id="406" r:id="rId9"/>
    <p:sldId id="402" r:id="rId10"/>
    <p:sldId id="357" r:id="rId11"/>
  </p:sldIdLst>
  <p:sldSz cx="9144000" cy="5143500" type="screen16x9"/>
  <p:notesSz cx="7104063" cy="10234613"/>
  <p:custDataLst>
    <p:tags r:id="rId14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2">
          <p15:clr>
            <a:srgbClr val="A4A3A4"/>
          </p15:clr>
        </p15:guide>
        <p15:guide id="2" pos="28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418C5"/>
    <a:srgbClr val="009999"/>
    <a:srgbClr val="4F855D"/>
    <a:srgbClr val="B2B2B2"/>
    <a:srgbClr val="202020"/>
    <a:srgbClr val="323232"/>
    <a:srgbClr val="CC33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42"/>
        <p:guide pos="286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975" y="844550"/>
            <a:ext cx="6551613" cy="3686175"/>
          </a:xfrm>
        </p:spPr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/>
        <p:txBody>
          <a:bodyPr wrap="square" lIns="99075" tIns="49538" rIns="99075" bIns="49538" anchor="t"/>
          <a:lstStyle/>
          <a:p>
            <a:pPr lvl="0"/>
            <a:endParaRPr lang="zh-CN" altLang="en-US" dirty="0"/>
          </a:p>
        </p:txBody>
      </p:sp>
      <p:sp>
        <p:nvSpPr>
          <p:cNvPr id="296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2347" y="9722882"/>
            <a:ext cx="3081716" cy="511731"/>
          </a:xfrm>
          <a:prstGeom prst="rect">
            <a:avLst/>
          </a:prstGeom>
          <a:noFill/>
          <a:ln w="9525">
            <a:noFill/>
          </a:ln>
        </p:spPr>
        <p:txBody>
          <a:bodyPr wrap="square" lIns="99075" tIns="49538" rIns="99075" bIns="49538" anchor="t"/>
          <a:lstStyle/>
          <a:p>
            <a:fld id="{9A0DB2DC-4C9A-4742-B13C-FB6460FD3503}" type="slidenum">
              <a:rPr lang="zh-CN" altLang="en-US" sz="1300" dirty="0"/>
              <a:t>10</a:t>
            </a:fld>
            <a:endParaRPr lang="zh-CN" alt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4873467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384854" y="332557"/>
            <a:ext cx="2158365" cy="23852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1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二 章   整式的加减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0" y="1406286"/>
            <a:ext cx="9144000" cy="76174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5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整式的加减</a:t>
            </a:r>
            <a:endParaRPr lang="zh-CN" altLang="en-US" sz="4500" b="1" dirty="0">
              <a:ln w="28575">
                <a:noFill/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5"/>
          <p:cNvSpPr/>
          <p:nvPr/>
        </p:nvSpPr>
        <p:spPr>
          <a:xfrm>
            <a:off x="2682743" y="2436802"/>
            <a:ext cx="3562586" cy="484748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2700" b="1" dirty="0">
                <a:ln w="28575">
                  <a:noFill/>
                </a:ln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2700" b="1" dirty="0">
                <a:ln w="28575">
                  <a:noFill/>
                </a:ln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700" b="1" dirty="0">
                <a:ln w="28575">
                  <a:noFill/>
                </a:ln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课时</a:t>
            </a:r>
          </a:p>
        </p:txBody>
      </p:sp>
      <p:sp>
        <p:nvSpPr>
          <p:cNvPr id="28" name="矩形 27"/>
          <p:cNvSpPr/>
          <p:nvPr/>
        </p:nvSpPr>
        <p:spPr>
          <a:xfrm>
            <a:off x="-4882" y="3997472"/>
            <a:ext cx="91488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36" name="图片 35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950166" y="1460609"/>
            <a:ext cx="58697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(1)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去括号时要将括号前的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符号和括号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一起去掉；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950165" y="2101165"/>
            <a:ext cx="59285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(2)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去括号时首先弄清括号前是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+”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还是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“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-”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950165" y="2745293"/>
            <a:ext cx="6315075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(3)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去括号时当括号前有数字因数应用乘法分配律，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切勿漏乘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ldLvl="0"/>
      <p:bldP spid="41" grpId="0" bldLvl="0"/>
      <p:bldP spid="42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622201" y="663743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915270" y="2838893"/>
            <a:ext cx="2074355" cy="21371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11"/>
          <p:cNvSpPr>
            <a:spLocks noChangeArrowheads="1"/>
          </p:cNvSpPr>
          <p:nvPr/>
        </p:nvSpPr>
        <p:spPr bwMode="auto">
          <a:xfrm>
            <a:off x="1187133" y="1942656"/>
            <a:ext cx="5940029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能运用运算律探究去括号法则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（重点）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会利用去括号法则将整式化简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（难点）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Object 10"/>
          <p:cNvGraphicFramePr/>
          <p:nvPr/>
        </p:nvGraphicFramePr>
        <p:xfrm>
          <a:off x="6146800" y="2148446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3" r:id="rId4" imgW="128270" imgH="199390" progId="Equation.DSMT4">
                  <p:embed/>
                </p:oleObj>
              </mc:Choice>
              <mc:Fallback>
                <p:oleObj r:id="rId4" imgW="128270" imgH="199390" progId="Equation.DSMT4">
                  <p:embed/>
                  <p:pic>
                    <p:nvPicPr>
                      <p:cNvPr id="0" name="图片 5036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2148446"/>
                        <a:ext cx="914400" cy="1488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447666" y="167165"/>
            <a:ext cx="2316458" cy="647224"/>
            <a:chOff x="3327445" y="196489"/>
            <a:chExt cx="3088610" cy="1003300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文本占位符 8203"/>
          <p:cNvSpPr>
            <a:spLocks noGrp="1" noChangeArrowheads="1"/>
          </p:cNvSpPr>
          <p:nvPr/>
        </p:nvSpPr>
        <p:spPr bwMode="auto">
          <a:xfrm>
            <a:off x="1114422" y="1366743"/>
            <a:ext cx="4858941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/>
          <a:p>
            <a:pPr marL="257175" indent="-257175">
              <a:spcBef>
                <a:spcPct val="50000"/>
              </a:spcBef>
              <a:buSzPct val="75000"/>
            </a:pPr>
            <a:r>
              <a:rPr lang="zh-CN" altLang="en-US" sz="2100">
                <a:solidFill>
                  <a:srgbClr val="0C0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利用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乘法分配律</a:t>
            </a:r>
            <a:r>
              <a:rPr lang="zh-CN" altLang="en-US" sz="2100">
                <a:solidFill>
                  <a:srgbClr val="0C0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计算</a:t>
            </a:r>
            <a:r>
              <a:rPr lang="en-US" altLang="zh-CN" sz="2100">
                <a:solidFill>
                  <a:srgbClr val="0C0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:</a:t>
            </a:r>
            <a:r>
              <a:rPr lang="zh-CN" altLang="en-US" sz="2100">
                <a:solidFill>
                  <a:srgbClr val="0C0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你有几种方法？</a:t>
            </a:r>
          </a:p>
        </p:txBody>
      </p:sp>
      <p:graphicFrame>
        <p:nvGraphicFramePr>
          <p:cNvPr id="18" name="内容占位符 8215"/>
          <p:cNvGraphicFramePr>
            <a:graphicFrameLocks noGrp="1"/>
          </p:cNvGraphicFramePr>
          <p:nvPr/>
        </p:nvGraphicFramePr>
        <p:xfrm>
          <a:off x="2339331" y="2026349"/>
          <a:ext cx="217244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4" r:id="rId7" imgW="789305" imgH="229235" progId="Equation.3">
                  <p:embed/>
                </p:oleObj>
              </mc:Choice>
              <mc:Fallback>
                <p:oleObj r:id="rId7" imgW="789305" imgH="229235" progId="Equation.3">
                  <p:embed/>
                  <p:pic>
                    <p:nvPicPr>
                      <p:cNvPr id="0" name="图片 5036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331" y="2026349"/>
                        <a:ext cx="217244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>
                <a:spLocks noChangeArrowheads="1"/>
              </p:cNvSpPr>
              <p:nvPr/>
            </p:nvSpPr>
            <p:spPr bwMode="auto">
              <a:xfrm>
                <a:off x="2227657" y="2684765"/>
                <a:ext cx="2750344" cy="6226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3600" i="1" dirty="0">
                        <a:solidFill>
                          <a:srgbClr val="0C03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3600" dirty="0">
                    <a:solidFill>
                      <a:srgbClr val="0C03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7(3</a:t>
                </a:r>
                <a:r>
                  <a:rPr lang="en-US" altLang="zh-CN" sz="3600" i="1" dirty="0">
                    <a:solidFill>
                      <a:srgbClr val="0C03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14:m>
                  <m:oMath xmlns:m="http://schemas.openxmlformats.org/officeDocument/2006/math">
                    <m:r>
                      <a:rPr lang="en-US" altLang="zh-CN" sz="3600" i="1" dirty="0">
                        <a:solidFill>
                          <a:srgbClr val="F1250F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3600" dirty="0">
                    <a:solidFill>
                      <a:srgbClr val="0C03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4)=</a:t>
                </a:r>
                <a:r>
                  <a:rPr lang="zh-CN" altLang="en-US" sz="3600" dirty="0">
                    <a:solidFill>
                      <a:srgbClr val="0C03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？</a:t>
                </a: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7657" y="2684765"/>
                <a:ext cx="2750344" cy="622697"/>
              </a:xfrm>
              <a:prstGeom prst="rect">
                <a:avLst/>
              </a:prstGeom>
              <a:blipFill rotWithShape="1">
                <a:blip r:embed="rId9"/>
                <a:stretch>
                  <a:fillRect l="-3" t="-100" r="9" b="6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组合 10"/>
          <p:cNvPicPr>
            <a:picLocks noGrp="1"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102502" y="3467283"/>
            <a:ext cx="3112294" cy="86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42565" y="229496"/>
            <a:ext cx="2316458" cy="647224"/>
            <a:chOff x="3327445" y="196489"/>
            <a:chExt cx="3088610" cy="1003300"/>
          </a:xfrm>
        </p:grpSpPr>
        <p:pic>
          <p:nvPicPr>
            <p:cNvPr id="24" name="图片 2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2545888" y="2442719"/>
            <a:ext cx="1385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100" i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209" y="859837"/>
            <a:ext cx="1728816" cy="438581"/>
          </a:xfrm>
          <a:prstGeom prst="rect">
            <a:avLst/>
          </a:prstGeom>
          <a:solidFill>
            <a:schemeClr val="accent3"/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b="1" dirty="0"/>
              <a:t>去括号法则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128236" y="1399699"/>
            <a:ext cx="6336030" cy="173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800" dirty="0">
                <a:latin typeface="+mj-ea"/>
                <a:ea typeface="+mj-ea"/>
                <a:cs typeface="+mj-ea"/>
              </a:rPr>
              <a:t>如果括号外的因数是正数，去括号后原括号内各项的符号与原来的符号相同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.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1800" dirty="0">
                <a:latin typeface="+mj-ea"/>
                <a:ea typeface="+mj-ea"/>
                <a:cs typeface="+mj-ea"/>
              </a:rPr>
              <a:t>如果括号外的因数是负数，去括号后原括号内各项的符号与原来的符号相反</a:t>
            </a:r>
            <a:r>
              <a:rPr lang="en-US" altLang="zh-CN" sz="1800" dirty="0">
                <a:latin typeface="+mj-ea"/>
                <a:ea typeface="+mj-ea"/>
                <a:cs typeface="+mj-ea"/>
              </a:rPr>
              <a:t>.</a:t>
            </a:r>
            <a:endParaRPr lang="zh-CN" altLang="en-US" sz="1800" dirty="0">
              <a:latin typeface="+mj-ea"/>
              <a:ea typeface="+mj-ea"/>
              <a:cs typeface="+mj-ea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528653" y="2905222"/>
            <a:ext cx="138113" cy="4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endParaRPr lang="zh-CN" altLang="zh-CN" sz="24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5"/>
              <p:cNvSpPr txBox="1">
                <a:spLocks noChangeArrowheads="1"/>
              </p:cNvSpPr>
              <p:nvPr/>
            </p:nvSpPr>
            <p:spPr bwMode="auto">
              <a:xfrm>
                <a:off x="1032039" y="3324473"/>
                <a:ext cx="2377093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400" b="1" dirty="0"/>
                  <a:t>(1) 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𝒙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＋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𝟓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𝒙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－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𝟏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)</m:t>
                    </m:r>
                  </m:oMath>
                </a14:m>
                <a:endParaRPr lang="en-US" altLang="zh-CN" sz="2400" b="1" dirty="0"/>
              </a:p>
            </p:txBody>
          </p:sp>
        </mc:Choice>
        <mc:Fallback xmlns="">
          <p:sp>
            <p:nvSpPr>
              <p:cNvPr id="2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2039" y="3324473"/>
                <a:ext cx="2377093" cy="438581"/>
              </a:xfrm>
              <a:prstGeom prst="rect">
                <a:avLst/>
              </a:prstGeom>
              <a:blipFill rotWithShape="1">
                <a:blip r:embed="rId4"/>
                <a:stretch>
                  <a:fillRect l="-7" t="-57" r="19" b="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3947879" y="3315627"/>
                <a:ext cx="2389115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400" b="1" dirty="0"/>
                  <a:t>(2) 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𝒚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－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𝟒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＋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)</m:t>
                    </m:r>
                  </m:oMath>
                </a14:m>
                <a:endParaRPr lang="en-US" altLang="zh-CN" sz="2400" b="1" dirty="0"/>
              </a:p>
            </p:txBody>
          </p:sp>
        </mc:Choice>
        <mc:Fallback xmlns="">
          <p:sp>
            <p:nvSpPr>
              <p:cNvPr id="2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7879" y="3315627"/>
                <a:ext cx="2389115" cy="438581"/>
              </a:xfrm>
              <a:prstGeom prst="rect">
                <a:avLst/>
              </a:prstGeom>
              <a:blipFill rotWithShape="1">
                <a:blip r:embed="rId5"/>
                <a:stretch>
                  <a:fillRect l="-4" t="-67" r="14" b="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801057" y="3754201"/>
                <a:ext cx="2873624" cy="1177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   解： 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𝒙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＋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𝟓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𝒙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－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𝟏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)</m:t>
                    </m:r>
                  </m:oMath>
                </a14:m>
                <a:endParaRPr lang="en-US" altLang="zh-CN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     =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𝟐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𝒙</m:t>
                      </m:r>
                      <m:r>
                        <a:rPr lang="zh-CN" altLang="en-US" sz="2400" b="1" i="1" dirty="0">
                          <a:latin typeface="Cambria Math" panose="02040503050406030204"/>
                        </a:rPr>
                        <m:t>＋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𝟓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𝒙</m:t>
                      </m:r>
                      <m:r>
                        <a:rPr lang="zh-CN" altLang="en-US" sz="2400" b="1" i="1" dirty="0">
                          <a:latin typeface="Cambria Math" panose="02040503050406030204"/>
                        </a:rPr>
                        <m:t>－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𝟏</m:t>
                      </m:r>
                    </m:oMath>
                  </m:oMathPara>
                </a14:m>
                <a:endParaRPr lang="en-US" altLang="zh-CN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     =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𝟕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𝒙</m:t>
                      </m:r>
                      <m:r>
                        <a:rPr lang="zh-CN" altLang="en-US" sz="2400" b="1" i="1" dirty="0">
                          <a:latin typeface="Cambria Math" panose="02040503050406030204"/>
                        </a:rPr>
                        <m:t>－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𝟏</m:t>
                      </m:r>
                    </m:oMath>
                  </m:oMathPara>
                </a14:m>
                <a:endParaRPr lang="en-US" altLang="zh-CN" sz="2400" b="1" dirty="0"/>
              </a:p>
            </p:txBody>
          </p:sp>
        </mc:Choice>
        <mc:Fallback xmlns="">
          <p:sp>
            <p:nvSpPr>
              <p:cNvPr id="2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1057" y="3754201"/>
                <a:ext cx="2873624" cy="1177245"/>
              </a:xfrm>
              <a:prstGeom prst="rect">
                <a:avLst/>
              </a:prstGeom>
              <a:blipFill rotWithShape="1">
                <a:blip r:embed="rId6"/>
                <a:stretch>
                  <a:fillRect l="-11" t="-7" r="20" b="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3932401" y="3780370"/>
                <a:ext cx="2800286" cy="1177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   解：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𝒚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－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𝟒</m:t>
                    </m:r>
                    <m:r>
                      <a:rPr lang="zh-CN" altLang="en-US" sz="2400" b="1" i="1" dirty="0">
                        <a:latin typeface="Cambria Math" panose="02040503050406030204"/>
                      </a:rPr>
                      <m:t>＋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)</m:t>
                    </m:r>
                  </m:oMath>
                </a14:m>
                <a:endParaRPr lang="en-US" altLang="zh-CN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    =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𝟑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𝒚</m:t>
                      </m:r>
                      <m:r>
                        <a:rPr lang="zh-CN" altLang="en-US" sz="2400" b="1" i="1" dirty="0">
                          <a:latin typeface="Cambria Math" panose="02040503050406030204"/>
                        </a:rPr>
                        <m:t>－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𝟒</m:t>
                      </m:r>
                      <m:r>
                        <a:rPr lang="zh-CN" altLang="en-US" sz="2400" b="1" i="1" dirty="0">
                          <a:latin typeface="Cambria Math" panose="02040503050406030204"/>
                        </a:rPr>
                        <m:t>－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𝟐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𝒚</m:t>
                      </m:r>
                    </m:oMath>
                  </m:oMathPara>
                </a14:m>
                <a:endParaRPr lang="en-US" altLang="zh-CN" sz="2400" b="1" i="1" dirty="0">
                  <a:latin typeface="Cambria Math" panose="02040503050406030204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 =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𝒚</m:t>
                      </m:r>
                      <m:r>
                        <a:rPr lang="zh-CN" altLang="en-US" sz="2400" b="1" i="1" dirty="0">
                          <a:latin typeface="Cambria Math" panose="02040503050406030204"/>
                        </a:rPr>
                        <m:t>－</m:t>
                      </m:r>
                      <m:r>
                        <a:rPr lang="en-US" altLang="zh-CN" sz="2400" b="1" i="1" dirty="0">
                          <a:latin typeface="Cambria Math" panose="02040503050406030204"/>
                        </a:rPr>
                        <m:t>𝟒</m:t>
                      </m:r>
                    </m:oMath>
                  </m:oMathPara>
                </a14:m>
                <a:endParaRPr lang="en-US" altLang="zh-CN" sz="2400" b="1" dirty="0"/>
              </a:p>
            </p:txBody>
          </p:sp>
        </mc:Choice>
        <mc:Fallback xmlns="">
          <p:sp>
            <p:nvSpPr>
              <p:cNvPr id="29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2401" y="3780370"/>
                <a:ext cx="2800286" cy="1177245"/>
              </a:xfrm>
              <a:prstGeom prst="rect">
                <a:avLst/>
              </a:prstGeom>
              <a:blipFill rotWithShape="1">
                <a:blip r:embed="rId7"/>
                <a:stretch>
                  <a:fillRect l="-17" t="-18" r="15" b="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21" grpId="0" bldLvl="0" animBg="1"/>
      <p:bldP spid="22" grpId="0" bldLvl="0" animBg="1"/>
      <p:bldP spid="28" grpId="0" bldLvl="0" animBg="1"/>
      <p:bldP spid="2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Grp="1" noChangeArrowheads="1"/>
          </p:cNvSpPr>
          <p:nvPr/>
        </p:nvSpPr>
        <p:spPr bwMode="auto">
          <a:xfrm>
            <a:off x="1031387" y="880675"/>
            <a:ext cx="5400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 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化简下列各式：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5"/>
              <p:cNvSpPr txBox="1">
                <a:spLocks noChangeArrowheads="1"/>
              </p:cNvSpPr>
              <p:nvPr/>
            </p:nvSpPr>
            <p:spPr bwMode="auto">
              <a:xfrm>
                <a:off x="374798" y="1266438"/>
                <a:ext cx="8046188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1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8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+2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𝑏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+</m:t>
                    </m:r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（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5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𝑏</m:t>
                    </m:r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）；（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）（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5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−3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𝑏</m:t>
                    </m:r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）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−3</m:t>
                    </m:r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（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baseline="30000" dirty="0">
                        <a:latin typeface="Cambria Math" panose="02040503050406030204"/>
                        <a:ea typeface="黑体" panose="02010609060101010101" pitchFamily="2" charset="-122"/>
                      </a:rPr>
                      <m:t>2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−2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𝑏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）；</a:t>
                </a:r>
              </a:p>
            </p:txBody>
          </p:sp>
        </mc:Choice>
        <mc:Fallback xmlns="">
          <p:sp>
            <p:nvSpPr>
              <p:cNvPr id="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798" y="1266438"/>
                <a:ext cx="8046188" cy="553998"/>
              </a:xfrm>
              <a:prstGeom prst="rect">
                <a:avLst/>
              </a:prstGeom>
              <a:blipFill rotWithShape="1">
                <a:blip r:embed="rId3"/>
                <a:stretch>
                  <a:fillRect l="-2" t="-5890" r="3" b="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/>
              <p:cNvSpPr txBox="1">
                <a:spLocks noChangeArrowheads="1"/>
              </p:cNvSpPr>
              <p:nvPr/>
            </p:nvSpPr>
            <p:spPr bwMode="auto">
              <a:xfrm>
                <a:off x="1030196" y="1883182"/>
                <a:ext cx="5411391" cy="1038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解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srgbClr val="0070C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：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（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1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）原式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𝟖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𝒂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+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𝟐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𝒃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+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𝟓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𝒂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−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𝒃</m:t>
                    </m:r>
                  </m:oMath>
                </a14:m>
                <a:endParaRPr lang="en-US" altLang="zh-CN" sz="21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Arial" panose="020B0604020202020204" pitchFamily="34" charset="0"/>
                        </a:rPr>
                        <m:t>         =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𝟏𝟑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𝒂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+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𝒃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Arial" panose="020B0604020202020204" pitchFamily="34" charset="0"/>
                        </a:rPr>
                        <m:t>.</m:t>
                      </m:r>
                    </m:oMath>
                  </m:oMathPara>
                </a14:m>
                <a:endParaRPr lang="zh-CN" altLang="en-US" sz="21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0196" y="1883182"/>
                <a:ext cx="5411391" cy="1038225"/>
              </a:xfrm>
              <a:prstGeom prst="rect">
                <a:avLst/>
              </a:prstGeom>
              <a:blipFill rotWithShape="1">
                <a:blip r:embed="rId4"/>
                <a:stretch>
                  <a:fillRect l="-4" t="-39" r="3" b="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2"/>
              <p:cNvSpPr txBox="1">
                <a:spLocks noChangeArrowheads="1"/>
              </p:cNvSpPr>
              <p:nvPr/>
            </p:nvSpPr>
            <p:spPr bwMode="auto">
              <a:xfrm>
                <a:off x="1081393" y="3008322"/>
                <a:ext cx="5639429" cy="1523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        （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2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）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原式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Arial" panose="020B0604020202020204" pitchFamily="34" charset="0"/>
                      </a:rPr>
                      <m:t>=</m:t>
                    </m:r>
                    <m:r>
                      <a:rPr lang="zh-CN" altLang="en-US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（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𝟓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𝒂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−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𝟑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𝒃</m:t>
                    </m:r>
                    <m:r>
                      <a:rPr lang="zh-CN" altLang="en-US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）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−</m:t>
                    </m:r>
                    <m:r>
                      <a:rPr lang="zh-CN" altLang="en-US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（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𝟑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𝒂</m:t>
                    </m:r>
                    <m:r>
                      <a:rPr lang="en-US" altLang="zh-CN" sz="2100" b="1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𝟐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−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𝟔</m:t>
                    </m:r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𝒃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      =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𝟓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𝒂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−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𝟑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𝒃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−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𝟑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𝒂</m:t>
                      </m:r>
                      <m:r>
                        <a:rPr lang="en-US" altLang="zh-CN" sz="2100" b="1" i="1" baseline="30000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𝟐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Arial" panose="020B0604020202020204" pitchFamily="34" charset="0"/>
                        </a:rPr>
                        <m:t>+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𝟔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𝒃</m:t>
                      </m:r>
                    </m:oMath>
                  </m:oMathPara>
                </a14:m>
                <a:endParaRPr lang="en-US" altLang="zh-CN" sz="21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      =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−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𝟑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𝒂</m:t>
                      </m:r>
                      <m:r>
                        <a:rPr lang="en-US" altLang="zh-CN" sz="2100" b="1" i="1" baseline="30000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𝟐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+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𝟓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𝒂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+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𝟑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𝒃</m:t>
                      </m:r>
                      <m:r>
                        <a:rPr lang="en-US" altLang="zh-CN" sz="2100" b="1" i="1" dirty="0">
                          <a:solidFill>
                            <a:srgbClr val="FF0000"/>
                          </a:solidFill>
                          <a:latin typeface="Cambria Math" panose="02040503050406030204"/>
                          <a:ea typeface="黑体" panose="02010609060101010101" pitchFamily="2" charset="-122"/>
                          <a:sym typeface="宋体" panose="02010600030101010101" pitchFamily="2" charset="-122"/>
                        </a:rPr>
                        <m:t>.</m:t>
                      </m:r>
                    </m:oMath>
                  </m:oMathPara>
                </a14:m>
                <a:endParaRPr lang="zh-CN" altLang="en-US" sz="21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5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1393" y="3008322"/>
                <a:ext cx="5639429" cy="1523494"/>
              </a:xfrm>
              <a:prstGeom prst="rect">
                <a:avLst/>
              </a:prstGeom>
              <a:blipFill rotWithShape="1">
                <a:blip r:embed="rId5"/>
                <a:stretch>
                  <a:fillRect l="-11" t="-2147" r="-68" b="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80730" y="1691879"/>
            <a:ext cx="6048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/>
          <a:p>
            <a:pPr algn="just" hangingPunct="0">
              <a:lnSpc>
                <a:spcPct val="110000"/>
              </a:lnSpc>
            </a:pPr>
            <a:r>
              <a:rPr lang="en-US" altLang="zh-CN" sz="2400" b="1">
                <a:solidFill>
                  <a:srgbClr val="6600FF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1620703" y="1983401"/>
            <a:ext cx="31325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879789" y="2844404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3142944" y="1875055"/>
            <a:ext cx="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693940" y="1875055"/>
            <a:ext cx="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3742993" y="1875055"/>
            <a:ext cx="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33379" y="1973530"/>
            <a:ext cx="307181" cy="4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2486431" y="1295539"/>
                <a:ext cx="415018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𝒂</m:t>
                      </m:r>
                    </m:oMath>
                  </m:oMathPara>
                </a14:m>
                <a:endParaRPr lang="en-US" altLang="zh-CN" sz="2400" b="1" dirty="0"/>
              </a:p>
            </p:txBody>
          </p:sp>
        </mc:Choice>
        <mc:Fallback xmlns="">
          <p:sp>
            <p:nvSpPr>
              <p:cNvPr id="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6431" y="1295539"/>
                <a:ext cx="415018" cy="438581"/>
              </a:xfrm>
              <a:prstGeom prst="rect">
                <a:avLst/>
              </a:prstGeom>
              <a:blipFill rotWithShape="1">
                <a:blip r:embed="rId3"/>
                <a:stretch>
                  <a:fillRect l="-98" t="-32" r="32" b="1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3581068" y="1297768"/>
                <a:ext cx="410209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𝒃</m:t>
                      </m:r>
                    </m:oMath>
                  </m:oMathPara>
                </a14:m>
                <a:endParaRPr lang="en-US" altLang="zh-CN" sz="2400" b="1" dirty="0"/>
              </a:p>
            </p:txBody>
          </p:sp>
        </mc:Choice>
        <mc:Fallback xmlns="">
          <p:sp>
            <p:nvSpPr>
              <p:cNvPr id="10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068" y="1297768"/>
                <a:ext cx="410209" cy="438581"/>
              </a:xfrm>
              <a:prstGeom prst="rect">
                <a:avLst/>
              </a:prstGeom>
              <a:blipFill rotWithShape="1">
                <a:blip r:embed="rId4"/>
                <a:stretch>
                  <a:fillRect l="-74" t="-106" r="74" b="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1017383" y="582021"/>
                <a:ext cx="7471709" cy="392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b="1" dirty="0">
                    <a:solidFill>
                      <a:srgbClr val="C00000"/>
                    </a:solidFill>
                  </a:rPr>
                  <a:t>例</a:t>
                </a:r>
                <a:r>
                  <a:rPr lang="en-US" altLang="zh-CN" sz="2100" b="1" dirty="0">
                    <a:solidFill>
                      <a:srgbClr val="C00000"/>
                    </a:solidFill>
                  </a:rPr>
                  <a:t>2</a:t>
                </a:r>
                <a:r>
                  <a:rPr lang="en-US" altLang="zh-CN" sz="2100" b="1" dirty="0"/>
                  <a:t> </a:t>
                </a:r>
                <a:r>
                  <a:rPr lang="zh-CN" altLang="en-US" sz="2100" b="1" dirty="0"/>
                  <a:t>已知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zh-CN" altLang="en-US" sz="2100" b="1" i="1" dirty="0">
                        <a:latin typeface="Cambria Math" panose="02040503050406030204"/>
                      </a:rPr>
                      <m:t>、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en-US" sz="2100" b="1" dirty="0"/>
                  <a:t>在数轴上位置如图所示，化简</a:t>
                </a:r>
                <a:r>
                  <a:rPr lang="en-US" altLang="zh-CN" sz="2100" b="1" dirty="0"/>
                  <a:t>: 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   +  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 </m:t>
                    </m:r>
                  </m:oMath>
                </a14:m>
                <a:r>
                  <a:rPr lang="en-US" altLang="zh-CN" sz="2100" b="1" dirty="0"/>
                  <a:t>.</a:t>
                </a:r>
              </a:p>
            </p:txBody>
          </p:sp>
        </mc:Choice>
        <mc:Fallback xmlns="">
          <p:sp>
            <p:nvSpPr>
              <p:cNvPr id="1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7383" y="582021"/>
                <a:ext cx="7471709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2" t="-92" r="6" b="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264987" y="976468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292036" y="970275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7110356" y="970275"/>
            <a:ext cx="0" cy="27027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527674" y="976468"/>
            <a:ext cx="0" cy="27027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854260" y="2163961"/>
                <a:ext cx="6669759" cy="19159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分析：因为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en-US" altLang="zh-CN" sz="2400" b="1" dirty="0"/>
                  <a:t> </a:t>
                </a:r>
                <a:r>
                  <a:rPr lang="zh-CN" altLang="en-US" sz="2400" b="1" dirty="0"/>
                  <a:t>＞</a:t>
                </a:r>
                <a:r>
                  <a:rPr lang="en-US" altLang="zh-CN" sz="2400" b="1" dirty="0"/>
                  <a:t>0 ,</a:t>
                </a:r>
                <a:r>
                  <a:rPr lang="zh-CN" altLang="en-US" sz="2400" b="1" dirty="0"/>
                  <a:t>所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 b="1" dirty="0">
                        <a:latin typeface="Cambria Math" panose="02040503050406030204" charset="0"/>
                      </a:rPr>
                      <m:t>以</m:t>
                    </m:r>
                    <m:r>
                      <m:rPr>
                        <m:nor/>
                      </m:rPr>
                      <a:rPr lang="en-US" altLang="zh-CN" sz="2400" b="1" dirty="0">
                        <a:latin typeface="Cambria Math" panose="02040503050406030204" charset="0"/>
                      </a:rPr>
                      <m:t> 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 = 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endParaRPr lang="en-US" altLang="zh-CN" sz="2400" b="1" dirty="0"/>
              </a:p>
              <a:p>
                <a:r>
                  <a:rPr lang="en-US" altLang="zh-CN" sz="2400" b="1" dirty="0"/>
                  <a:t>           </a:t>
                </a:r>
                <a:r>
                  <a:rPr lang="zh-CN" altLang="en-US" sz="2400" b="1" dirty="0"/>
                  <a:t>又因为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r>
                  <a:rPr lang="zh-CN" altLang="en-US" sz="2400" b="1" dirty="0"/>
                  <a:t>＜</a:t>
                </a:r>
                <a:r>
                  <a:rPr lang="en-US" altLang="zh-CN" sz="2400" b="1" dirty="0"/>
                  <a:t>0 ,</a:t>
                </a:r>
                <a:r>
                  <a:rPr lang="zh-CN" altLang="en-US" sz="2400" b="1" dirty="0"/>
                  <a:t>所以 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 = −(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) </m:t>
                    </m:r>
                  </m:oMath>
                </a14:m>
                <a:endParaRPr lang="en-US" altLang="zh-CN" sz="2400" b="1" dirty="0"/>
              </a:p>
              <a:p>
                <a:r>
                  <a:rPr lang="zh-CN" altLang="en-US" sz="2400" b="1" dirty="0"/>
                  <a:t>解：  原式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=</m:t>
                    </m:r>
                    <m:d>
                      <m:dPr>
                        <m:begChr m:val="（"/>
                        <m:endChr m:val="）"/>
                        <m:ctrlPr>
                          <a:rPr lang="zh-CN" altLang="en-US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1" i="1" dirty="0">
                            <a:latin typeface="Cambria Math" panose="02040503050406030204"/>
                          </a:rPr>
                          <m:t>𝒃</m:t>
                        </m:r>
                        <m:r>
                          <a:rPr lang="en-US" altLang="zh-CN" sz="2400" b="1" i="1" dirty="0">
                            <a:latin typeface="Cambria Math" panose="02040503050406030204"/>
                          </a:rPr>
                          <m:t>−</m:t>
                        </m:r>
                        <m:r>
                          <a:rPr lang="en-US" altLang="zh-CN" sz="2400" b="1" i="1" dirty="0">
                            <a:latin typeface="Cambria Math" panose="02040503050406030204"/>
                          </a:rPr>
                          <m:t>𝒂</m:t>
                        </m:r>
                      </m:e>
                    </m:d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d>
                      <m:dPr>
                        <m:ctrlPr>
                          <a:rPr lang="en-US" altLang="zh-CN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1" i="1" dirty="0">
                            <a:latin typeface="Cambria Math" panose="02040503050406030204"/>
                          </a:rPr>
                          <m:t>𝒂</m:t>
                        </m:r>
                        <m:r>
                          <a:rPr lang="en-US" altLang="zh-CN" sz="2400" b="1" i="1" dirty="0">
                            <a:latin typeface="Cambria Math" panose="02040503050406030204"/>
                          </a:rPr>
                          <m:t>−</m:t>
                        </m:r>
                        <m:r>
                          <a:rPr lang="en-US" altLang="zh-CN" sz="2400" b="1" i="1" dirty="0">
                            <a:latin typeface="Cambria Math" panose="02040503050406030204"/>
                          </a:rPr>
                          <m:t>𝒃</m:t>
                        </m:r>
                      </m:e>
                    </m:d>
                  </m:oMath>
                </a14:m>
                <a:endParaRPr lang="en-US" altLang="zh-CN" sz="2400" b="1" i="1" dirty="0">
                  <a:latin typeface="Cambria Math" panose="02040503050406030204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dirty="0">
                          <a:latin typeface="Cambria Math" panose="02040503050406030204"/>
                        </a:rPr>
                        <m:t> =   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𝒃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−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𝒂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−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𝒂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+</m:t>
                      </m:r>
                      <m:r>
                        <a:rPr lang="en-US" altLang="zh-CN" sz="2400" b="1" i="1" dirty="0" err="1">
                          <a:latin typeface="Cambria Math" panose="02040503050406030204"/>
                        </a:rPr>
                        <m:t>𝒃</m:t>
                      </m:r>
                    </m:oMath>
                  </m:oMathPara>
                </a14:m>
                <a:endParaRPr lang="en-US" altLang="zh-CN" sz="2400" b="1" dirty="0"/>
              </a:p>
              <a:p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                               =   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400" b="1" i="1" dirty="0">
                        <a:latin typeface="Cambria Math" panose="02040503050406030204"/>
                      </a:rPr>
                      <m:t>     </m:t>
                    </m:r>
                  </m:oMath>
                </a14:m>
                <a:r>
                  <a:rPr lang="en-US" altLang="zh-CN" sz="2400" b="1" dirty="0"/>
                  <a:t>  </a:t>
                </a:r>
              </a:p>
            </p:txBody>
          </p:sp>
        </mc:Choice>
        <mc:Fallback xmlns="">
          <p:sp>
            <p:nvSpPr>
              <p:cNvPr id="1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4260" y="2163961"/>
                <a:ext cx="6669759" cy="1915909"/>
              </a:xfrm>
              <a:prstGeom prst="rect">
                <a:avLst/>
              </a:prstGeom>
              <a:blipFill rotWithShape="1">
                <a:blip r:embed="rId6"/>
                <a:stretch>
                  <a:fillRect l="-3" t="-27" r="-1487" b="-42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543537" y="2781038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380046" y="2781038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825007" y="3154671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595356" y="3168778"/>
            <a:ext cx="0" cy="2702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88304" y="284155"/>
            <a:ext cx="2316458" cy="647224"/>
            <a:chOff x="3327445" y="196489"/>
            <a:chExt cx="3088610" cy="1003300"/>
          </a:xfrm>
        </p:grpSpPr>
        <p:pic>
          <p:nvPicPr>
            <p:cNvPr id="10" name="图片 9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2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Line 121"/>
          <p:cNvSpPr>
            <a:spLocks noChangeShapeType="1"/>
          </p:cNvSpPr>
          <p:nvPr/>
        </p:nvSpPr>
        <p:spPr bwMode="auto">
          <a:xfrm>
            <a:off x="535781" y="5266135"/>
            <a:ext cx="364450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178951" y="1365746"/>
            <a:ext cx="6172200" cy="3239691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sz="2300"/>
              <a:t>     </a:t>
            </a:r>
            <a:endParaRPr lang="en-US" altLang="zh-CN" sz="23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54063" y="1006998"/>
            <a:ext cx="5101397" cy="1149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dirty="0">
                <a:latin typeface="+mj-ea"/>
                <a:ea typeface="+mj-ea"/>
                <a:cs typeface="+mj-ea"/>
              </a:rPr>
              <a:t>1.</a:t>
            </a:r>
            <a:r>
              <a:rPr lang="zh-CN" altLang="en-US" sz="1800" dirty="0">
                <a:latin typeface="+mj-ea"/>
                <a:ea typeface="+mj-ea"/>
                <a:cs typeface="+mj-ea"/>
              </a:rPr>
              <a:t>判断下列各题中的正误：</a:t>
            </a:r>
          </a:p>
          <a:p>
            <a:pPr>
              <a:lnSpc>
                <a:spcPct val="130000"/>
              </a:lnSpc>
            </a:pPr>
            <a:r>
              <a:rPr lang="zh-CN" altLang="en-US" sz="1800" dirty="0">
                <a:latin typeface="+mj-ea"/>
                <a:ea typeface="+mj-ea"/>
                <a:cs typeface="+mj-ea"/>
              </a:rPr>
              <a:t>                                                                       </a:t>
            </a:r>
          </a:p>
          <a:p>
            <a:pPr>
              <a:lnSpc>
                <a:spcPct val="130000"/>
              </a:lnSpc>
            </a:pPr>
            <a:r>
              <a:rPr lang="zh-CN" altLang="en-US" sz="1800" dirty="0">
                <a:latin typeface="+mj-ea"/>
                <a:ea typeface="+mj-ea"/>
                <a:cs typeface="+mj-ea"/>
              </a:rPr>
              <a:t>                                                                        </a:t>
            </a:r>
            <a:endParaRPr lang="en-US" altLang="zh-CN" sz="1800" dirty="0">
              <a:latin typeface="+mj-ea"/>
              <a:ea typeface="+mj-ea"/>
              <a:cs typeface="+mj-ea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872478" y="2449645"/>
            <a:ext cx="372939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</a:rPr>
              <a:t>×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878874" y="1937253"/>
            <a:ext cx="372939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</a:rPr>
              <a:t>×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8623867" y="3608067"/>
            <a:ext cx="444103" cy="4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</a:rPr>
              <a:t>×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552362" y="2998643"/>
            <a:ext cx="444104" cy="43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</a:rPr>
              <a:t>×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6196618" y="4170859"/>
            <a:ext cx="308018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</a:rPr>
              <a:t>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5"/>
              <p:cNvSpPr txBox="1">
                <a:spLocks noChangeArrowheads="1"/>
              </p:cNvSpPr>
              <p:nvPr/>
            </p:nvSpPr>
            <p:spPr bwMode="auto">
              <a:xfrm>
                <a:off x="211106" y="1498326"/>
                <a:ext cx="5625050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（</a:t>
                </a:r>
                <a:r>
                  <a:rPr lang="en-US" altLang="zh-CN" sz="2400" b="1" dirty="0"/>
                  <a:t>1</a:t>
                </a:r>
                <a:r>
                  <a:rPr lang="zh-CN" altLang="en-US" sz="24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+(−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𝟓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𝟑</m:t>
                    </m:r>
                  </m:oMath>
                </a14:m>
                <a:endParaRPr lang="en-US" altLang="zh-CN" sz="2100" b="1" dirty="0"/>
              </a:p>
            </p:txBody>
          </p:sp>
        </mc:Choice>
        <mc:Fallback xmlns="">
          <p:sp>
            <p:nvSpPr>
              <p:cNvPr id="3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106" y="1498326"/>
                <a:ext cx="5625050" cy="438581"/>
              </a:xfrm>
              <a:prstGeom prst="rect">
                <a:avLst/>
              </a:prstGeom>
              <a:blipFill rotWithShape="1">
                <a:blip r:embed="rId4"/>
                <a:stretch>
                  <a:fillRect l="-5" t="-82" r="9" b="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16"/>
              <p:cNvSpPr txBox="1">
                <a:spLocks noChangeArrowheads="1"/>
              </p:cNvSpPr>
              <p:nvPr/>
            </p:nvSpPr>
            <p:spPr bwMode="auto">
              <a:xfrm>
                <a:off x="211106" y="1988443"/>
                <a:ext cx="7458533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（</a:t>
                </a:r>
                <a:r>
                  <a:rPr lang="en-US" altLang="zh-CN" sz="2400" b="1" dirty="0"/>
                  <a:t>2</a:t>
                </a:r>
                <a:r>
                  <a:rPr lang="zh-CN" altLang="en-US" sz="24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)−(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𝟕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𝟕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=−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𝟓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𝟕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𝒃</m:t>
                    </m:r>
                  </m:oMath>
                </a14:m>
                <a:endParaRPr lang="en-US" altLang="zh-CN" sz="2100" b="1" dirty="0"/>
              </a:p>
            </p:txBody>
          </p:sp>
        </mc:Choice>
        <mc:Fallback xmlns="">
          <p:sp>
            <p:nvSpPr>
              <p:cNvPr id="3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106" y="1988443"/>
                <a:ext cx="7458533" cy="438581"/>
              </a:xfrm>
              <a:prstGeom prst="rect">
                <a:avLst/>
              </a:prstGeom>
              <a:blipFill rotWithShape="1">
                <a:blip r:embed="rId5"/>
                <a:stretch>
                  <a:fillRect l="-4" t="-59" r="1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7"/>
              <p:cNvSpPr txBox="1">
                <a:spLocks noChangeArrowheads="1"/>
              </p:cNvSpPr>
              <p:nvPr/>
            </p:nvSpPr>
            <p:spPr bwMode="auto">
              <a:xfrm>
                <a:off x="197300" y="2528987"/>
                <a:ext cx="7227074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（</a:t>
                </a:r>
                <a:r>
                  <a:rPr lang="en-US" altLang="zh-CN" sz="2400" b="1" dirty="0"/>
                  <a:t>3</a:t>
                </a:r>
                <a:r>
                  <a:rPr lang="zh-CN" altLang="en-US" sz="24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𝟖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=−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𝟓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</m:oMath>
                </a14:m>
                <a:endParaRPr lang="en-US" altLang="zh-CN" sz="2100" b="1" dirty="0"/>
              </a:p>
            </p:txBody>
          </p:sp>
        </mc:Choice>
        <mc:Fallback xmlns="">
          <p:sp>
            <p:nvSpPr>
              <p:cNvPr id="3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300" y="2528987"/>
                <a:ext cx="7227074" cy="438581"/>
              </a:xfrm>
              <a:prstGeom prst="rect">
                <a:avLst/>
              </a:prstGeom>
              <a:blipFill rotWithShape="1">
                <a:blip r:embed="rId6"/>
                <a:stretch>
                  <a:fillRect l="-6" t="-95" r="8" b="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18"/>
              <p:cNvSpPr txBox="1">
                <a:spLocks noChangeArrowheads="1"/>
              </p:cNvSpPr>
              <p:nvPr/>
            </p:nvSpPr>
            <p:spPr bwMode="auto">
              <a:xfrm>
                <a:off x="211107" y="3122176"/>
                <a:ext cx="8390903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（</a:t>
                </a:r>
                <a:r>
                  <a:rPr lang="en-US" altLang="zh-CN" sz="2400" b="1" dirty="0"/>
                  <a:t>4</a:t>
                </a:r>
                <a:r>
                  <a:rPr lang="zh-CN" altLang="en-US" sz="24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−(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)+(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𝟏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)=−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𝒚</m:t>
                    </m:r>
                  </m:oMath>
                </a14:m>
                <a:endParaRPr lang="en-US" altLang="zh-CN" sz="2100" b="1" dirty="0"/>
              </a:p>
            </p:txBody>
          </p:sp>
        </mc:Choice>
        <mc:Fallback xmlns="">
          <p:sp>
            <p:nvSpPr>
              <p:cNvPr id="34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107" y="3122176"/>
                <a:ext cx="8390903" cy="438581"/>
              </a:xfrm>
              <a:prstGeom prst="rect">
                <a:avLst/>
              </a:prstGeom>
              <a:blipFill rotWithShape="1">
                <a:blip r:embed="rId7"/>
                <a:stretch>
                  <a:fillRect l="-3" t="-118" r="4" b="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19"/>
              <p:cNvSpPr txBox="1">
                <a:spLocks noChangeArrowheads="1"/>
              </p:cNvSpPr>
              <p:nvPr/>
            </p:nvSpPr>
            <p:spPr bwMode="auto">
              <a:xfrm>
                <a:off x="245078" y="3662462"/>
                <a:ext cx="5688769" cy="438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400" b="1" dirty="0"/>
                  <a:t>（</a:t>
                </a:r>
                <a:r>
                  <a:rPr lang="en-US" altLang="zh-CN" sz="2400" b="1" dirty="0"/>
                  <a:t>5</a:t>
                </a:r>
                <a:r>
                  <a:rPr lang="zh-CN" altLang="en-US" sz="2400" b="1" dirty="0"/>
                  <a:t>）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𝟑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(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𝟐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𝟓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)=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+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𝟏𝟓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=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𝟏𝟗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−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𝟔</m:t>
                    </m:r>
                    <m:r>
                      <a:rPr lang="en-US" altLang="zh-CN" sz="2100" b="1" i="1" dirty="0">
                        <a:latin typeface="Cambria Math" panose="02040503050406030204"/>
                      </a:rPr>
                      <m:t>𝒙</m:t>
                    </m:r>
                  </m:oMath>
                </a14:m>
                <a:endParaRPr lang="en-US" altLang="zh-CN" sz="2100" b="1" dirty="0"/>
              </a:p>
            </p:txBody>
          </p:sp>
        </mc:Choice>
        <mc:Fallback xmlns="">
          <p:sp>
            <p:nvSpPr>
              <p:cNvPr id="3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078" y="3662462"/>
                <a:ext cx="5688769" cy="438581"/>
              </a:xfrm>
              <a:prstGeom prst="rect">
                <a:avLst/>
              </a:prstGeom>
              <a:blipFill rotWithShape="1">
                <a:blip r:embed="rId8"/>
                <a:stretch>
                  <a:fillRect l="-11" t="-95" r="7" b="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28" grpId="0" bldLvl="0" animBg="1"/>
      <p:bldP spid="29" grpId="0" bldLvl="0" animBg="1"/>
      <p:bldP spid="3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06"/>
              <p:cNvSpPr txBox="1">
                <a:spLocks noChangeArrowheads="1"/>
              </p:cNvSpPr>
              <p:nvPr/>
            </p:nvSpPr>
            <p:spPr bwMode="auto">
              <a:xfrm>
                <a:off x="669131" y="381803"/>
                <a:ext cx="5504259" cy="1747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2.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化简：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1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）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3(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4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＋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3)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2(5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＋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2)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；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）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3(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xy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4(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＋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xy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5(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:r>
                  <a:rPr lang="en-US" altLang="zh-CN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xy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；</a:t>
                </a:r>
              </a:p>
              <a:p>
                <a:pPr>
                  <a:lnSpc>
                    <a:spcPct val="130000"/>
                  </a:lnSpc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）</a:t>
                </a:r>
                <a:r>
                  <a:rPr lang="en-US" altLang="zh-CN" sz="2100" i="1" dirty="0" err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abc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[2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(3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abc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)+4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abc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]</a:t>
                </a:r>
              </a:p>
            </p:txBody>
          </p:sp>
        </mc:Choice>
        <mc:Fallback xmlns="">
          <p:sp>
            <p:nvSpPr>
              <p:cNvPr id="2" name="文本框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131" y="381803"/>
                <a:ext cx="5504259" cy="1747838"/>
              </a:xfrm>
              <a:prstGeom prst="rect">
                <a:avLst/>
              </a:prstGeom>
              <a:blipFill rotWithShape="1">
                <a:blip r:embed="rId3"/>
                <a:stretch>
                  <a:fillRect l="-9" t="-10" r="10" b="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5"/>
              <p:cNvSpPr txBox="1">
                <a:spLocks noChangeArrowheads="1"/>
              </p:cNvSpPr>
              <p:nvPr/>
            </p:nvSpPr>
            <p:spPr bwMode="auto">
              <a:xfrm>
                <a:off x="776287" y="2187981"/>
                <a:ext cx="6560177" cy="1135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zh-CN" altLang="en-US" sz="21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解： 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）原式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=3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12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＋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9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10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＋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2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4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                           =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7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a</a:t>
                </a:r>
                <a:r>
                  <a:rPr lang="en-US" altLang="zh-CN" sz="21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2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－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10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a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＋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5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.</a:t>
                </a:r>
                <a:endParaRPr lang="zh-CN" altLang="en-US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Arial" panose="020B0604020202020204" pitchFamily="34" charset="0"/>
                </a:endParaRPr>
              </a:p>
              <a:p>
                <a:pPr>
                  <a:lnSpc>
                    <a:spcPct val="110000"/>
                  </a:lnSpc>
                </a:pPr>
                <a:endParaRPr lang="zh-CN" altLang="en-US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sym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287" y="2187981"/>
                <a:ext cx="6560177" cy="1135696"/>
              </a:xfrm>
              <a:prstGeom prst="rect">
                <a:avLst/>
              </a:prstGeom>
              <a:blipFill rotWithShape="1">
                <a:blip r:embed="rId4"/>
                <a:stretch>
                  <a:fillRect l="-5" t="-2887" r="5" b="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56899" y="3121432"/>
            <a:ext cx="5832872" cy="77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）原式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4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8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4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+15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</a:p>
          <a:p>
            <a:pPr>
              <a:lnSpc>
                <a:spcPct val="11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                  =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8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xy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.</a:t>
            </a:r>
            <a:endParaRPr lang="zh-CN" altLang="en-US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332947" y="3793775"/>
                <a:ext cx="5685234" cy="7798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）原式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=</a:t>
                </a:r>
                <a:r>
                  <a:rPr lang="en-US" altLang="zh-CN" sz="21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abc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(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abc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+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ab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+4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abc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)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                  =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abc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3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ab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abc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3</a:t>
                </a:r>
                <a:r>
                  <a:rPr lang="en-US" altLang="zh-CN" sz="210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宋体" panose="02010600030101010101" pitchFamily="2" charset="-122"/>
                  </a:rPr>
                  <a:t>ab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  <a:sym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2947" y="3793775"/>
                <a:ext cx="5685234" cy="779859"/>
              </a:xfrm>
              <a:prstGeom prst="rect">
                <a:avLst/>
              </a:prstGeom>
              <a:blipFill rotWithShape="1">
                <a:blip r:embed="rId5"/>
                <a:stretch>
                  <a:fillRect l="-1" t="-37" r="3" b="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7"/>
          <p:cNvSpPr txBox="1">
            <a:spLocks noChangeArrowheads="1"/>
          </p:cNvSpPr>
          <p:nvPr/>
        </p:nvSpPr>
        <p:spPr bwMode="auto">
          <a:xfrm>
            <a:off x="714375" y="1251347"/>
            <a:ext cx="730431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先化简，再求值：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2(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8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＋1－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)－3(－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＋7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－2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)，其中</a:t>
            </a:r>
            <a:r>
              <a:rPr lang="zh-CN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＝－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44020" y="2473268"/>
            <a:ext cx="3863579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原式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zh-CN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zh-CN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5</a:t>
            </a:r>
            <a:r>
              <a:rPr lang="zh-CN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2.</a:t>
            </a:r>
          </a:p>
        </p:txBody>
      </p:sp>
      <p:sp>
        <p:nvSpPr>
          <p:cNvPr id="6" name="文本框 6"/>
          <p:cNvSpPr txBox="1">
            <a:spLocks noChangeArrowheads="1"/>
          </p:cNvSpPr>
          <p:nvPr/>
        </p:nvSpPr>
        <p:spPr bwMode="auto">
          <a:xfrm>
            <a:off x="1671808" y="3026910"/>
            <a:ext cx="2647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zh-CN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时，原式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=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8.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70C0"/>
        </a:solidFill>
        <a:ln w="38100" cap="sq">
          <a:solidFill>
            <a:srgbClr val="0070C0"/>
          </a:solidFill>
          <a:miter lim="800000"/>
        </a:ln>
      </a:spPr>
      <a:bodyPr vert="eaVert" wrap="none" anchor="ctr"/>
      <a:lstStyle>
        <a:defPPr>
          <a:defRPr sz="4000">
            <a:solidFill>
              <a:srgbClr val="FF0000"/>
            </a:solidFill>
            <a:latin typeface="Times New Roman" panose="02020603050405020304" pitchFamily="18" charset="0"/>
            <a:ea typeface="黑体" panose="0201060906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全屏显示(16:9)</PresentationFormat>
  <Paragraphs>74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等线</vt:lpstr>
      <vt:lpstr>黑体</vt:lpstr>
      <vt:lpstr>华文楷体</vt:lpstr>
      <vt:lpstr>宋体</vt:lpstr>
      <vt:lpstr>微软雅黑</vt:lpstr>
      <vt:lpstr>Arial</vt:lpstr>
      <vt:lpstr>Calibri</vt:lpstr>
      <vt:lpstr>Cambria Math</vt:lpstr>
      <vt:lpstr>Times New Roman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2023-01-17T02:30:58Z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C6E6438763F44E2CB43F664BB2BC5F9B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