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523" r:id="rId2"/>
    <p:sldId id="1494" r:id="rId3"/>
    <p:sldId id="1495" r:id="rId4"/>
    <p:sldId id="1471" r:id="rId5"/>
    <p:sldId id="1508" r:id="rId6"/>
    <p:sldId id="1464" r:id="rId7"/>
    <p:sldId id="1166" r:id="rId8"/>
    <p:sldId id="1511" r:id="rId9"/>
    <p:sldId id="1513" r:id="rId10"/>
    <p:sldId id="1514" r:id="rId11"/>
    <p:sldId id="1531" r:id="rId12"/>
    <p:sldId id="1527" r:id="rId13"/>
    <p:sldId id="1516" r:id="rId14"/>
    <p:sldId id="1526" r:id="rId15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313"/>
    <a:srgbClr val="0000FF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6318" autoAdjust="0"/>
  </p:normalViewPr>
  <p:slideViewPr>
    <p:cSldViewPr>
      <p:cViewPr>
        <p:scale>
          <a:sx n="110" d="100"/>
          <a:sy n="110" d="100"/>
        </p:scale>
        <p:origin x="-120" y="-6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" y="146894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456330" y="146894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025468" y="146894"/>
            <a:ext cx="118533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1386068" y="3253141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dirty="0"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The Internet</a:t>
            </a:r>
          </a:p>
        </p:txBody>
      </p:sp>
      <p:sp>
        <p:nvSpPr>
          <p:cNvPr id="2" name="矩形 1"/>
          <p:cNvSpPr/>
          <p:nvPr/>
        </p:nvSpPr>
        <p:spPr>
          <a:xfrm>
            <a:off x="3912204" y="3939902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Five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0" y="4517770"/>
            <a:ext cx="9144000" cy="42989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7" y="196036"/>
            <a:ext cx="847086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连词成句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957" y="703404"/>
            <a:ext cx="8893043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由于互联网的发展，很多人习惯了网上购物。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(as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be used to)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不用外出，你就能买到你感兴趣的东西。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(what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引导的宾语从句；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be interested in)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当你网上购物时，你可以从更多种类的商品中进行选择，这些商品的价格通常较低。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时间状语从句；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varieties of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；并列句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412" y="1117720"/>
            <a:ext cx="8303951" cy="400079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As the Internet has developed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many people are used to shopping online.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4411" y="2457009"/>
            <a:ext cx="720830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You can buy what you</a:t>
            </a:r>
            <a:r>
              <a:rPr lang="en-US" altLang="zh-CN" sz="2000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 interested in without going outdoors.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4411" y="3780918"/>
            <a:ext cx="8809589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When you are shopping online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you can choose from more varieties of goods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and their prices are generally lower.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0957" y="519997"/>
            <a:ext cx="8893043" cy="332395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你很容易买到与你在网上看到的图片不一样的商品。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(it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s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for sb. 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 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5.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网上购物可能会导致人们买一些不太需要的商品。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(cause sb. 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 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；定语从句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7905" y="1383894"/>
            <a:ext cx="8656583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</a:t>
            </a:r>
            <a:r>
              <a:rPr lang="en-US" altLang="zh-CN" sz="2000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 very easy for you to buy goods different from the pictures you see on the 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Internet.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7905" y="3171675"/>
            <a:ext cx="8243457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Shopping online may cause people to buy goods that are not badly needed.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0957" y="967200"/>
            <a:ext cx="8470861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with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介词短语作状语改写句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请用状语从句的省略形式和定语从句改写句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957" y="425378"/>
            <a:ext cx="847086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句式升级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893" y="2693105"/>
            <a:ext cx="8546136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When shopping online</a:t>
            </a:r>
            <a:r>
              <a:rPr lang="zh-CN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you can choose from more varieties of goods</a:t>
            </a:r>
            <a:r>
              <a:rPr lang="zh-CN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whose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 prices are generally lower.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8224" y="1390140"/>
            <a:ext cx="8221734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With the development of the Internet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many people are used to shopping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 online.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228081"/>
            <a:ext cx="8749631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用适当的过渡词语，把以上词汇和句式，再加上联想内容，组成一篇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词左右的英语短文。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630595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组句成篇</a:t>
            </a:r>
            <a:endParaRPr lang="zh-CN" altLang="zh-CN" sz="2100" b="1" kern="100" dirty="0">
              <a:solidFill>
                <a:srgbClr val="C00000"/>
              </a:solidFill>
              <a:latin typeface="+mj-ea"/>
              <a:ea typeface="+mj-ea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789965"/>
            <a:ext cx="8641126" cy="3753325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40385" algn="just">
              <a:lnSpc>
                <a:spcPct val="140000"/>
              </a:lnSpc>
            </a:pP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the development of the Internet</a:t>
            </a:r>
            <a:r>
              <a:rPr lang="zh-CN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many people are used to shopping online.</a:t>
            </a:r>
            <a:endParaRPr lang="zh-CN" altLang="zh-CN" sz="19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40000"/>
              </a:lnSpc>
            </a:pP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Shopping online has many </a:t>
            </a:r>
            <a:r>
              <a:rPr lang="en-US" altLang="zh-CN" sz="19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advantages.Just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by a click of the mouse</a:t>
            </a:r>
            <a:r>
              <a:rPr lang="zh-CN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can buy what you</a:t>
            </a:r>
            <a:r>
              <a:rPr lang="en-US" altLang="zh-CN" sz="1900" b="1" kern="100" dirty="0">
                <a:solidFill>
                  <a:srgbClr val="DB4313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 interested in without going </a:t>
            </a:r>
            <a:r>
              <a:rPr lang="en-US" altLang="zh-CN" sz="19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outdoors.When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shopping online</a:t>
            </a:r>
            <a:r>
              <a:rPr lang="zh-CN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can choose from more varieties of goods</a:t>
            </a:r>
            <a:r>
              <a:rPr lang="zh-CN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whose prices are generally lower.</a:t>
            </a:r>
            <a:endParaRPr lang="zh-CN" altLang="zh-CN" sz="19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40000"/>
              </a:lnSpc>
            </a:pP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Its disadvantages are obvious</a:t>
            </a:r>
            <a:r>
              <a:rPr lang="zh-CN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too.First</a:t>
            </a:r>
            <a:r>
              <a:rPr lang="zh-CN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</a:t>
            </a:r>
            <a:r>
              <a:rPr lang="en-US" altLang="zh-CN" sz="1900" b="1" kern="100" dirty="0">
                <a:solidFill>
                  <a:srgbClr val="DB4313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very easy for you to buy goods different from the pictures you see on the </a:t>
            </a:r>
            <a:r>
              <a:rPr lang="en-US" altLang="zh-CN" sz="19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Internet.Second</a:t>
            </a:r>
            <a:r>
              <a:rPr lang="zh-CN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shopping online may cause people to buy goods that are not badly needed.</a:t>
            </a:r>
            <a:endParaRPr lang="zh-CN" altLang="zh-CN" sz="19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>
              <a:lnSpc>
                <a:spcPct val="140000"/>
              </a:lnSpc>
            </a:pP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What</a:t>
            </a:r>
            <a:r>
              <a:rPr lang="en-US" altLang="zh-CN" sz="1900" b="1" kern="100" dirty="0">
                <a:solidFill>
                  <a:srgbClr val="DB4313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 your opinion about shopping online</a:t>
            </a:r>
            <a:r>
              <a:rPr lang="zh-CN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19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Post your comments below!</a:t>
            </a:r>
            <a:endParaRPr lang="zh-CN" altLang="zh-CN" sz="19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1437" y="273627"/>
            <a:ext cx="8641125" cy="5309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参考范文</a:t>
            </a:r>
          </a:p>
        </p:txBody>
      </p:sp>
      <p:pic>
        <p:nvPicPr>
          <p:cNvPr id="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5011755" y="1691249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技法点拨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文本框 22">
            <a:hlinkClick r:id="rId3" action="ppaction://hlinksldjump"/>
          </p:cNvPr>
          <p:cNvSpPr txBox="1"/>
          <p:nvPr/>
        </p:nvSpPr>
        <p:spPr>
          <a:xfrm>
            <a:off x="5011755" y="2410532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/>
        </p:nvSpPr>
        <p:spPr>
          <a:xfrm>
            <a:off x="6227303" y="2398666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写作训练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90216" y="897952"/>
            <a:ext cx="7704906" cy="42318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/>
            <a:r>
              <a:rPr lang="en-US" altLang="zh-CN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Five</a:t>
            </a:r>
            <a:r>
              <a:rPr lang="zh-CN" altLang="zh-CN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Writing—A blog post</a:t>
            </a:r>
            <a:endParaRPr lang="zh-CN" altLang="zh-CN" sz="23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技法点拨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文体分析   把握写作动脉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985051"/>
            <a:ext cx="8641125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本单元的写作任务是博客写作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(blog post)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，博文就是网络日志中的短小美文。必须具备以下要求：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标题引人注目；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内容新颖；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短小精悍；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融思想性、知识性、趣味性、艺术性于一体。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420115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写作指导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681978"/>
            <a:ext cx="8479566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 not an expert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many years as a blogger have taught me a thing or two...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2.First of all...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3.When it comes to...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4.This is something I failed to...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5.3 ways to improve your...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6.Have you had any bad experiences...?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7.Do you have any good advice for...?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8.Post your comments below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常用表达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  <p:pic>
        <p:nvPicPr>
          <p:cNvPr id="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写作训练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弄清文络   写作妙笔生花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36570" y="358016"/>
            <a:ext cx="8470861" cy="46858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随着网络的发展，人们消费观念的转变，购物方式也在悄然地发生变化。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网购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已成为一种时尚，越来越多的学生也正加入网购群体。请你根据以下提示，在你的博客上写一篇关于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网上购物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的文章。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优点：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足不出户；节约时间。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价格通常比较便宜。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可供选择的范围广，种类多。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缺点：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只能看到图片，看不到商品本身。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容易购买大量不太需要的东西，造成浪费。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718120"/>
            <a:ext cx="8587592" cy="4401175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审题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写作要求是介绍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网上购物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，写作时应注意下面几点：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确定文体：这是一篇博文。写作时注意博文的写作特点。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主体时态：文章应以一般现在时为主。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主体人称：第二人称。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谋篇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第一段：开篇引出博客的话题。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第二段：具体介绍网上购物的优点。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第三段：具体介绍网上购物的缺点。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第四段：鼓励读者发表评论。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审题谋篇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759250"/>
            <a:ext cx="8641125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 defTabSz="2757805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互联网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7805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网购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7805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各种各样的货物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7805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1219316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核心词汇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437" y="679380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遣词造句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50666" y="1847487"/>
            <a:ext cx="144012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Internet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50665" y="2264129"/>
            <a:ext cx="186812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shopping online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50665" y="2719382"/>
            <a:ext cx="203002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varieties of goods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50665" y="3180267"/>
            <a:ext cx="200636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 different from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全屏显示(16:9)</PresentationFormat>
  <Paragraphs>93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华文细黑</vt:lpstr>
      <vt:lpstr>宋体</vt:lpstr>
      <vt:lpstr>微软雅黑</vt:lpstr>
      <vt:lpstr>Arial</vt:lpstr>
      <vt:lpstr>Arial Black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2023-01-17T02:31:03Z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92A2CEB5D0E940ACA13DB994AF4D62EA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