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4" r:id="rId19"/>
    <p:sldId id="272" r:id="rId20"/>
    <p:sldId id="273" r:id="rId21"/>
    <p:sldId id="275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800000"/>
    <a:srgbClr val="003399"/>
    <a:srgbClr val="996600"/>
    <a:srgbClr val="FFFF00"/>
    <a:srgbClr val="0000CC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90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90"/>
      </p:cViewPr>
      <p:guideLst>
        <p:guide orient="horz" pos="286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BE67738-E225-415A-B885-4E7CC54584D9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5C623366-63F3-4286-9A82-C4ADF7C28486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23366-63F3-4286-9A82-C4ADF7C28486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CB4C-8EDA-4F95-9B3D-27B239E99F2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C2161-896F-4C96-986B-9657E37F5FEA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9AFB1C-D016-4149-B5A3-ECACD136C78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5FCF7-3AAA-4143-A204-EE72364C1BD9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09EB-32EA-4611-9E1F-FC873B89D84C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1110E-22A8-463E-944D-CEEF935E1C88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49919-04E7-4123-B86F-370857039A40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60036-A273-4D71-BA90-267D3C0FFCC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6D36-0436-4D39-A53B-014B57521DBD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E15A-7CB9-4498-9CB1-B63DC1CBD95B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21947A4-AA34-486A-9A47-51CDEBF45993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6472797-DBCA-4FB9-A5F7-7DB3C9C0B476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15.wmf"/><Relationship Id="rId4" Type="http://schemas.openxmlformats.org/officeDocument/2006/relationships/image" Target="../media/image2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6.GIF"/><Relationship Id="rId7" Type="http://schemas.openxmlformats.org/officeDocument/2006/relationships/image" Target="../media/image2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864445" y="1029881"/>
            <a:ext cx="7416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zh-CN" altLang="en-US" sz="3600" dirty="0">
                <a:solidFill>
                  <a:srgbClr val="FF0000"/>
                </a:solidFill>
                <a:ea typeface="黑体" panose="02010609060101010101" pitchFamily="49" charset="-122"/>
              </a:rPr>
              <a:t>第十一章：图形的平移与旋转</a:t>
            </a:r>
          </a:p>
        </p:txBody>
      </p:sp>
      <p:sp>
        <p:nvSpPr>
          <p:cNvPr id="328707" name="WordArt 3"/>
          <p:cNvSpPr>
            <a:spLocks noChangeArrowheads="1" noChangeShapeType="1" noTextEdit="1"/>
          </p:cNvSpPr>
          <p:nvPr/>
        </p:nvSpPr>
        <p:spPr bwMode="auto">
          <a:xfrm>
            <a:off x="1872507" y="2420888"/>
            <a:ext cx="5400675" cy="136753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>
                      <a:alpha val="8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sz="36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>
                      <a:alpha val="8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形的旋</a:t>
            </a:r>
            <a:r>
              <a:rPr lang="zh-CN" altLang="en-US" sz="3600" b="1" kern="10" dirty="0" smtClean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2">
                      <a:alpha val="8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转</a:t>
            </a:r>
            <a:endParaRPr lang="zh-CN" altLang="en-US" sz="3600" b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2">
                    <a:alpha val="8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6714" y="520950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/>
              <a:t>课堂练习</a:t>
            </a:r>
          </a:p>
        </p:txBody>
      </p:sp>
      <p:pic>
        <p:nvPicPr>
          <p:cNvPr id="337923" name="Picture 3" descr="`QL9%4_}8%XO0KPXGATCJ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76250"/>
            <a:ext cx="55086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6443663" y="2997200"/>
            <a:ext cx="503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F0066"/>
                </a:solidFill>
              </a:rPr>
              <a:t>●</a:t>
            </a:r>
            <a:r>
              <a:rPr lang="en-US" altLang="zh-CN" sz="3600" b="1"/>
              <a:t>O</a:t>
            </a:r>
          </a:p>
        </p:txBody>
      </p:sp>
      <p:sp>
        <p:nvSpPr>
          <p:cNvPr id="337925" name="Oval 5"/>
          <p:cNvSpPr>
            <a:spLocks noChangeArrowheads="1"/>
          </p:cNvSpPr>
          <p:nvPr/>
        </p:nvSpPr>
        <p:spPr bwMode="auto">
          <a:xfrm>
            <a:off x="6588125" y="32845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6588125" y="32845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37927" name="Group 7"/>
          <p:cNvGrpSpPr/>
          <p:nvPr/>
        </p:nvGrpSpPr>
        <p:grpSpPr bwMode="auto">
          <a:xfrm>
            <a:off x="5292725" y="765175"/>
            <a:ext cx="3151188" cy="1895475"/>
            <a:chOff x="930" y="754"/>
            <a:chExt cx="1633" cy="1061"/>
          </a:xfrm>
        </p:grpSpPr>
        <p:sp>
          <p:nvSpPr>
            <p:cNvPr id="337928" name="AutoShape 8"/>
            <p:cNvSpPr>
              <a:spLocks noChangeArrowheads="1"/>
            </p:cNvSpPr>
            <p:nvPr/>
          </p:nvSpPr>
          <p:spPr bwMode="auto">
            <a:xfrm>
              <a:off x="1066" y="1026"/>
              <a:ext cx="1134" cy="545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7929" name="Text Box 9"/>
            <p:cNvSpPr txBox="1">
              <a:spLocks noChangeArrowheads="1"/>
            </p:cNvSpPr>
            <p:nvPr/>
          </p:nvSpPr>
          <p:spPr bwMode="auto">
            <a:xfrm>
              <a:off x="2109" y="1525"/>
              <a:ext cx="4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A</a:t>
              </a:r>
            </a:p>
          </p:txBody>
        </p:sp>
        <p:sp>
          <p:nvSpPr>
            <p:cNvPr id="337930" name="Text Box 10"/>
            <p:cNvSpPr txBox="1">
              <a:spLocks noChangeArrowheads="1"/>
            </p:cNvSpPr>
            <p:nvPr/>
          </p:nvSpPr>
          <p:spPr bwMode="auto">
            <a:xfrm>
              <a:off x="1474" y="754"/>
              <a:ext cx="4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B</a:t>
              </a:r>
            </a:p>
          </p:txBody>
        </p:sp>
        <p:sp>
          <p:nvSpPr>
            <p:cNvPr id="337931" name="Text Box 11"/>
            <p:cNvSpPr txBox="1">
              <a:spLocks noChangeArrowheads="1"/>
            </p:cNvSpPr>
            <p:nvPr/>
          </p:nvSpPr>
          <p:spPr bwMode="auto">
            <a:xfrm>
              <a:off x="930" y="1525"/>
              <a:ext cx="36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C</a:t>
              </a:r>
            </a:p>
          </p:txBody>
        </p:sp>
      </p:grpSp>
      <p:pic>
        <p:nvPicPr>
          <p:cNvPr id="337932" name="Picture 12" descr="`QL9%4_}8%XO0KPXGATCJ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76250"/>
            <a:ext cx="54356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33" name="AutoShape 13"/>
          <p:cNvSpPr>
            <a:spLocks noChangeArrowheads="1"/>
          </p:cNvSpPr>
          <p:nvPr/>
        </p:nvSpPr>
        <p:spPr bwMode="auto">
          <a:xfrm>
            <a:off x="1331913" y="1282700"/>
            <a:ext cx="1800225" cy="1930400"/>
          </a:xfrm>
          <a:custGeom>
            <a:avLst/>
            <a:gdLst>
              <a:gd name="G0" fmla="+- 10681 0 0"/>
              <a:gd name="G1" fmla="+- 21600 0 10681"/>
              <a:gd name="G2" fmla="+- 21600 0 106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681" y="10800"/>
                </a:moveTo>
                <a:cubicBezTo>
                  <a:pt x="10681" y="10866"/>
                  <a:pt x="10734" y="10919"/>
                  <a:pt x="10800" y="10919"/>
                </a:cubicBezTo>
                <a:cubicBezTo>
                  <a:pt x="10866" y="10919"/>
                  <a:pt x="10919" y="10866"/>
                  <a:pt x="10919" y="10800"/>
                </a:cubicBezTo>
                <a:cubicBezTo>
                  <a:pt x="10919" y="10734"/>
                  <a:pt x="10866" y="10681"/>
                  <a:pt x="10800" y="10681"/>
                </a:cubicBezTo>
                <a:cubicBezTo>
                  <a:pt x="10734" y="10681"/>
                  <a:pt x="10681" y="10734"/>
                  <a:pt x="10681" y="1080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37934" name="Group 14"/>
          <p:cNvGrpSpPr/>
          <p:nvPr/>
        </p:nvGrpSpPr>
        <p:grpSpPr bwMode="auto">
          <a:xfrm>
            <a:off x="4932363" y="765175"/>
            <a:ext cx="3455987" cy="4899025"/>
            <a:chOff x="3107" y="482"/>
            <a:chExt cx="2177" cy="3086"/>
          </a:xfrm>
        </p:grpSpPr>
        <p:sp>
          <p:nvSpPr>
            <p:cNvPr id="337935" name="Text Box 15"/>
            <p:cNvSpPr txBox="1">
              <a:spLocks noChangeArrowheads="1"/>
            </p:cNvSpPr>
            <p:nvPr/>
          </p:nvSpPr>
          <p:spPr bwMode="auto">
            <a:xfrm>
              <a:off x="4059" y="1888"/>
              <a:ext cx="31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●</a:t>
              </a:r>
              <a:r>
                <a:rPr lang="en-US" altLang="zh-CN" sz="3600" b="1"/>
                <a:t>O</a:t>
              </a:r>
            </a:p>
          </p:txBody>
        </p:sp>
        <p:grpSp>
          <p:nvGrpSpPr>
            <p:cNvPr id="337936" name="Group 16"/>
            <p:cNvGrpSpPr/>
            <p:nvPr/>
          </p:nvGrpSpPr>
          <p:grpSpPr bwMode="auto">
            <a:xfrm>
              <a:off x="3379" y="482"/>
              <a:ext cx="1905" cy="1177"/>
              <a:chOff x="930" y="754"/>
              <a:chExt cx="1633" cy="1068"/>
            </a:xfrm>
          </p:grpSpPr>
          <p:sp>
            <p:nvSpPr>
              <p:cNvPr id="337937" name="AutoShape 17"/>
              <p:cNvSpPr>
                <a:spLocks noChangeArrowheads="1"/>
              </p:cNvSpPr>
              <p:nvPr/>
            </p:nvSpPr>
            <p:spPr bwMode="auto">
              <a:xfrm>
                <a:off x="1066" y="1026"/>
                <a:ext cx="1134" cy="545"/>
              </a:xfrm>
              <a:prstGeom prst="triangle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38" name="Text Box 18"/>
              <p:cNvSpPr txBox="1">
                <a:spLocks noChangeArrowheads="1"/>
              </p:cNvSpPr>
              <p:nvPr/>
            </p:nvSpPr>
            <p:spPr bwMode="auto">
              <a:xfrm>
                <a:off x="2109" y="1525"/>
                <a:ext cx="454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/>
                  <a:t>A</a:t>
                </a:r>
              </a:p>
            </p:txBody>
          </p:sp>
          <p:sp>
            <p:nvSpPr>
              <p:cNvPr id="337939" name="Text Box 19"/>
              <p:cNvSpPr txBox="1">
                <a:spLocks noChangeArrowheads="1"/>
              </p:cNvSpPr>
              <p:nvPr/>
            </p:nvSpPr>
            <p:spPr bwMode="auto">
              <a:xfrm>
                <a:off x="1474" y="754"/>
                <a:ext cx="454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/>
                  <a:t>B</a:t>
                </a:r>
              </a:p>
            </p:txBody>
          </p:sp>
          <p:sp>
            <p:nvSpPr>
              <p:cNvPr id="337940" name="Text Box 20"/>
              <p:cNvSpPr txBox="1">
                <a:spLocks noChangeArrowheads="1"/>
              </p:cNvSpPr>
              <p:nvPr/>
            </p:nvSpPr>
            <p:spPr bwMode="auto">
              <a:xfrm>
                <a:off x="930" y="1525"/>
                <a:ext cx="363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/>
                  <a:t>C</a:t>
                </a:r>
              </a:p>
            </p:txBody>
          </p:sp>
        </p:grpSp>
        <p:grpSp>
          <p:nvGrpSpPr>
            <p:cNvPr id="337941" name="Group 21"/>
            <p:cNvGrpSpPr/>
            <p:nvPr/>
          </p:nvGrpSpPr>
          <p:grpSpPr bwMode="auto">
            <a:xfrm rot="10800000">
              <a:off x="3107" y="2359"/>
              <a:ext cx="1910" cy="1209"/>
              <a:chOff x="927" y="748"/>
              <a:chExt cx="1642" cy="1058"/>
            </a:xfrm>
          </p:grpSpPr>
          <p:sp>
            <p:nvSpPr>
              <p:cNvPr id="337942" name="AutoShape 22"/>
              <p:cNvSpPr>
                <a:spLocks noChangeArrowheads="1"/>
              </p:cNvSpPr>
              <p:nvPr/>
            </p:nvSpPr>
            <p:spPr bwMode="auto">
              <a:xfrm>
                <a:off x="1066" y="1026"/>
                <a:ext cx="1134" cy="545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43" name="Text Box 23"/>
              <p:cNvSpPr txBox="1">
                <a:spLocks noChangeArrowheads="1"/>
              </p:cNvSpPr>
              <p:nvPr/>
            </p:nvSpPr>
            <p:spPr bwMode="auto">
              <a:xfrm>
                <a:off x="2115" y="1520"/>
                <a:ext cx="45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zh-CN" sz="2800" b="1"/>
              </a:p>
            </p:txBody>
          </p:sp>
          <p:sp>
            <p:nvSpPr>
              <p:cNvPr id="337944" name="Text Box 24"/>
              <p:cNvSpPr txBox="1">
                <a:spLocks noChangeArrowheads="1"/>
              </p:cNvSpPr>
              <p:nvPr/>
            </p:nvSpPr>
            <p:spPr bwMode="auto">
              <a:xfrm>
                <a:off x="1473" y="748"/>
                <a:ext cx="457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zh-CN" sz="2800" b="1"/>
              </a:p>
            </p:txBody>
          </p:sp>
          <p:sp>
            <p:nvSpPr>
              <p:cNvPr id="337945" name="Text Box 25"/>
              <p:cNvSpPr txBox="1">
                <a:spLocks noChangeArrowheads="1"/>
              </p:cNvSpPr>
              <p:nvPr/>
            </p:nvSpPr>
            <p:spPr bwMode="auto">
              <a:xfrm>
                <a:off x="927" y="1519"/>
                <a:ext cx="36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zh-CN" sz="2800" b="1"/>
              </a:p>
            </p:txBody>
          </p:sp>
        </p:grpSp>
      </p:grpSp>
      <p:grpSp>
        <p:nvGrpSpPr>
          <p:cNvPr id="337946" name="Group 26"/>
          <p:cNvGrpSpPr/>
          <p:nvPr/>
        </p:nvGrpSpPr>
        <p:grpSpPr bwMode="auto">
          <a:xfrm>
            <a:off x="4932363" y="765175"/>
            <a:ext cx="3455987" cy="4899025"/>
            <a:chOff x="3107" y="482"/>
            <a:chExt cx="2177" cy="3086"/>
          </a:xfrm>
        </p:grpSpPr>
        <p:sp>
          <p:nvSpPr>
            <p:cNvPr id="337947" name="Text Box 27"/>
            <p:cNvSpPr txBox="1">
              <a:spLocks noChangeArrowheads="1"/>
            </p:cNvSpPr>
            <p:nvPr/>
          </p:nvSpPr>
          <p:spPr bwMode="auto">
            <a:xfrm>
              <a:off x="4059" y="1888"/>
              <a:ext cx="31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b="1">
                  <a:solidFill>
                    <a:srgbClr val="FF0066"/>
                  </a:solidFill>
                </a:rPr>
                <a:t>●</a:t>
              </a:r>
              <a:r>
                <a:rPr lang="en-US" altLang="zh-CN" sz="3600" b="1"/>
                <a:t>O</a:t>
              </a:r>
            </a:p>
          </p:txBody>
        </p:sp>
        <p:grpSp>
          <p:nvGrpSpPr>
            <p:cNvPr id="337948" name="Group 28"/>
            <p:cNvGrpSpPr/>
            <p:nvPr/>
          </p:nvGrpSpPr>
          <p:grpSpPr bwMode="auto">
            <a:xfrm>
              <a:off x="3379" y="482"/>
              <a:ext cx="1905" cy="1177"/>
              <a:chOff x="930" y="754"/>
              <a:chExt cx="1633" cy="1068"/>
            </a:xfrm>
          </p:grpSpPr>
          <p:sp>
            <p:nvSpPr>
              <p:cNvPr id="337949" name="AutoShape 29"/>
              <p:cNvSpPr>
                <a:spLocks noChangeArrowheads="1"/>
              </p:cNvSpPr>
              <p:nvPr/>
            </p:nvSpPr>
            <p:spPr bwMode="auto">
              <a:xfrm>
                <a:off x="1066" y="1026"/>
                <a:ext cx="1134" cy="545"/>
              </a:xfrm>
              <a:prstGeom prst="triangle">
                <a:avLst>
                  <a:gd name="adj" fmla="val 50000"/>
                </a:avLst>
              </a:prstGeom>
              <a:solidFill>
                <a:srgbClr val="FFCCFF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50" name="Text Box 30"/>
              <p:cNvSpPr txBox="1">
                <a:spLocks noChangeArrowheads="1"/>
              </p:cNvSpPr>
              <p:nvPr/>
            </p:nvSpPr>
            <p:spPr bwMode="auto">
              <a:xfrm>
                <a:off x="2109" y="1525"/>
                <a:ext cx="454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/>
                  <a:t>A</a:t>
                </a:r>
              </a:p>
            </p:txBody>
          </p:sp>
          <p:sp>
            <p:nvSpPr>
              <p:cNvPr id="337951" name="Text Box 31"/>
              <p:cNvSpPr txBox="1">
                <a:spLocks noChangeArrowheads="1"/>
              </p:cNvSpPr>
              <p:nvPr/>
            </p:nvSpPr>
            <p:spPr bwMode="auto">
              <a:xfrm>
                <a:off x="1474" y="754"/>
                <a:ext cx="454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/>
                  <a:t>B</a:t>
                </a:r>
              </a:p>
            </p:txBody>
          </p:sp>
          <p:sp>
            <p:nvSpPr>
              <p:cNvPr id="337952" name="Text Box 32"/>
              <p:cNvSpPr txBox="1">
                <a:spLocks noChangeArrowheads="1"/>
              </p:cNvSpPr>
              <p:nvPr/>
            </p:nvSpPr>
            <p:spPr bwMode="auto">
              <a:xfrm>
                <a:off x="930" y="1525"/>
                <a:ext cx="363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zh-CN" sz="2800" b="1"/>
                  <a:t>C</a:t>
                </a:r>
              </a:p>
            </p:txBody>
          </p:sp>
        </p:grpSp>
        <p:grpSp>
          <p:nvGrpSpPr>
            <p:cNvPr id="337953" name="Group 33"/>
            <p:cNvGrpSpPr/>
            <p:nvPr/>
          </p:nvGrpSpPr>
          <p:grpSpPr bwMode="auto">
            <a:xfrm rot="10800000">
              <a:off x="3107" y="2359"/>
              <a:ext cx="1910" cy="1209"/>
              <a:chOff x="927" y="748"/>
              <a:chExt cx="1642" cy="1058"/>
            </a:xfrm>
          </p:grpSpPr>
          <p:sp>
            <p:nvSpPr>
              <p:cNvPr id="337954" name="AutoShape 34"/>
              <p:cNvSpPr>
                <a:spLocks noChangeArrowheads="1"/>
              </p:cNvSpPr>
              <p:nvPr/>
            </p:nvSpPr>
            <p:spPr bwMode="auto">
              <a:xfrm>
                <a:off x="1066" y="1026"/>
                <a:ext cx="1134" cy="545"/>
              </a:xfrm>
              <a:prstGeom prst="triangle">
                <a:avLst>
                  <a:gd name="adj" fmla="val 5000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7955" name="Text Box 35"/>
              <p:cNvSpPr txBox="1">
                <a:spLocks noChangeArrowheads="1"/>
              </p:cNvSpPr>
              <p:nvPr/>
            </p:nvSpPr>
            <p:spPr bwMode="auto">
              <a:xfrm>
                <a:off x="2115" y="1520"/>
                <a:ext cx="45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zh-CN" sz="2800" b="1"/>
              </a:p>
            </p:txBody>
          </p:sp>
          <p:sp>
            <p:nvSpPr>
              <p:cNvPr id="337956" name="Text Box 36"/>
              <p:cNvSpPr txBox="1">
                <a:spLocks noChangeArrowheads="1"/>
              </p:cNvSpPr>
              <p:nvPr/>
            </p:nvSpPr>
            <p:spPr bwMode="auto">
              <a:xfrm>
                <a:off x="1473" y="748"/>
                <a:ext cx="457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zh-CN" sz="2800" b="1"/>
              </a:p>
            </p:txBody>
          </p:sp>
          <p:sp>
            <p:nvSpPr>
              <p:cNvPr id="337957" name="Text Box 37"/>
              <p:cNvSpPr txBox="1">
                <a:spLocks noChangeArrowheads="1"/>
              </p:cNvSpPr>
              <p:nvPr/>
            </p:nvSpPr>
            <p:spPr bwMode="auto">
              <a:xfrm>
                <a:off x="927" y="1519"/>
                <a:ext cx="363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>
                <a:spAutoFit/>
              </a:bodyPr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endParaRPr lang="en-US" altLang="zh-CN" sz="2800" b="1"/>
              </a:p>
            </p:txBody>
          </p:sp>
        </p:grpSp>
      </p:grpSp>
      <p:pic>
        <p:nvPicPr>
          <p:cNvPr id="337958" name="Picture 38" descr="JA5~8VPCJEKY5SRVJ4AW)V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4572000" cy="127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/>
              <a:t>课堂练习</a:t>
            </a:r>
          </a:p>
        </p:txBody>
      </p:sp>
      <p:pic>
        <p:nvPicPr>
          <p:cNvPr id="338947" name="Picture 3" descr="`QL9%4_}8%XO0KPXGATCJ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76250"/>
            <a:ext cx="55086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6443663" y="2997200"/>
            <a:ext cx="503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F0066"/>
                </a:solidFill>
              </a:rPr>
              <a:t>●</a:t>
            </a:r>
            <a:r>
              <a:rPr lang="en-US" altLang="zh-CN" sz="3600" b="1"/>
              <a:t>O</a:t>
            </a:r>
          </a:p>
        </p:txBody>
      </p:sp>
      <p:sp>
        <p:nvSpPr>
          <p:cNvPr id="338949" name="Oval 5"/>
          <p:cNvSpPr>
            <a:spLocks noChangeArrowheads="1"/>
          </p:cNvSpPr>
          <p:nvPr/>
        </p:nvSpPr>
        <p:spPr bwMode="auto">
          <a:xfrm>
            <a:off x="6588125" y="32845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6588125" y="32845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38951" name="Group 7"/>
          <p:cNvGrpSpPr/>
          <p:nvPr/>
        </p:nvGrpSpPr>
        <p:grpSpPr bwMode="auto">
          <a:xfrm>
            <a:off x="5292725" y="765175"/>
            <a:ext cx="3151188" cy="1895475"/>
            <a:chOff x="930" y="754"/>
            <a:chExt cx="1633" cy="1061"/>
          </a:xfrm>
        </p:grpSpPr>
        <p:sp>
          <p:nvSpPr>
            <p:cNvPr id="338952" name="AutoShape 8"/>
            <p:cNvSpPr>
              <a:spLocks noChangeArrowheads="1"/>
            </p:cNvSpPr>
            <p:nvPr/>
          </p:nvSpPr>
          <p:spPr bwMode="auto">
            <a:xfrm>
              <a:off x="1066" y="1026"/>
              <a:ext cx="1134" cy="545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53" name="Text Box 9"/>
            <p:cNvSpPr txBox="1">
              <a:spLocks noChangeArrowheads="1"/>
            </p:cNvSpPr>
            <p:nvPr/>
          </p:nvSpPr>
          <p:spPr bwMode="auto">
            <a:xfrm>
              <a:off x="2109" y="1525"/>
              <a:ext cx="4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A</a:t>
              </a:r>
            </a:p>
          </p:txBody>
        </p:sp>
        <p:sp>
          <p:nvSpPr>
            <p:cNvPr id="338954" name="Text Box 10"/>
            <p:cNvSpPr txBox="1">
              <a:spLocks noChangeArrowheads="1"/>
            </p:cNvSpPr>
            <p:nvPr/>
          </p:nvSpPr>
          <p:spPr bwMode="auto">
            <a:xfrm>
              <a:off x="1474" y="754"/>
              <a:ext cx="4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B</a:t>
              </a:r>
            </a:p>
          </p:txBody>
        </p:sp>
        <p:sp>
          <p:nvSpPr>
            <p:cNvPr id="338955" name="Text Box 11"/>
            <p:cNvSpPr txBox="1">
              <a:spLocks noChangeArrowheads="1"/>
            </p:cNvSpPr>
            <p:nvPr/>
          </p:nvSpPr>
          <p:spPr bwMode="auto">
            <a:xfrm>
              <a:off x="930" y="1525"/>
              <a:ext cx="36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C</a:t>
              </a:r>
            </a:p>
          </p:txBody>
        </p:sp>
      </p:grpSp>
      <p:pic>
        <p:nvPicPr>
          <p:cNvPr id="338956" name="Picture 12" descr="`QL9%4_}8%XO0KPXGATCJ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476250"/>
            <a:ext cx="54356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57" name="AutoShape 13"/>
          <p:cNvSpPr>
            <a:spLocks noChangeArrowheads="1"/>
          </p:cNvSpPr>
          <p:nvPr/>
        </p:nvSpPr>
        <p:spPr bwMode="auto">
          <a:xfrm>
            <a:off x="1331913" y="1268413"/>
            <a:ext cx="1800225" cy="1930400"/>
          </a:xfrm>
          <a:custGeom>
            <a:avLst/>
            <a:gdLst>
              <a:gd name="G0" fmla="+- 10681 0 0"/>
              <a:gd name="G1" fmla="+- 21600 0 10681"/>
              <a:gd name="G2" fmla="+- 21600 0 10681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681" y="10800"/>
                </a:moveTo>
                <a:cubicBezTo>
                  <a:pt x="10681" y="10866"/>
                  <a:pt x="10734" y="10919"/>
                  <a:pt x="10800" y="10919"/>
                </a:cubicBezTo>
                <a:cubicBezTo>
                  <a:pt x="10866" y="10919"/>
                  <a:pt x="10919" y="10866"/>
                  <a:pt x="10919" y="10800"/>
                </a:cubicBezTo>
                <a:cubicBezTo>
                  <a:pt x="10919" y="10734"/>
                  <a:pt x="10866" y="10681"/>
                  <a:pt x="10800" y="10681"/>
                </a:cubicBezTo>
                <a:cubicBezTo>
                  <a:pt x="10734" y="10681"/>
                  <a:pt x="10681" y="10734"/>
                  <a:pt x="10681" y="1080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8958" name="Text Box 14"/>
          <p:cNvSpPr txBox="1">
            <a:spLocks noChangeArrowheads="1"/>
          </p:cNvSpPr>
          <p:nvPr/>
        </p:nvSpPr>
        <p:spPr bwMode="auto">
          <a:xfrm>
            <a:off x="6227763" y="4221163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E</a:t>
            </a:r>
          </a:p>
        </p:txBody>
      </p:sp>
      <p:sp>
        <p:nvSpPr>
          <p:cNvPr id="338959" name="Text Box 15"/>
          <p:cNvSpPr txBox="1">
            <a:spLocks noChangeArrowheads="1"/>
          </p:cNvSpPr>
          <p:nvPr/>
        </p:nvSpPr>
        <p:spPr bwMode="auto">
          <a:xfrm>
            <a:off x="7740650" y="3213100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A</a:t>
            </a: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7812088" y="981075"/>
            <a:ext cx="839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B</a:t>
            </a:r>
          </a:p>
        </p:txBody>
      </p: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6227763" y="1989138"/>
            <a:ext cx="671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C</a:t>
            </a:r>
          </a:p>
        </p:txBody>
      </p:sp>
      <p:sp>
        <p:nvSpPr>
          <p:cNvPr id="338962" name="AutoShape 18"/>
          <p:cNvSpPr>
            <a:spLocks noChangeArrowheads="1"/>
          </p:cNvSpPr>
          <p:nvPr/>
        </p:nvSpPr>
        <p:spPr bwMode="auto">
          <a:xfrm rot="10800000">
            <a:off x="5651500" y="3213100"/>
            <a:ext cx="2100263" cy="952500"/>
          </a:xfrm>
          <a:prstGeom prst="triangle">
            <a:avLst>
              <a:gd name="adj" fmla="val 50000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8963" name="Text Box 19"/>
          <p:cNvSpPr txBox="1">
            <a:spLocks noChangeArrowheads="1"/>
          </p:cNvSpPr>
          <p:nvPr/>
        </p:nvSpPr>
        <p:spPr bwMode="auto">
          <a:xfrm>
            <a:off x="4932363" y="32131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D</a:t>
            </a:r>
          </a:p>
        </p:txBody>
      </p:sp>
      <p:sp>
        <p:nvSpPr>
          <p:cNvPr id="338964" name="AutoShape 20"/>
          <p:cNvSpPr>
            <a:spLocks noChangeArrowheads="1"/>
          </p:cNvSpPr>
          <p:nvPr/>
        </p:nvSpPr>
        <p:spPr bwMode="auto">
          <a:xfrm>
            <a:off x="250825" y="1628775"/>
            <a:ext cx="4205288" cy="4219575"/>
          </a:xfrm>
          <a:custGeom>
            <a:avLst/>
            <a:gdLst>
              <a:gd name="G0" fmla="+- 10740 0 0"/>
              <a:gd name="G1" fmla="+- 21600 0 10740"/>
              <a:gd name="G2" fmla="+- 21600 0 1074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40" y="10800"/>
                </a:moveTo>
                <a:cubicBezTo>
                  <a:pt x="10740" y="10833"/>
                  <a:pt x="10767" y="10860"/>
                  <a:pt x="10800" y="10860"/>
                </a:cubicBezTo>
                <a:cubicBezTo>
                  <a:pt x="10833" y="10860"/>
                  <a:pt x="10860" y="10833"/>
                  <a:pt x="10860" y="10800"/>
                </a:cubicBezTo>
                <a:cubicBezTo>
                  <a:pt x="10860" y="10767"/>
                  <a:pt x="10833" y="10740"/>
                  <a:pt x="10800" y="10740"/>
                </a:cubicBezTo>
                <a:cubicBezTo>
                  <a:pt x="10767" y="10740"/>
                  <a:pt x="10740" y="10767"/>
                  <a:pt x="10740" y="1080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38965" name="Group 21"/>
          <p:cNvGrpSpPr/>
          <p:nvPr/>
        </p:nvGrpSpPr>
        <p:grpSpPr bwMode="auto">
          <a:xfrm rot="16200000">
            <a:off x="5658644" y="1118394"/>
            <a:ext cx="4205287" cy="4219575"/>
            <a:chOff x="158" y="1026"/>
            <a:chExt cx="2649" cy="2658"/>
          </a:xfrm>
        </p:grpSpPr>
        <p:sp>
          <p:nvSpPr>
            <p:cNvPr id="338966" name="AutoShape 22"/>
            <p:cNvSpPr>
              <a:spLocks noChangeArrowheads="1"/>
            </p:cNvSpPr>
            <p:nvPr/>
          </p:nvSpPr>
          <p:spPr bwMode="auto">
            <a:xfrm rot="16200000">
              <a:off x="522" y="1388"/>
              <a:ext cx="1323" cy="600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8967" name="AutoShape 23"/>
            <p:cNvSpPr>
              <a:spLocks noChangeArrowheads="1"/>
            </p:cNvSpPr>
            <p:nvPr/>
          </p:nvSpPr>
          <p:spPr bwMode="auto">
            <a:xfrm>
              <a:off x="158" y="1026"/>
              <a:ext cx="2649" cy="2658"/>
            </a:xfrm>
            <a:custGeom>
              <a:avLst/>
              <a:gdLst>
                <a:gd name="G0" fmla="+- 10740 0 0"/>
                <a:gd name="G1" fmla="+- 21600 0 10740"/>
                <a:gd name="G2" fmla="+- 21600 0 1074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740" y="10800"/>
                  </a:moveTo>
                  <a:cubicBezTo>
                    <a:pt x="10740" y="10833"/>
                    <a:pt x="10767" y="10860"/>
                    <a:pt x="10800" y="10860"/>
                  </a:cubicBezTo>
                  <a:cubicBezTo>
                    <a:pt x="10833" y="10860"/>
                    <a:pt x="10860" y="10833"/>
                    <a:pt x="10860" y="10800"/>
                  </a:cubicBezTo>
                  <a:cubicBezTo>
                    <a:pt x="10860" y="10767"/>
                    <a:pt x="10833" y="10740"/>
                    <a:pt x="10800" y="10740"/>
                  </a:cubicBezTo>
                  <a:cubicBezTo>
                    <a:pt x="10767" y="10740"/>
                    <a:pt x="10740" y="10767"/>
                    <a:pt x="10740" y="1080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338968" name="Picture 24" descr="Q43`JH6R}ZR3I7B8D8UX3X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08050"/>
            <a:ext cx="5148263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969" name="Text Box 25"/>
          <p:cNvSpPr txBox="1">
            <a:spLocks noChangeArrowheads="1"/>
          </p:cNvSpPr>
          <p:nvPr/>
        </p:nvSpPr>
        <p:spPr bwMode="auto">
          <a:xfrm>
            <a:off x="1331913" y="1484313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38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 descr="`QL9%4_}8%XO0KPXGATCJ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76250"/>
            <a:ext cx="550862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6443663" y="2997200"/>
            <a:ext cx="5032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>
                <a:solidFill>
                  <a:srgbClr val="FF0066"/>
                </a:solidFill>
              </a:rPr>
              <a:t>●</a:t>
            </a:r>
            <a:r>
              <a:rPr lang="en-US" altLang="zh-CN" sz="3600" b="1"/>
              <a:t>O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6588125" y="32845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9973" name="Oval 5"/>
          <p:cNvSpPr>
            <a:spLocks noChangeArrowheads="1"/>
          </p:cNvSpPr>
          <p:nvPr/>
        </p:nvSpPr>
        <p:spPr bwMode="auto">
          <a:xfrm>
            <a:off x="6588125" y="3284538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39974" name="Group 6"/>
          <p:cNvGrpSpPr/>
          <p:nvPr/>
        </p:nvGrpSpPr>
        <p:grpSpPr bwMode="auto">
          <a:xfrm>
            <a:off x="5292725" y="765175"/>
            <a:ext cx="3151188" cy="1895475"/>
            <a:chOff x="930" y="754"/>
            <a:chExt cx="1633" cy="1061"/>
          </a:xfrm>
        </p:grpSpPr>
        <p:sp>
          <p:nvSpPr>
            <p:cNvPr id="339975" name="AutoShape 7"/>
            <p:cNvSpPr>
              <a:spLocks noChangeArrowheads="1"/>
            </p:cNvSpPr>
            <p:nvPr/>
          </p:nvSpPr>
          <p:spPr bwMode="auto">
            <a:xfrm>
              <a:off x="1066" y="1026"/>
              <a:ext cx="1134" cy="545"/>
            </a:xfrm>
            <a:prstGeom prst="triangle">
              <a:avLst>
                <a:gd name="adj" fmla="val 50000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9976" name="Text Box 8"/>
            <p:cNvSpPr txBox="1">
              <a:spLocks noChangeArrowheads="1"/>
            </p:cNvSpPr>
            <p:nvPr/>
          </p:nvSpPr>
          <p:spPr bwMode="auto">
            <a:xfrm>
              <a:off x="2109" y="1525"/>
              <a:ext cx="454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A</a:t>
              </a:r>
            </a:p>
          </p:txBody>
        </p:sp>
        <p:sp>
          <p:nvSpPr>
            <p:cNvPr id="339977" name="Text Box 9"/>
            <p:cNvSpPr txBox="1">
              <a:spLocks noChangeArrowheads="1"/>
            </p:cNvSpPr>
            <p:nvPr/>
          </p:nvSpPr>
          <p:spPr bwMode="auto">
            <a:xfrm>
              <a:off x="1474" y="754"/>
              <a:ext cx="4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B</a:t>
              </a:r>
            </a:p>
          </p:txBody>
        </p:sp>
        <p:sp>
          <p:nvSpPr>
            <p:cNvPr id="339978" name="Text Box 10"/>
            <p:cNvSpPr txBox="1">
              <a:spLocks noChangeArrowheads="1"/>
            </p:cNvSpPr>
            <p:nvPr/>
          </p:nvSpPr>
          <p:spPr bwMode="auto">
            <a:xfrm>
              <a:off x="930" y="1525"/>
              <a:ext cx="363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2800" b="1"/>
                <a:t>C</a:t>
              </a:r>
            </a:p>
          </p:txBody>
        </p:sp>
      </p:grpSp>
      <p:pic>
        <p:nvPicPr>
          <p:cNvPr id="339979" name="Picture 11" descr="`QL9%4_}8%XO0KPXGATCJ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6813" y="476250"/>
            <a:ext cx="54356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80" name="Text Box 12"/>
          <p:cNvSpPr txBox="1">
            <a:spLocks noChangeArrowheads="1"/>
          </p:cNvSpPr>
          <p:nvPr/>
        </p:nvSpPr>
        <p:spPr bwMode="auto">
          <a:xfrm>
            <a:off x="6227763" y="4221163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E</a:t>
            </a:r>
          </a:p>
        </p:txBody>
      </p:sp>
      <p:sp>
        <p:nvSpPr>
          <p:cNvPr id="339981" name="Text Box 13"/>
          <p:cNvSpPr txBox="1">
            <a:spLocks noChangeArrowheads="1"/>
          </p:cNvSpPr>
          <p:nvPr/>
        </p:nvSpPr>
        <p:spPr bwMode="auto">
          <a:xfrm>
            <a:off x="7740650" y="3213100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A</a:t>
            </a:r>
          </a:p>
        </p:txBody>
      </p:sp>
      <p:sp>
        <p:nvSpPr>
          <p:cNvPr id="339982" name="Text Box 14"/>
          <p:cNvSpPr txBox="1">
            <a:spLocks noChangeArrowheads="1"/>
          </p:cNvSpPr>
          <p:nvPr/>
        </p:nvSpPr>
        <p:spPr bwMode="auto">
          <a:xfrm>
            <a:off x="7812088" y="981075"/>
            <a:ext cx="839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B</a:t>
            </a:r>
          </a:p>
        </p:txBody>
      </p:sp>
      <p:sp>
        <p:nvSpPr>
          <p:cNvPr id="339983" name="Text Box 15"/>
          <p:cNvSpPr txBox="1">
            <a:spLocks noChangeArrowheads="1"/>
          </p:cNvSpPr>
          <p:nvPr/>
        </p:nvSpPr>
        <p:spPr bwMode="auto">
          <a:xfrm>
            <a:off x="6227763" y="1989138"/>
            <a:ext cx="6715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C</a:t>
            </a:r>
          </a:p>
        </p:txBody>
      </p:sp>
      <p:sp>
        <p:nvSpPr>
          <p:cNvPr id="339984" name="Text Box 16"/>
          <p:cNvSpPr txBox="1">
            <a:spLocks noChangeArrowheads="1"/>
          </p:cNvSpPr>
          <p:nvPr/>
        </p:nvSpPr>
        <p:spPr bwMode="auto">
          <a:xfrm>
            <a:off x="4932363" y="3213100"/>
            <a:ext cx="503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D</a:t>
            </a:r>
          </a:p>
        </p:txBody>
      </p:sp>
      <p:sp>
        <p:nvSpPr>
          <p:cNvPr id="339985" name="AutoShape 17"/>
          <p:cNvSpPr>
            <a:spLocks noChangeArrowheads="1"/>
          </p:cNvSpPr>
          <p:nvPr/>
        </p:nvSpPr>
        <p:spPr bwMode="auto">
          <a:xfrm>
            <a:off x="250825" y="1628775"/>
            <a:ext cx="4205288" cy="4219575"/>
          </a:xfrm>
          <a:custGeom>
            <a:avLst/>
            <a:gdLst>
              <a:gd name="G0" fmla="+- 10740 0 0"/>
              <a:gd name="G1" fmla="+- 21600 0 10740"/>
              <a:gd name="G2" fmla="+- 21600 0 1074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40" y="10800"/>
                </a:moveTo>
                <a:cubicBezTo>
                  <a:pt x="10740" y="10833"/>
                  <a:pt x="10767" y="10860"/>
                  <a:pt x="10800" y="10860"/>
                </a:cubicBezTo>
                <a:cubicBezTo>
                  <a:pt x="10833" y="10860"/>
                  <a:pt x="10860" y="10833"/>
                  <a:pt x="10860" y="10800"/>
                </a:cubicBezTo>
                <a:cubicBezTo>
                  <a:pt x="10860" y="10767"/>
                  <a:pt x="10833" y="10740"/>
                  <a:pt x="10800" y="10740"/>
                </a:cubicBezTo>
                <a:cubicBezTo>
                  <a:pt x="10767" y="10740"/>
                  <a:pt x="10740" y="10767"/>
                  <a:pt x="10740" y="1080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39986" name="Text Box 18"/>
          <p:cNvSpPr txBox="1">
            <a:spLocks noChangeArrowheads="1"/>
          </p:cNvSpPr>
          <p:nvPr/>
        </p:nvSpPr>
        <p:spPr bwMode="auto">
          <a:xfrm>
            <a:off x="4643438" y="1484313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</a:rPr>
              <a:t>C</a:t>
            </a:r>
          </a:p>
        </p:txBody>
      </p:sp>
      <p:pic>
        <p:nvPicPr>
          <p:cNvPr id="339987" name="Picture 19" descr="`QL9%4_}8%XO0KPXGATCJD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33375"/>
            <a:ext cx="5435600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9988" name="AutoShape 20"/>
          <p:cNvSpPr>
            <a:spLocks noChangeArrowheads="1"/>
          </p:cNvSpPr>
          <p:nvPr/>
        </p:nvSpPr>
        <p:spPr bwMode="auto">
          <a:xfrm rot="16200000">
            <a:off x="833437" y="1479551"/>
            <a:ext cx="2822575" cy="2978150"/>
          </a:xfrm>
          <a:custGeom>
            <a:avLst/>
            <a:gdLst>
              <a:gd name="G0" fmla="+- 10740 0 0"/>
              <a:gd name="G1" fmla="+- 21600 0 10740"/>
              <a:gd name="G2" fmla="+- 21600 0 1074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40" y="10800"/>
                </a:moveTo>
                <a:cubicBezTo>
                  <a:pt x="10740" y="10833"/>
                  <a:pt x="10767" y="10860"/>
                  <a:pt x="10800" y="10860"/>
                </a:cubicBezTo>
                <a:cubicBezTo>
                  <a:pt x="10833" y="10860"/>
                  <a:pt x="10860" y="10833"/>
                  <a:pt x="10860" y="10800"/>
                </a:cubicBezTo>
                <a:cubicBezTo>
                  <a:pt x="10860" y="10767"/>
                  <a:pt x="10833" y="10740"/>
                  <a:pt x="10800" y="10740"/>
                </a:cubicBezTo>
                <a:cubicBezTo>
                  <a:pt x="10767" y="10740"/>
                  <a:pt x="10740" y="10767"/>
                  <a:pt x="10740" y="1080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39989" name="Group 21"/>
          <p:cNvGrpSpPr/>
          <p:nvPr/>
        </p:nvGrpSpPr>
        <p:grpSpPr bwMode="auto">
          <a:xfrm>
            <a:off x="6165850" y="1773238"/>
            <a:ext cx="2978150" cy="2822575"/>
            <a:chOff x="748" y="1570"/>
            <a:chExt cx="1876" cy="1778"/>
          </a:xfrm>
        </p:grpSpPr>
        <p:sp>
          <p:nvSpPr>
            <p:cNvPr id="339990" name="AutoShape 22"/>
            <p:cNvSpPr>
              <a:spLocks noChangeArrowheads="1"/>
            </p:cNvSpPr>
            <p:nvPr/>
          </p:nvSpPr>
          <p:spPr bwMode="auto">
            <a:xfrm rot="16200000">
              <a:off x="797" y="1521"/>
              <a:ext cx="1778" cy="1876"/>
            </a:xfrm>
            <a:custGeom>
              <a:avLst/>
              <a:gdLst>
                <a:gd name="G0" fmla="+- 10740 0 0"/>
                <a:gd name="G1" fmla="+- 21600 0 10740"/>
                <a:gd name="G2" fmla="+- 21600 0 1074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740" y="10800"/>
                  </a:moveTo>
                  <a:cubicBezTo>
                    <a:pt x="10740" y="10833"/>
                    <a:pt x="10767" y="10860"/>
                    <a:pt x="10800" y="10860"/>
                  </a:cubicBezTo>
                  <a:cubicBezTo>
                    <a:pt x="10833" y="10860"/>
                    <a:pt x="10860" y="10833"/>
                    <a:pt x="10860" y="10800"/>
                  </a:cubicBezTo>
                  <a:cubicBezTo>
                    <a:pt x="10860" y="10767"/>
                    <a:pt x="10833" y="10740"/>
                    <a:pt x="10800" y="10740"/>
                  </a:cubicBezTo>
                  <a:cubicBezTo>
                    <a:pt x="10767" y="10740"/>
                    <a:pt x="10740" y="10767"/>
                    <a:pt x="10740" y="1080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339991" name="Group 23"/>
            <p:cNvGrpSpPr/>
            <p:nvPr/>
          </p:nvGrpSpPr>
          <p:grpSpPr bwMode="auto">
            <a:xfrm>
              <a:off x="1020" y="1842"/>
              <a:ext cx="680" cy="635"/>
              <a:chOff x="1474" y="1389"/>
              <a:chExt cx="680" cy="635"/>
            </a:xfrm>
          </p:grpSpPr>
          <p:sp>
            <p:nvSpPr>
              <p:cNvPr id="339992" name="Line 24"/>
              <p:cNvSpPr>
                <a:spLocks noChangeShapeType="1"/>
              </p:cNvSpPr>
              <p:nvPr/>
            </p:nvSpPr>
            <p:spPr bwMode="auto">
              <a:xfrm>
                <a:off x="2154" y="1706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grpSp>
            <p:nvGrpSpPr>
              <p:cNvPr id="339993" name="Group 25"/>
              <p:cNvGrpSpPr/>
              <p:nvPr/>
            </p:nvGrpSpPr>
            <p:grpSpPr bwMode="auto">
              <a:xfrm>
                <a:off x="1474" y="1389"/>
                <a:ext cx="680" cy="635"/>
                <a:chOff x="3198" y="1389"/>
                <a:chExt cx="680" cy="635"/>
              </a:xfrm>
            </p:grpSpPr>
            <p:sp>
              <p:nvSpPr>
                <p:cNvPr id="339994" name="Line 26"/>
                <p:cNvSpPr>
                  <a:spLocks noChangeShapeType="1"/>
                </p:cNvSpPr>
                <p:nvPr/>
              </p:nvSpPr>
              <p:spPr bwMode="auto">
                <a:xfrm>
                  <a:off x="3198" y="1389"/>
                  <a:ext cx="680" cy="317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9995" name="Line 27"/>
                <p:cNvSpPr>
                  <a:spLocks noChangeShapeType="1"/>
                </p:cNvSpPr>
                <p:nvPr/>
              </p:nvSpPr>
              <p:spPr bwMode="auto">
                <a:xfrm>
                  <a:off x="3198" y="1389"/>
                  <a:ext cx="680" cy="635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39996" name="Text Box 28"/>
          <p:cNvSpPr txBox="1">
            <a:spLocks noChangeArrowheads="1"/>
          </p:cNvSpPr>
          <p:nvPr/>
        </p:nvSpPr>
        <p:spPr bwMode="auto">
          <a:xfrm>
            <a:off x="8301038" y="1557338"/>
            <a:ext cx="84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A</a:t>
            </a:r>
          </a:p>
        </p:txBody>
      </p:sp>
      <p:sp>
        <p:nvSpPr>
          <p:cNvPr id="339997" name="Text Box 29"/>
          <p:cNvSpPr txBox="1">
            <a:spLocks noChangeArrowheads="1"/>
          </p:cNvSpPr>
          <p:nvPr/>
        </p:nvSpPr>
        <p:spPr bwMode="auto">
          <a:xfrm>
            <a:off x="7667625" y="2133600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D</a:t>
            </a:r>
          </a:p>
        </p:txBody>
      </p:sp>
      <p:sp>
        <p:nvSpPr>
          <p:cNvPr id="339998" name="Text Box 30"/>
          <p:cNvSpPr txBox="1">
            <a:spLocks noChangeArrowheads="1"/>
          </p:cNvSpPr>
          <p:nvPr/>
        </p:nvSpPr>
        <p:spPr bwMode="auto">
          <a:xfrm>
            <a:off x="6156325" y="1700213"/>
            <a:ext cx="84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C</a:t>
            </a:r>
          </a:p>
        </p:txBody>
      </p:sp>
      <p:sp>
        <p:nvSpPr>
          <p:cNvPr id="339999" name="Text Box 31"/>
          <p:cNvSpPr txBox="1">
            <a:spLocks noChangeArrowheads="1"/>
          </p:cNvSpPr>
          <p:nvPr/>
        </p:nvSpPr>
        <p:spPr bwMode="auto">
          <a:xfrm>
            <a:off x="8027988" y="3213100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B</a:t>
            </a:r>
          </a:p>
        </p:txBody>
      </p:sp>
      <p:sp>
        <p:nvSpPr>
          <p:cNvPr id="340000" name="Text Box 32"/>
          <p:cNvSpPr txBox="1">
            <a:spLocks noChangeArrowheads="1"/>
          </p:cNvSpPr>
          <p:nvPr/>
        </p:nvSpPr>
        <p:spPr bwMode="auto">
          <a:xfrm>
            <a:off x="7380288" y="3068638"/>
            <a:ext cx="84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O</a:t>
            </a:r>
          </a:p>
        </p:txBody>
      </p:sp>
      <p:pic>
        <p:nvPicPr>
          <p:cNvPr id="340001" name="Picture 33" descr="[5DG9_~[WLZ}0(HPA~8K`Y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61563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0002" name="Text Box 34"/>
          <p:cNvSpPr txBox="1">
            <a:spLocks noChangeArrowheads="1"/>
          </p:cNvSpPr>
          <p:nvPr/>
        </p:nvSpPr>
        <p:spPr bwMode="auto">
          <a:xfrm>
            <a:off x="5003800" y="1196975"/>
            <a:ext cx="100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</a:rPr>
              <a:t>C</a:t>
            </a:r>
          </a:p>
        </p:txBody>
      </p:sp>
      <p:sp>
        <p:nvSpPr>
          <p:cNvPr id="340003" name="Oval 35"/>
          <p:cNvSpPr>
            <a:spLocks noChangeArrowheads="1"/>
          </p:cNvSpPr>
          <p:nvPr/>
        </p:nvSpPr>
        <p:spPr bwMode="auto">
          <a:xfrm>
            <a:off x="8172450" y="3141663"/>
            <a:ext cx="144463" cy="1444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0004" name="Oval 36"/>
          <p:cNvSpPr>
            <a:spLocks noChangeArrowheads="1"/>
          </p:cNvSpPr>
          <p:nvPr/>
        </p:nvSpPr>
        <p:spPr bwMode="auto">
          <a:xfrm>
            <a:off x="8604250" y="2133600"/>
            <a:ext cx="144463" cy="1444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3399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86" grpId="0"/>
      <p:bldP spid="3400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6011863" y="1341438"/>
            <a:ext cx="2520950" cy="24479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40995" name="Group 3"/>
          <p:cNvGrpSpPr/>
          <p:nvPr/>
        </p:nvGrpSpPr>
        <p:grpSpPr bwMode="auto">
          <a:xfrm>
            <a:off x="3276600" y="-1466850"/>
            <a:ext cx="5537200" cy="5538788"/>
            <a:chOff x="-576" y="-704"/>
            <a:chExt cx="3488" cy="3072"/>
          </a:xfrm>
        </p:grpSpPr>
        <p:sp>
          <p:nvSpPr>
            <p:cNvPr id="340996" name="AutoShape 4"/>
            <p:cNvSpPr>
              <a:spLocks noChangeArrowheads="1"/>
            </p:cNvSpPr>
            <p:nvPr/>
          </p:nvSpPr>
          <p:spPr bwMode="auto">
            <a:xfrm rot="10800000">
              <a:off x="1156" y="845"/>
              <a:ext cx="1587" cy="68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0997" name="Oval 5"/>
            <p:cNvSpPr>
              <a:spLocks noChangeArrowheads="1"/>
            </p:cNvSpPr>
            <p:nvPr/>
          </p:nvSpPr>
          <p:spPr bwMode="auto">
            <a:xfrm>
              <a:off x="-576" y="-704"/>
              <a:ext cx="3488" cy="307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0998" name="Oval 6"/>
            <p:cNvSpPr>
              <a:spLocks noChangeArrowheads="1"/>
            </p:cNvSpPr>
            <p:nvPr/>
          </p:nvSpPr>
          <p:spPr bwMode="auto">
            <a:xfrm>
              <a:off x="-424" y="-534"/>
              <a:ext cx="3160" cy="275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5580063" y="83661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A</a:t>
            </a:r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5651500" y="378936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B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8351838" y="37893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C</a:t>
            </a: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8604250" y="1052513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D</a:t>
            </a:r>
          </a:p>
        </p:txBody>
      </p:sp>
      <p:sp>
        <p:nvSpPr>
          <p:cNvPr id="341003" name="Text Box 11"/>
          <p:cNvSpPr txBox="1">
            <a:spLocks noChangeArrowheads="1"/>
          </p:cNvSpPr>
          <p:nvPr/>
        </p:nvSpPr>
        <p:spPr bwMode="auto">
          <a:xfrm>
            <a:off x="8604250" y="23495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E</a:t>
            </a:r>
          </a:p>
        </p:txBody>
      </p:sp>
      <p:sp>
        <p:nvSpPr>
          <p:cNvPr id="341004" name="Text Box 12"/>
          <p:cNvSpPr txBox="1">
            <a:spLocks noChangeArrowheads="1"/>
          </p:cNvSpPr>
          <p:nvPr/>
        </p:nvSpPr>
        <p:spPr bwMode="auto">
          <a:xfrm rot="10823833" flipV="1">
            <a:off x="4572000" y="3860800"/>
            <a:ext cx="792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/>
              <a:t>F</a:t>
            </a:r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6011863" y="1341438"/>
            <a:ext cx="2520950" cy="12239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 flipH="1">
            <a:off x="6011863" y="2565400"/>
            <a:ext cx="2520950" cy="122396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341007" name="Picture 15" descr="K%XO8J`~{W$4Z]QYOVSIRG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714" y="116483"/>
            <a:ext cx="5508104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08" name="Picture 16" descr="9LV3G91C5J~}25R@Y%H7V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96" y="1714576"/>
            <a:ext cx="5508104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1009" name="Picture 17" descr="6$XSR2R2(XCP[TW9S{}%%)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4437112"/>
            <a:ext cx="7182098" cy="23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6011863" y="3789363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/>
              <a:t>D`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41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0" grpId="0" build="allAtOnce"/>
      <p:bldP spid="341010" grpId="0"/>
      <p:bldP spid="3410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288" y="1125538"/>
            <a:ext cx="8229600" cy="2205037"/>
          </a:xfrm>
        </p:spPr>
        <p:txBody>
          <a:bodyPr/>
          <a:lstStyle/>
          <a:p>
            <a:r>
              <a:rPr lang="en-US" altLang="zh-CN" sz="2400" b="1" dirty="0"/>
              <a:t>1</a:t>
            </a:r>
            <a:r>
              <a:rPr lang="zh-CN" altLang="en-US" sz="2400" b="1" dirty="0"/>
              <a:t>、如图所示，已知正方形</a:t>
            </a:r>
            <a:r>
              <a:rPr lang="en-US" altLang="zh-CN" sz="2400" b="1" dirty="0"/>
              <a:t>ABCD</a:t>
            </a:r>
            <a:r>
              <a:rPr lang="zh-CN" altLang="en-US" sz="2400" b="1" dirty="0"/>
              <a:t>中的△</a:t>
            </a:r>
            <a:r>
              <a:rPr lang="en-US" altLang="zh-CN" sz="2400" b="1" dirty="0"/>
              <a:t>DCF</a:t>
            </a:r>
            <a:r>
              <a:rPr lang="zh-CN" altLang="en-US" sz="2400" b="1" dirty="0"/>
              <a:t>可以经过旋转得到△</a:t>
            </a:r>
            <a:r>
              <a:rPr lang="en-US" altLang="zh-CN" sz="2400" b="1" dirty="0"/>
              <a:t>ECB</a:t>
            </a:r>
            <a:r>
              <a:rPr lang="zh-CN" altLang="en-US" sz="2400" b="1" dirty="0"/>
              <a:t>。</a:t>
            </a:r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1</a:t>
            </a:r>
            <a:r>
              <a:rPr lang="zh-CN" altLang="en-US" sz="2400" b="1" dirty="0"/>
              <a:t>）图中哪一个点是旋转中心？</a:t>
            </a:r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2</a:t>
            </a:r>
            <a:r>
              <a:rPr lang="zh-CN" altLang="en-US" sz="2400" b="1" dirty="0"/>
              <a:t>）按什么方向旋转了多少度？</a:t>
            </a:r>
          </a:p>
          <a:p>
            <a:r>
              <a:rPr lang="zh-CN" altLang="en-US" sz="2400" b="1" dirty="0"/>
              <a:t>（</a:t>
            </a:r>
            <a:r>
              <a:rPr lang="en-US" altLang="zh-CN" sz="2400" b="1" dirty="0"/>
              <a:t>3</a:t>
            </a:r>
            <a:r>
              <a:rPr lang="zh-CN" altLang="en-US" sz="2400" b="1" dirty="0"/>
              <a:t>）如果</a:t>
            </a:r>
            <a:r>
              <a:rPr lang="en-US" altLang="zh-CN" sz="2400" b="1" dirty="0"/>
              <a:t>CF=3cm</a:t>
            </a:r>
            <a:r>
              <a:rPr lang="zh-CN" altLang="en-US" sz="2400" b="1" dirty="0"/>
              <a:t>，求</a:t>
            </a:r>
            <a:r>
              <a:rPr lang="en-US" altLang="zh-CN" sz="2400" b="1" dirty="0"/>
              <a:t>EF</a:t>
            </a:r>
            <a:r>
              <a:rPr lang="zh-CN" altLang="en-US" sz="2400" b="1" dirty="0"/>
              <a:t>的长。</a:t>
            </a: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213100"/>
            <a:ext cx="28987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2020" name="Group 4"/>
          <p:cNvGrpSpPr/>
          <p:nvPr/>
        </p:nvGrpSpPr>
        <p:grpSpPr bwMode="auto">
          <a:xfrm>
            <a:off x="0" y="0"/>
            <a:ext cx="3419475" cy="692150"/>
            <a:chOff x="0" y="0"/>
            <a:chExt cx="2256" cy="576"/>
          </a:xfrm>
        </p:grpSpPr>
        <p:grpSp>
          <p:nvGrpSpPr>
            <p:cNvPr id="342021" name="Group 5"/>
            <p:cNvGrpSpPr/>
            <p:nvPr/>
          </p:nvGrpSpPr>
          <p:grpSpPr bwMode="auto">
            <a:xfrm>
              <a:off x="0" y="2"/>
              <a:ext cx="1488" cy="463"/>
              <a:chOff x="1920" y="40"/>
              <a:chExt cx="2112" cy="163"/>
            </a:xfrm>
          </p:grpSpPr>
          <p:sp>
            <p:nvSpPr>
              <p:cNvPr id="342022" name="Rectangle 6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小试牛刀 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2023" name="Rectangle 7" descr="PE03255_"/>
              <p:cNvSpPr>
                <a:spLocks noChangeArrowheads="1"/>
              </p:cNvSpPr>
              <p:nvPr/>
            </p:nvSpPr>
            <p:spPr bwMode="auto">
              <a:xfrm>
                <a:off x="3597" y="40"/>
                <a:ext cx="17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2024" name="Picture 8" descr="67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2025" name="Picture 9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042" name="Group 2"/>
          <p:cNvGrpSpPr/>
          <p:nvPr/>
        </p:nvGrpSpPr>
        <p:grpSpPr bwMode="auto">
          <a:xfrm>
            <a:off x="2268538" y="4029546"/>
            <a:ext cx="3313112" cy="1730375"/>
            <a:chOff x="748" y="1842"/>
            <a:chExt cx="2087" cy="1090"/>
          </a:xfrm>
        </p:grpSpPr>
        <p:sp>
          <p:nvSpPr>
            <p:cNvPr id="343043" name="Line 3"/>
            <p:cNvSpPr>
              <a:spLocks noChangeShapeType="1"/>
            </p:cNvSpPr>
            <p:nvPr/>
          </p:nvSpPr>
          <p:spPr bwMode="auto">
            <a:xfrm flipV="1">
              <a:off x="748" y="1842"/>
              <a:ext cx="2087" cy="1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44" name="Line 4"/>
            <p:cNvSpPr>
              <a:spLocks noChangeShapeType="1"/>
            </p:cNvSpPr>
            <p:nvPr/>
          </p:nvSpPr>
          <p:spPr bwMode="auto">
            <a:xfrm flipV="1">
              <a:off x="748" y="2478"/>
              <a:ext cx="1452" cy="4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3045" name="Line 5"/>
            <p:cNvSpPr>
              <a:spLocks noChangeShapeType="1"/>
            </p:cNvSpPr>
            <p:nvPr/>
          </p:nvSpPr>
          <p:spPr bwMode="auto">
            <a:xfrm flipV="1">
              <a:off x="2200" y="1842"/>
              <a:ext cx="635" cy="6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43046" name="Group 6"/>
          <p:cNvGrpSpPr/>
          <p:nvPr/>
        </p:nvGrpSpPr>
        <p:grpSpPr bwMode="auto">
          <a:xfrm>
            <a:off x="2268538" y="4029546"/>
            <a:ext cx="4610100" cy="2063750"/>
            <a:chOff x="2290" y="0"/>
            <a:chExt cx="2904" cy="1300"/>
          </a:xfrm>
        </p:grpSpPr>
        <p:grpSp>
          <p:nvGrpSpPr>
            <p:cNvPr id="343047" name="Group 7"/>
            <p:cNvGrpSpPr/>
            <p:nvPr/>
          </p:nvGrpSpPr>
          <p:grpSpPr bwMode="auto">
            <a:xfrm>
              <a:off x="2290" y="0"/>
              <a:ext cx="2087" cy="1090"/>
              <a:chOff x="748" y="1842"/>
              <a:chExt cx="2087" cy="1090"/>
            </a:xfrm>
          </p:grpSpPr>
          <p:sp>
            <p:nvSpPr>
              <p:cNvPr id="343048" name="Line 8"/>
              <p:cNvSpPr>
                <a:spLocks noChangeShapeType="1"/>
              </p:cNvSpPr>
              <p:nvPr/>
            </p:nvSpPr>
            <p:spPr bwMode="auto">
              <a:xfrm flipV="1">
                <a:off x="748" y="1842"/>
                <a:ext cx="2087" cy="10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49" name="Line 9"/>
              <p:cNvSpPr>
                <a:spLocks noChangeShapeType="1"/>
              </p:cNvSpPr>
              <p:nvPr/>
            </p:nvSpPr>
            <p:spPr bwMode="auto">
              <a:xfrm flipV="1">
                <a:off x="748" y="2478"/>
                <a:ext cx="1452" cy="4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50" name="Line 10"/>
              <p:cNvSpPr>
                <a:spLocks noChangeShapeType="1"/>
              </p:cNvSpPr>
              <p:nvPr/>
            </p:nvSpPr>
            <p:spPr bwMode="auto">
              <a:xfrm flipV="1">
                <a:off x="2200" y="1842"/>
                <a:ext cx="635" cy="6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43051" name="Group 11"/>
            <p:cNvGrpSpPr/>
            <p:nvPr/>
          </p:nvGrpSpPr>
          <p:grpSpPr bwMode="auto">
            <a:xfrm rot="10800000">
              <a:off x="3107" y="210"/>
              <a:ext cx="2087" cy="1090"/>
              <a:chOff x="748" y="1842"/>
              <a:chExt cx="2087" cy="1090"/>
            </a:xfrm>
          </p:grpSpPr>
          <p:sp>
            <p:nvSpPr>
              <p:cNvPr id="343052" name="Line 12"/>
              <p:cNvSpPr>
                <a:spLocks noChangeShapeType="1"/>
              </p:cNvSpPr>
              <p:nvPr/>
            </p:nvSpPr>
            <p:spPr bwMode="auto">
              <a:xfrm flipV="1">
                <a:off x="748" y="1842"/>
                <a:ext cx="2087" cy="1089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53" name="Line 13"/>
              <p:cNvSpPr>
                <a:spLocks noChangeShapeType="1"/>
              </p:cNvSpPr>
              <p:nvPr/>
            </p:nvSpPr>
            <p:spPr bwMode="auto">
              <a:xfrm flipV="1">
                <a:off x="748" y="2478"/>
                <a:ext cx="1452" cy="45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3054" name="Line 14"/>
              <p:cNvSpPr>
                <a:spLocks noChangeShapeType="1"/>
              </p:cNvSpPr>
              <p:nvPr/>
            </p:nvSpPr>
            <p:spPr bwMode="auto">
              <a:xfrm flipV="1">
                <a:off x="2200" y="1842"/>
                <a:ext cx="635" cy="636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2339975" y="2734146"/>
            <a:ext cx="1511300" cy="2952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5580063" y="4029546"/>
            <a:ext cx="0" cy="2016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43057" name="Rectangle 17"/>
          <p:cNvSpPr>
            <a:spLocks noChangeArrowheads="1"/>
          </p:cNvSpPr>
          <p:nvPr/>
        </p:nvSpPr>
        <p:spPr bwMode="auto">
          <a:xfrm>
            <a:off x="4284663" y="5253508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/>
              <a:t>B</a:t>
            </a:r>
          </a:p>
        </p:txBody>
      </p:sp>
      <p:sp>
        <p:nvSpPr>
          <p:cNvPr id="343058" name="Rectangle 18"/>
          <p:cNvSpPr>
            <a:spLocks noChangeArrowheads="1"/>
          </p:cNvSpPr>
          <p:nvPr/>
        </p:nvSpPr>
        <p:spPr bwMode="auto">
          <a:xfrm>
            <a:off x="1835150" y="5613871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/>
              <a:t>A</a:t>
            </a:r>
          </a:p>
        </p:txBody>
      </p:sp>
      <p:sp>
        <p:nvSpPr>
          <p:cNvPr id="343059" name="Rectangle 19"/>
          <p:cNvSpPr>
            <a:spLocks noChangeArrowheads="1"/>
          </p:cNvSpPr>
          <p:nvPr/>
        </p:nvSpPr>
        <p:spPr bwMode="auto">
          <a:xfrm>
            <a:off x="3492500" y="2302346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/>
              <a:t>C</a:t>
            </a:r>
          </a:p>
        </p:txBody>
      </p:sp>
      <p:sp>
        <p:nvSpPr>
          <p:cNvPr id="343060" name="Rectangle 20"/>
          <p:cNvSpPr>
            <a:spLocks noChangeArrowheads="1"/>
          </p:cNvSpPr>
          <p:nvPr/>
        </p:nvSpPr>
        <p:spPr bwMode="auto">
          <a:xfrm>
            <a:off x="5651500" y="3669183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/>
              <a:t>E</a:t>
            </a:r>
          </a:p>
        </p:txBody>
      </p:sp>
      <p:sp>
        <p:nvSpPr>
          <p:cNvPr id="343061" name="Rectangle 21"/>
          <p:cNvSpPr>
            <a:spLocks noChangeArrowheads="1"/>
          </p:cNvSpPr>
          <p:nvPr/>
        </p:nvSpPr>
        <p:spPr bwMode="auto">
          <a:xfrm>
            <a:off x="5795963" y="5686896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/>
              <a:t>D</a:t>
            </a:r>
          </a:p>
        </p:txBody>
      </p:sp>
      <p:sp>
        <p:nvSpPr>
          <p:cNvPr id="343062" name="Rectangle 22"/>
          <p:cNvSpPr>
            <a:spLocks noChangeArrowheads="1"/>
          </p:cNvSpPr>
          <p:nvPr/>
        </p:nvSpPr>
        <p:spPr bwMode="auto">
          <a:xfrm rot="13506876">
            <a:off x="4484688" y="4766146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</a:rPr>
              <a:t>∟</a:t>
            </a:r>
          </a:p>
        </p:txBody>
      </p:sp>
      <p:sp>
        <p:nvSpPr>
          <p:cNvPr id="343063" name="Rectangle 23"/>
          <p:cNvSpPr>
            <a:spLocks noChangeArrowheads="1"/>
          </p:cNvSpPr>
          <p:nvPr/>
        </p:nvSpPr>
        <p:spPr bwMode="auto">
          <a:xfrm rot="3731142">
            <a:off x="4124325" y="469470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66"/>
                </a:solidFill>
              </a:rPr>
              <a:t>∟</a:t>
            </a:r>
          </a:p>
        </p:txBody>
      </p:sp>
      <p:pic>
        <p:nvPicPr>
          <p:cNvPr id="343064" name="Picture 24" descr="KO]O3F0Q[%N}%)0$B3[LA4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125" y="1047489"/>
            <a:ext cx="6210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3065" name="Rectangle 25"/>
          <p:cNvSpPr>
            <a:spLocks noChangeArrowheads="1"/>
          </p:cNvSpPr>
          <p:nvPr/>
        </p:nvSpPr>
        <p:spPr bwMode="auto">
          <a:xfrm>
            <a:off x="3419475" y="539638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66"/>
                </a:solidFill>
              </a:rPr>
              <a:t>3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sp>
        <p:nvSpPr>
          <p:cNvPr id="343066" name="Rectangle 26"/>
          <p:cNvSpPr>
            <a:spLocks noChangeArrowheads="1"/>
          </p:cNvSpPr>
          <p:nvPr/>
        </p:nvSpPr>
        <p:spPr bwMode="auto">
          <a:xfrm>
            <a:off x="5003800" y="4534371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66"/>
                </a:solidFill>
              </a:rPr>
              <a:t>2</a:t>
            </a:r>
            <a:endParaRPr lang="zh-CN" altLang="en-US" sz="2400" b="1">
              <a:solidFill>
                <a:srgbClr val="FF0066"/>
              </a:solidFill>
            </a:endParaRPr>
          </a:p>
        </p:txBody>
      </p:sp>
      <p:grpSp>
        <p:nvGrpSpPr>
          <p:cNvPr id="343067" name="Group 27"/>
          <p:cNvGrpSpPr/>
          <p:nvPr/>
        </p:nvGrpSpPr>
        <p:grpSpPr bwMode="auto">
          <a:xfrm>
            <a:off x="0" y="0"/>
            <a:ext cx="2987675" cy="981075"/>
            <a:chOff x="0" y="0"/>
            <a:chExt cx="2256" cy="576"/>
          </a:xfrm>
        </p:grpSpPr>
        <p:grpSp>
          <p:nvGrpSpPr>
            <p:cNvPr id="343068" name="Group 28"/>
            <p:cNvGrpSpPr/>
            <p:nvPr/>
          </p:nvGrpSpPr>
          <p:grpSpPr bwMode="auto">
            <a:xfrm>
              <a:off x="0" y="2"/>
              <a:ext cx="1488" cy="341"/>
              <a:chOff x="1920" y="40"/>
              <a:chExt cx="2112" cy="120"/>
            </a:xfrm>
          </p:grpSpPr>
          <p:sp>
            <p:nvSpPr>
              <p:cNvPr id="343069" name="Rectangle 29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02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小试牛刀</a:t>
                </a:r>
                <a:endPara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3070" name="Rectangle 30" descr="PE03255_"/>
              <p:cNvSpPr>
                <a:spLocks noChangeArrowheads="1"/>
              </p:cNvSpPr>
              <p:nvPr/>
            </p:nvSpPr>
            <p:spPr bwMode="auto">
              <a:xfrm>
                <a:off x="3583" y="40"/>
                <a:ext cx="197" cy="1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3071" name="Picture 31" descr="67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3072" name="Picture 32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43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4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3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43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3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55" grpId="0" animBg="1"/>
      <p:bldP spid="343056" grpId="0" animBg="1"/>
      <p:bldP spid="343059" grpId="0"/>
      <p:bldP spid="343061" grpId="0"/>
      <p:bldP spid="343062" grpId="0"/>
      <p:bldP spid="3430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]S}$6]%$K@V~LP)VP`JCUL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0294" y="849313"/>
            <a:ext cx="72009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44067" name="Group 3"/>
          <p:cNvGrpSpPr/>
          <p:nvPr/>
        </p:nvGrpSpPr>
        <p:grpSpPr bwMode="auto">
          <a:xfrm>
            <a:off x="2916238" y="4652963"/>
            <a:ext cx="3744912" cy="1296987"/>
            <a:chOff x="1383" y="2568"/>
            <a:chExt cx="2359" cy="817"/>
          </a:xfrm>
        </p:grpSpPr>
        <p:sp>
          <p:nvSpPr>
            <p:cNvPr id="344068" name="Line 4"/>
            <p:cNvSpPr>
              <a:spLocks noChangeShapeType="1"/>
            </p:cNvSpPr>
            <p:nvPr/>
          </p:nvSpPr>
          <p:spPr bwMode="auto">
            <a:xfrm>
              <a:off x="1383" y="3385"/>
              <a:ext cx="2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4069" name="Line 5"/>
            <p:cNvSpPr>
              <a:spLocks noChangeShapeType="1"/>
            </p:cNvSpPr>
            <p:nvPr/>
          </p:nvSpPr>
          <p:spPr bwMode="auto">
            <a:xfrm flipV="1">
              <a:off x="1383" y="2568"/>
              <a:ext cx="408" cy="8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44070" name="Line 6"/>
            <p:cNvSpPr>
              <a:spLocks noChangeShapeType="1"/>
            </p:cNvSpPr>
            <p:nvPr/>
          </p:nvSpPr>
          <p:spPr bwMode="auto">
            <a:xfrm>
              <a:off x="1791" y="2568"/>
              <a:ext cx="1951" cy="8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44071" name="AutoShape 7"/>
          <p:cNvSpPr>
            <a:spLocks noChangeArrowheads="1"/>
          </p:cNvSpPr>
          <p:nvPr/>
        </p:nvSpPr>
        <p:spPr bwMode="auto">
          <a:xfrm rot="16200000">
            <a:off x="2936875" y="3190876"/>
            <a:ext cx="2765425" cy="2952750"/>
          </a:xfrm>
          <a:custGeom>
            <a:avLst/>
            <a:gdLst>
              <a:gd name="G0" fmla="+- 10544 0 0"/>
              <a:gd name="G1" fmla="+- 21600 0 10544"/>
              <a:gd name="G2" fmla="+- 21600 0 1054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544" y="10800"/>
                </a:moveTo>
                <a:cubicBezTo>
                  <a:pt x="10544" y="10941"/>
                  <a:pt x="10659" y="11056"/>
                  <a:pt x="10800" y="11056"/>
                </a:cubicBezTo>
                <a:cubicBezTo>
                  <a:pt x="10941" y="11056"/>
                  <a:pt x="11056" y="10941"/>
                  <a:pt x="11056" y="10800"/>
                </a:cubicBezTo>
                <a:cubicBezTo>
                  <a:pt x="11056" y="10659"/>
                  <a:pt x="10941" y="10544"/>
                  <a:pt x="10800" y="10544"/>
                </a:cubicBezTo>
                <a:cubicBezTo>
                  <a:pt x="10659" y="10544"/>
                  <a:pt x="10544" y="10659"/>
                  <a:pt x="10544" y="10800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344072" name="Group 8"/>
          <p:cNvGrpSpPr/>
          <p:nvPr/>
        </p:nvGrpSpPr>
        <p:grpSpPr bwMode="auto">
          <a:xfrm rot="-2852630">
            <a:off x="1023145" y="3666331"/>
            <a:ext cx="5256212" cy="2765425"/>
            <a:chOff x="1791" y="2069"/>
            <a:chExt cx="3267" cy="1742"/>
          </a:xfrm>
        </p:grpSpPr>
        <p:grpSp>
          <p:nvGrpSpPr>
            <p:cNvPr id="344073" name="Group 9"/>
            <p:cNvGrpSpPr/>
            <p:nvPr/>
          </p:nvGrpSpPr>
          <p:grpSpPr bwMode="auto">
            <a:xfrm>
              <a:off x="2699" y="2160"/>
              <a:ext cx="2359" cy="817"/>
              <a:chOff x="1383" y="2568"/>
              <a:chExt cx="2359" cy="817"/>
            </a:xfrm>
          </p:grpSpPr>
          <p:sp>
            <p:nvSpPr>
              <p:cNvPr id="344074" name="Line 10"/>
              <p:cNvSpPr>
                <a:spLocks noChangeShapeType="1"/>
              </p:cNvSpPr>
              <p:nvPr/>
            </p:nvSpPr>
            <p:spPr bwMode="auto">
              <a:xfrm>
                <a:off x="1383" y="3385"/>
                <a:ext cx="235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4075" name="Line 11"/>
              <p:cNvSpPr>
                <a:spLocks noChangeShapeType="1"/>
              </p:cNvSpPr>
              <p:nvPr/>
            </p:nvSpPr>
            <p:spPr bwMode="auto">
              <a:xfrm flipV="1">
                <a:off x="1383" y="2568"/>
                <a:ext cx="408" cy="8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44076" name="Line 12"/>
              <p:cNvSpPr>
                <a:spLocks noChangeShapeType="1"/>
              </p:cNvSpPr>
              <p:nvPr/>
            </p:nvSpPr>
            <p:spPr bwMode="auto">
              <a:xfrm>
                <a:off x="1791" y="2568"/>
                <a:ext cx="1951" cy="8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44077" name="AutoShape 13"/>
            <p:cNvSpPr>
              <a:spLocks noChangeArrowheads="1"/>
            </p:cNvSpPr>
            <p:nvPr/>
          </p:nvSpPr>
          <p:spPr bwMode="auto">
            <a:xfrm rot="16200000">
              <a:off x="1850" y="2010"/>
              <a:ext cx="1742" cy="1860"/>
            </a:xfrm>
            <a:custGeom>
              <a:avLst/>
              <a:gdLst>
                <a:gd name="G0" fmla="+- 10544 0 0"/>
                <a:gd name="G1" fmla="+- 21600 0 10544"/>
                <a:gd name="G2" fmla="+- 21600 0 10544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0544" y="10800"/>
                  </a:moveTo>
                  <a:cubicBezTo>
                    <a:pt x="10544" y="10941"/>
                    <a:pt x="10659" y="11056"/>
                    <a:pt x="10800" y="11056"/>
                  </a:cubicBezTo>
                  <a:cubicBezTo>
                    <a:pt x="10941" y="11056"/>
                    <a:pt x="11056" y="10941"/>
                    <a:pt x="11056" y="10800"/>
                  </a:cubicBezTo>
                  <a:cubicBezTo>
                    <a:pt x="11056" y="10659"/>
                    <a:pt x="10941" y="10544"/>
                    <a:pt x="10800" y="10544"/>
                  </a:cubicBezTo>
                  <a:cubicBezTo>
                    <a:pt x="10659" y="10544"/>
                    <a:pt x="10544" y="10659"/>
                    <a:pt x="10544" y="10800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44078" name="Line 14"/>
          <p:cNvSpPr>
            <a:spLocks noChangeShapeType="1"/>
          </p:cNvSpPr>
          <p:nvPr/>
        </p:nvSpPr>
        <p:spPr bwMode="auto">
          <a:xfrm>
            <a:off x="2411413" y="4581525"/>
            <a:ext cx="115252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344079" name="Text Box 15"/>
          <p:cNvSpPr txBox="1">
            <a:spLocks noChangeArrowheads="1"/>
          </p:cNvSpPr>
          <p:nvPr/>
        </p:nvSpPr>
        <p:spPr bwMode="auto">
          <a:xfrm>
            <a:off x="3492500" y="4149725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C</a:t>
            </a:r>
          </a:p>
        </p:txBody>
      </p:sp>
      <p:sp>
        <p:nvSpPr>
          <p:cNvPr id="344080" name="Text Box 16"/>
          <p:cNvSpPr txBox="1">
            <a:spLocks noChangeArrowheads="1"/>
          </p:cNvSpPr>
          <p:nvPr/>
        </p:nvSpPr>
        <p:spPr bwMode="auto">
          <a:xfrm>
            <a:off x="1908175" y="4292600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C`</a:t>
            </a:r>
          </a:p>
        </p:txBody>
      </p:sp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651500" y="2997200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B`</a:t>
            </a:r>
          </a:p>
        </p:txBody>
      </p:sp>
      <p:sp>
        <p:nvSpPr>
          <p:cNvPr id="344082" name="Text Box 18"/>
          <p:cNvSpPr txBox="1">
            <a:spLocks noChangeArrowheads="1"/>
          </p:cNvSpPr>
          <p:nvPr/>
        </p:nvSpPr>
        <p:spPr bwMode="auto">
          <a:xfrm>
            <a:off x="6804025" y="5805488"/>
            <a:ext cx="841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B</a:t>
            </a:r>
          </a:p>
        </p:txBody>
      </p:sp>
      <p:sp>
        <p:nvSpPr>
          <p:cNvPr id="344083" name="Text Box 19"/>
          <p:cNvSpPr txBox="1">
            <a:spLocks noChangeArrowheads="1"/>
          </p:cNvSpPr>
          <p:nvPr/>
        </p:nvSpPr>
        <p:spPr bwMode="auto">
          <a:xfrm>
            <a:off x="2484438" y="6092825"/>
            <a:ext cx="841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/>
              <a:t>A</a:t>
            </a:r>
          </a:p>
        </p:txBody>
      </p:sp>
      <p:sp>
        <p:nvSpPr>
          <p:cNvPr id="344084" name="Text Box 20"/>
          <p:cNvSpPr txBox="1">
            <a:spLocks noChangeArrowheads="1"/>
          </p:cNvSpPr>
          <p:nvPr/>
        </p:nvSpPr>
        <p:spPr bwMode="auto">
          <a:xfrm>
            <a:off x="5580063" y="1557338"/>
            <a:ext cx="1008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66"/>
                </a:solidFill>
              </a:rPr>
              <a:t>C</a:t>
            </a:r>
          </a:p>
        </p:txBody>
      </p:sp>
      <p:grpSp>
        <p:nvGrpSpPr>
          <p:cNvPr id="344085" name="Group 21"/>
          <p:cNvGrpSpPr/>
          <p:nvPr/>
        </p:nvGrpSpPr>
        <p:grpSpPr bwMode="auto">
          <a:xfrm>
            <a:off x="0" y="0"/>
            <a:ext cx="3419475" cy="692150"/>
            <a:chOff x="0" y="0"/>
            <a:chExt cx="2256" cy="576"/>
          </a:xfrm>
        </p:grpSpPr>
        <p:grpSp>
          <p:nvGrpSpPr>
            <p:cNvPr id="344086" name="Group 22"/>
            <p:cNvGrpSpPr/>
            <p:nvPr/>
          </p:nvGrpSpPr>
          <p:grpSpPr bwMode="auto">
            <a:xfrm>
              <a:off x="0" y="2"/>
              <a:ext cx="1488" cy="463"/>
              <a:chOff x="1920" y="40"/>
              <a:chExt cx="2112" cy="163"/>
            </a:xfrm>
          </p:grpSpPr>
          <p:sp>
            <p:nvSpPr>
              <p:cNvPr id="344087" name="Rectangle 23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小试牛刀 </a:t>
                </a:r>
                <a:endPara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4088" name="Rectangle 24" descr="PE03255_"/>
              <p:cNvSpPr>
                <a:spLocks noChangeArrowheads="1"/>
              </p:cNvSpPr>
              <p:nvPr/>
            </p:nvSpPr>
            <p:spPr bwMode="auto">
              <a:xfrm>
                <a:off x="3597" y="40"/>
                <a:ext cx="17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4089" name="Picture 25" descr="67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4090" name="Picture 26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107504" y="1196752"/>
            <a:ext cx="8893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、如图将△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ABC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绕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点逆时针旋转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30°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后，点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落在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B′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，点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落在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en-US" altLang="zh-CN" sz="2800" b="1" dirty="0">
                <a:latin typeface="Arial" panose="020B0604020202020204"/>
                <a:ea typeface="楷体_GB2312" pitchFamily="49" charset="-122"/>
              </a:rPr>
              <a:t>’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点位置，若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en-US" altLang="zh-CN" sz="2800" b="1" dirty="0">
                <a:latin typeface="Arial" panose="020B0604020202020204"/>
                <a:ea typeface="楷体_GB2312" pitchFamily="49" charset="-122"/>
              </a:rPr>
              <a:t>’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C⊥AB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，求∠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en-US" altLang="zh-CN" sz="2800" b="1" dirty="0">
                <a:latin typeface="Arial" panose="020B0604020202020204"/>
                <a:ea typeface="楷体_GB2312" pitchFamily="49" charset="-122"/>
              </a:rPr>
              <a:t>’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en-US" altLang="zh-CN" sz="2800" b="1" dirty="0">
                <a:latin typeface="Arial" panose="020B0604020202020204"/>
                <a:ea typeface="楷体_GB2312" pitchFamily="49" charset="-122"/>
              </a:rPr>
              <a:t>’</a:t>
            </a:r>
            <a:r>
              <a:rPr lang="en-US" altLang="zh-CN" sz="2800" b="1" dirty="0">
                <a:latin typeface="楷体_GB2312" pitchFamily="49" charset="-122"/>
                <a:ea typeface="楷体_GB2312" pitchFamily="49" charset="-122"/>
              </a:rPr>
              <a:t>C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的度数。</a:t>
            </a:r>
          </a:p>
        </p:txBody>
      </p:sp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2">
            <a:lum bright="-100000"/>
          </a:blip>
          <a:srcRect/>
          <a:stretch>
            <a:fillRect/>
          </a:stretch>
        </p:blipFill>
        <p:spPr bwMode="auto">
          <a:xfrm>
            <a:off x="2538412" y="2636912"/>
            <a:ext cx="3816350" cy="3589337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9188" name="Group 4"/>
          <p:cNvGrpSpPr/>
          <p:nvPr/>
        </p:nvGrpSpPr>
        <p:grpSpPr bwMode="auto">
          <a:xfrm>
            <a:off x="0" y="0"/>
            <a:ext cx="3419475" cy="692150"/>
            <a:chOff x="0" y="0"/>
            <a:chExt cx="2256" cy="576"/>
          </a:xfrm>
        </p:grpSpPr>
        <p:grpSp>
          <p:nvGrpSpPr>
            <p:cNvPr id="349189" name="Group 5"/>
            <p:cNvGrpSpPr/>
            <p:nvPr/>
          </p:nvGrpSpPr>
          <p:grpSpPr bwMode="auto">
            <a:xfrm>
              <a:off x="0" y="2"/>
              <a:ext cx="1488" cy="463"/>
              <a:chOff x="1920" y="40"/>
              <a:chExt cx="2112" cy="163"/>
            </a:xfrm>
          </p:grpSpPr>
          <p:sp>
            <p:nvSpPr>
              <p:cNvPr id="349190" name="Rectangle 6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当堂检测 </a:t>
                </a:r>
                <a:endPara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9191" name="Rectangle 7" descr="PE03255_"/>
              <p:cNvSpPr>
                <a:spLocks noChangeArrowheads="1"/>
              </p:cNvSpPr>
              <p:nvPr/>
            </p:nvSpPr>
            <p:spPr bwMode="auto">
              <a:xfrm>
                <a:off x="3597" y="40"/>
                <a:ext cx="17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9192" name="Picture 8" descr="67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9193" name="Picture 9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600200" y="12954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347139" name="Text Box 3"/>
          <p:cNvSpPr txBox="1">
            <a:spLocks noChangeArrowheads="1"/>
          </p:cNvSpPr>
          <p:nvPr/>
        </p:nvSpPr>
        <p:spPr bwMode="auto">
          <a:xfrm>
            <a:off x="323528" y="1082676"/>
            <a:ext cx="8748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2.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下图是由正方形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ABCD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旋转而成。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3118048" y="1916261"/>
            <a:ext cx="54864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 dirty="0">
                <a:latin typeface="Times New Roman" panose="02020603050405020304" pitchFamily="18" charset="0"/>
              </a:rPr>
              <a:t>（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）旋转中心是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__________</a:t>
            </a:r>
          </a:p>
          <a:p>
            <a:pPr>
              <a:spcBef>
                <a:spcPct val="50000"/>
              </a:spcBef>
              <a:buFontTx/>
              <a:buNone/>
            </a:pPr>
            <a:endParaRPr kumimoji="1" lang="en-US" altLang="zh-CN" sz="32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  (2) 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旋转的角度是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_________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6912173" y="1844824"/>
            <a:ext cx="1441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点</a:t>
            </a:r>
            <a:r>
              <a:rPr kumimoji="1" lang="en-US" altLang="zh-CN" sz="3200" b="1">
                <a:solidFill>
                  <a:srgbClr val="FF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6840736" y="335612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45</a:t>
            </a:r>
            <a:r>
              <a:rPr kumimoji="1" lang="en-US" altLang="zh-CN" sz="2800" b="1" baseline="30000">
                <a:solidFill>
                  <a:srgbClr val="FF3300"/>
                </a:solidFill>
                <a:latin typeface="Times New Roman" panose="02020603050405020304" pitchFamily="18" charset="0"/>
              </a:rPr>
              <a:t>0</a:t>
            </a:r>
            <a:endParaRPr kumimoji="1" lang="en-US" altLang="zh-CN" sz="2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610865" y="2997200"/>
            <a:ext cx="381000" cy="381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3419475" y="4581525"/>
            <a:ext cx="50101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3200" b="1" dirty="0">
                <a:latin typeface="Times New Roman" panose="02020603050405020304" pitchFamily="18" charset="0"/>
              </a:rPr>
              <a:t>(3) 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若正方形的边长是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3200" b="1" dirty="0">
                <a:latin typeface="Times New Roman" panose="02020603050405020304" pitchFamily="18" charset="0"/>
              </a:rPr>
              <a:t>，则</a:t>
            </a:r>
            <a:r>
              <a:rPr kumimoji="1" lang="en-US" altLang="zh-CN" sz="3200" b="1" dirty="0">
                <a:latin typeface="Times New Roman" panose="02020603050405020304" pitchFamily="18" charset="0"/>
              </a:rPr>
              <a:t>C’D</a:t>
            </a:r>
            <a:r>
              <a:rPr kumimoji="1" lang="en-US" altLang="zh-CN" sz="3200" b="1" dirty="0" smtClean="0">
                <a:latin typeface="Times New Roman" panose="02020603050405020304" pitchFamily="18" charset="0"/>
              </a:rPr>
              <a:t>=_________ </a:t>
            </a:r>
            <a:endParaRPr kumimoji="1" lang="en-US" altLang="zh-CN" sz="3200" b="1" dirty="0">
              <a:latin typeface="Times New Roman" panose="02020603050405020304" pitchFamily="18" charset="0"/>
            </a:endParaRPr>
          </a:p>
        </p:txBody>
      </p:sp>
      <p:graphicFrame>
        <p:nvGraphicFramePr>
          <p:cNvPr id="347145" name="Object 9"/>
          <p:cNvGraphicFramePr>
            <a:graphicFrameLocks noChangeAspect="1"/>
          </p:cNvGraphicFramePr>
          <p:nvPr/>
        </p:nvGraphicFramePr>
        <p:xfrm>
          <a:off x="5435600" y="5013325"/>
          <a:ext cx="10810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82" name="公式" r:id="rId3" imgW="419100" imgH="215900" progId="Equation.3">
                  <p:embed/>
                </p:oleObj>
              </mc:Choice>
              <mc:Fallback>
                <p:oleObj name="公式" r:id="rId3" imgW="419100" imgH="2159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biLevel thresh="5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013325"/>
                        <a:ext cx="108108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6" name="Line 10"/>
          <p:cNvSpPr>
            <a:spLocks noChangeShapeType="1"/>
          </p:cNvSpPr>
          <p:nvPr/>
        </p:nvSpPr>
        <p:spPr bwMode="auto">
          <a:xfrm>
            <a:off x="610865" y="2997200"/>
            <a:ext cx="431800" cy="4302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 flipH="1">
            <a:off x="2014215" y="3398838"/>
            <a:ext cx="1019175" cy="1019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>
            <a:off x="995040" y="3398838"/>
            <a:ext cx="1019175" cy="1019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2014215" y="2379663"/>
            <a:ext cx="1019175" cy="1019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H="1">
            <a:off x="995040" y="2379663"/>
            <a:ext cx="1019175" cy="10191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575940" y="2979738"/>
            <a:ext cx="1438275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575940" y="2979738"/>
            <a:ext cx="1588" cy="14382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>
            <a:off x="575940" y="4418013"/>
            <a:ext cx="1438275" cy="1587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>
            <a:off x="2014215" y="2979738"/>
            <a:ext cx="1588" cy="14382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7156" name="Oval 20"/>
          <p:cNvSpPr>
            <a:spLocks noChangeArrowheads="1"/>
          </p:cNvSpPr>
          <p:nvPr/>
        </p:nvSpPr>
        <p:spPr bwMode="auto">
          <a:xfrm>
            <a:off x="556890" y="2960688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7157" name="Rectangle 21"/>
          <p:cNvSpPr>
            <a:spLocks noChangeArrowheads="1"/>
          </p:cNvSpPr>
          <p:nvPr/>
        </p:nvSpPr>
        <p:spPr bwMode="auto">
          <a:xfrm>
            <a:off x="323528" y="2565400"/>
            <a:ext cx="280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C</a:t>
            </a:r>
            <a:r>
              <a:rPr lang="en-US" altLang="zh-CN" sz="2000" b="1">
                <a:solidFill>
                  <a:srgbClr val="FF3300"/>
                </a:solidFill>
              </a:rPr>
              <a:t>'</a:t>
            </a:r>
          </a:p>
        </p:txBody>
      </p:sp>
      <p:sp>
        <p:nvSpPr>
          <p:cNvPr id="347158" name="Oval 22"/>
          <p:cNvSpPr>
            <a:spLocks noChangeArrowheads="1"/>
          </p:cNvSpPr>
          <p:nvPr/>
        </p:nvSpPr>
        <p:spPr bwMode="auto">
          <a:xfrm>
            <a:off x="556890" y="4398963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7159" name="Rectangle 23"/>
          <p:cNvSpPr>
            <a:spLocks noChangeArrowheads="1"/>
          </p:cNvSpPr>
          <p:nvPr/>
        </p:nvSpPr>
        <p:spPr bwMode="auto">
          <a:xfrm>
            <a:off x="528315" y="4465638"/>
            <a:ext cx="2936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D'</a:t>
            </a:r>
          </a:p>
        </p:txBody>
      </p:sp>
      <p:sp>
        <p:nvSpPr>
          <p:cNvPr id="347160" name="Oval 24"/>
          <p:cNvSpPr>
            <a:spLocks noChangeArrowheads="1"/>
          </p:cNvSpPr>
          <p:nvPr/>
        </p:nvSpPr>
        <p:spPr bwMode="auto">
          <a:xfrm>
            <a:off x="1995165" y="2960688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7161" name="Rectangle 25"/>
          <p:cNvSpPr>
            <a:spLocks noChangeArrowheads="1"/>
          </p:cNvSpPr>
          <p:nvPr/>
        </p:nvSpPr>
        <p:spPr bwMode="auto">
          <a:xfrm>
            <a:off x="1947540" y="2674938"/>
            <a:ext cx="2936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B'</a:t>
            </a:r>
          </a:p>
        </p:txBody>
      </p:sp>
      <p:sp>
        <p:nvSpPr>
          <p:cNvPr id="347162" name="Oval 26"/>
          <p:cNvSpPr>
            <a:spLocks noChangeArrowheads="1"/>
          </p:cNvSpPr>
          <p:nvPr/>
        </p:nvSpPr>
        <p:spPr bwMode="auto">
          <a:xfrm>
            <a:off x="2987824" y="3379788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7163" name="Rectangle 27"/>
          <p:cNvSpPr>
            <a:spLocks noChangeArrowheads="1"/>
          </p:cNvSpPr>
          <p:nvPr/>
        </p:nvSpPr>
        <p:spPr bwMode="auto">
          <a:xfrm>
            <a:off x="3073549" y="3408363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347164" name="Oval 28"/>
          <p:cNvSpPr>
            <a:spLocks noChangeArrowheads="1"/>
          </p:cNvSpPr>
          <p:nvPr/>
        </p:nvSpPr>
        <p:spPr bwMode="auto">
          <a:xfrm>
            <a:off x="1995165" y="4398963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7165" name="Rectangle 29"/>
          <p:cNvSpPr>
            <a:spLocks noChangeArrowheads="1"/>
          </p:cNvSpPr>
          <p:nvPr/>
        </p:nvSpPr>
        <p:spPr bwMode="auto">
          <a:xfrm>
            <a:off x="2042790" y="4446588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347166" name="Oval 30"/>
          <p:cNvSpPr>
            <a:spLocks noChangeArrowheads="1"/>
          </p:cNvSpPr>
          <p:nvPr/>
        </p:nvSpPr>
        <p:spPr bwMode="auto">
          <a:xfrm>
            <a:off x="1995165" y="2360613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7167" name="Rectangle 31"/>
          <p:cNvSpPr>
            <a:spLocks noChangeArrowheads="1"/>
          </p:cNvSpPr>
          <p:nvPr/>
        </p:nvSpPr>
        <p:spPr bwMode="auto">
          <a:xfrm>
            <a:off x="1918965" y="2084388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C</a:t>
            </a:r>
          </a:p>
        </p:txBody>
      </p:sp>
      <p:sp>
        <p:nvSpPr>
          <p:cNvPr id="347168" name="Oval 32"/>
          <p:cNvSpPr>
            <a:spLocks noChangeArrowheads="1"/>
          </p:cNvSpPr>
          <p:nvPr/>
        </p:nvSpPr>
        <p:spPr bwMode="auto">
          <a:xfrm>
            <a:off x="975990" y="3379788"/>
            <a:ext cx="47625" cy="4762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7169" name="Rectangle 33"/>
          <p:cNvSpPr>
            <a:spLocks noChangeArrowheads="1"/>
          </p:cNvSpPr>
          <p:nvPr/>
        </p:nvSpPr>
        <p:spPr bwMode="auto">
          <a:xfrm>
            <a:off x="899790" y="3446463"/>
            <a:ext cx="2206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lang="en-US" altLang="zh-CN" sz="2400" b="1">
                <a:solidFill>
                  <a:srgbClr val="FF3300"/>
                </a:solidFill>
              </a:rPr>
              <a:t>D</a:t>
            </a:r>
          </a:p>
        </p:txBody>
      </p:sp>
      <p:grpSp>
        <p:nvGrpSpPr>
          <p:cNvPr id="347170" name="Group 34"/>
          <p:cNvGrpSpPr/>
          <p:nvPr/>
        </p:nvGrpSpPr>
        <p:grpSpPr bwMode="auto">
          <a:xfrm>
            <a:off x="0" y="0"/>
            <a:ext cx="3419475" cy="692150"/>
            <a:chOff x="0" y="0"/>
            <a:chExt cx="2256" cy="576"/>
          </a:xfrm>
        </p:grpSpPr>
        <p:grpSp>
          <p:nvGrpSpPr>
            <p:cNvPr id="347171" name="Group 35"/>
            <p:cNvGrpSpPr/>
            <p:nvPr/>
          </p:nvGrpSpPr>
          <p:grpSpPr bwMode="auto">
            <a:xfrm>
              <a:off x="0" y="2"/>
              <a:ext cx="1488" cy="463"/>
              <a:chOff x="1920" y="40"/>
              <a:chExt cx="2112" cy="163"/>
            </a:xfrm>
          </p:grpSpPr>
          <p:sp>
            <p:nvSpPr>
              <p:cNvPr id="347172" name="Rectangle 36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当堂检测 </a:t>
                </a:r>
                <a:endPara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7173" name="Rectangle 37" descr="PE03255_"/>
              <p:cNvSpPr>
                <a:spLocks noChangeArrowheads="1"/>
              </p:cNvSpPr>
              <p:nvPr/>
            </p:nvSpPr>
            <p:spPr bwMode="auto">
              <a:xfrm>
                <a:off x="3597" y="40"/>
                <a:ext cx="17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5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7174" name="Picture 38" descr="678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7175" name="Picture 39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4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1" grpId="0" autoUpdateAnimBg="0"/>
      <p:bldP spid="347142" grpId="0" autoUpdateAnimBg="0"/>
      <p:bldP spid="3471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/>
          <p:cNvSpPr txBox="1">
            <a:spLocks noChangeArrowheads="1"/>
          </p:cNvSpPr>
          <p:nvPr/>
        </p:nvSpPr>
        <p:spPr bwMode="auto">
          <a:xfrm>
            <a:off x="0" y="549275"/>
            <a:ext cx="88931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如图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E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是正方形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ABCD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内一点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将△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ABE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绕点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顺时针方向旋转到△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CBF,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其中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EB=3cm,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则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BF=_____cm </a:t>
            </a:r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，∠</a:t>
            </a:r>
            <a:r>
              <a:rPr lang="en-US" altLang="zh-CN" sz="4000" b="1" dirty="0">
                <a:latin typeface="楷体_GB2312" pitchFamily="49" charset="-122"/>
                <a:ea typeface="楷体_GB2312" pitchFamily="49" charset="-122"/>
              </a:rPr>
              <a:t>EBF=______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>
            <a:lum bright="-96000" contrast="24000"/>
          </a:blip>
          <a:srcRect/>
          <a:stretch>
            <a:fillRect/>
          </a:stretch>
        </p:blipFill>
        <p:spPr bwMode="auto">
          <a:xfrm>
            <a:off x="3563938" y="2133600"/>
            <a:ext cx="348297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5092" name="Group 4"/>
          <p:cNvGrpSpPr/>
          <p:nvPr/>
        </p:nvGrpSpPr>
        <p:grpSpPr bwMode="auto">
          <a:xfrm>
            <a:off x="0" y="0"/>
            <a:ext cx="3419475" cy="692150"/>
            <a:chOff x="0" y="0"/>
            <a:chExt cx="2256" cy="576"/>
          </a:xfrm>
        </p:grpSpPr>
        <p:grpSp>
          <p:nvGrpSpPr>
            <p:cNvPr id="345093" name="Group 5"/>
            <p:cNvGrpSpPr/>
            <p:nvPr/>
          </p:nvGrpSpPr>
          <p:grpSpPr bwMode="auto">
            <a:xfrm>
              <a:off x="0" y="2"/>
              <a:ext cx="1488" cy="463"/>
              <a:chOff x="1920" y="40"/>
              <a:chExt cx="2112" cy="163"/>
            </a:xfrm>
          </p:grpSpPr>
          <p:sp>
            <p:nvSpPr>
              <p:cNvPr id="345094" name="Rectangle 6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当堂检测 </a:t>
                </a:r>
                <a:endPara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5095" name="Rectangle 7" descr="PE03255_"/>
              <p:cNvSpPr>
                <a:spLocks noChangeArrowheads="1"/>
              </p:cNvSpPr>
              <p:nvPr/>
            </p:nvSpPr>
            <p:spPr bwMode="auto">
              <a:xfrm>
                <a:off x="3597" y="40"/>
                <a:ext cx="17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5096" name="Picture 8" descr="67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5097" name="Picture 9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2965797" cy="4841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Ctr="1">
            <a:normAutofit fontScale="90000"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ea typeface="隶书" panose="02010509060101010101" pitchFamily="49" charset="-122"/>
              </a:rPr>
              <a:t>旋转的定义</a:t>
            </a:r>
          </a:p>
        </p:txBody>
      </p:sp>
      <p:sp>
        <p:nvSpPr>
          <p:cNvPr id="329731" name="Text Box 3"/>
          <p:cNvSpPr txBox="1">
            <a:spLocks noChangeArrowheads="1"/>
          </p:cNvSpPr>
          <p:nvPr/>
        </p:nvSpPr>
        <p:spPr bwMode="auto">
          <a:xfrm>
            <a:off x="684213" y="1484313"/>
            <a:ext cx="7561262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在平面内，将一个图形绕一个定点按某一个方向（逆时针或顺时针方向）转动一定的角度，这样的变换叫做</a:t>
            </a:r>
            <a:r>
              <a:rPr lang="zh-CN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图形的旋转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，这个定点叫做</a:t>
            </a:r>
            <a:r>
              <a:rPr lang="zh-CN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旋转中心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，这个角叫做</a:t>
            </a:r>
            <a:r>
              <a:rPr lang="zh-CN" alt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旋转角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旋转后图形的位置是由</a:t>
            </a:r>
            <a:r>
              <a:rPr lang="zh-CN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旋转中心、旋转方向和旋转角</a:t>
            </a: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确定的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</a:p>
        </p:txBody>
      </p:sp>
      <p:grpSp>
        <p:nvGrpSpPr>
          <p:cNvPr id="329732" name="Group 4"/>
          <p:cNvGrpSpPr/>
          <p:nvPr/>
        </p:nvGrpSpPr>
        <p:grpSpPr bwMode="auto">
          <a:xfrm>
            <a:off x="395288" y="-87313"/>
            <a:ext cx="6049962" cy="1106488"/>
            <a:chOff x="0" y="0"/>
            <a:chExt cx="1776" cy="544"/>
          </a:xfrm>
        </p:grpSpPr>
        <p:grpSp>
          <p:nvGrpSpPr>
            <p:cNvPr id="329733" name="Group 5"/>
            <p:cNvGrpSpPr/>
            <p:nvPr/>
          </p:nvGrpSpPr>
          <p:grpSpPr bwMode="auto">
            <a:xfrm>
              <a:off x="0" y="0"/>
              <a:ext cx="1680" cy="544"/>
              <a:chOff x="0" y="0"/>
              <a:chExt cx="4176" cy="550"/>
            </a:xfrm>
          </p:grpSpPr>
          <p:sp>
            <p:nvSpPr>
              <p:cNvPr id="329734" name="AutoShape 6"/>
              <p:cNvSpPr>
                <a:spLocks noChangeArrowheads="1"/>
              </p:cNvSpPr>
              <p:nvPr/>
            </p:nvSpPr>
            <p:spPr bwMode="auto">
              <a:xfrm>
                <a:off x="0" y="22"/>
                <a:ext cx="4080" cy="528"/>
              </a:xfrm>
              <a:prstGeom prst="horizontalScroll">
                <a:avLst>
                  <a:gd name="adj" fmla="val 12500"/>
                </a:avLst>
              </a:prstGeom>
              <a:gradFill rotWithShape="0">
                <a:gsLst>
                  <a:gs pos="0">
                    <a:srgbClr val="FFEDED"/>
                  </a:gs>
                  <a:gs pos="100000">
                    <a:srgbClr val="FFFFFF"/>
                  </a:gs>
                </a:gsLst>
                <a:path path="rect">
                  <a:fillToRect r="100000" b="100000"/>
                </a:path>
              </a:gradFill>
              <a:ln w="9525">
                <a:solidFill>
                  <a:srgbClr val="000099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9735" name="Text Box 7"/>
              <p:cNvSpPr txBox="1">
                <a:spLocks noChangeArrowheads="1"/>
              </p:cNvSpPr>
              <p:nvPr/>
            </p:nvSpPr>
            <p:spPr bwMode="auto">
              <a:xfrm>
                <a:off x="48" y="0"/>
                <a:ext cx="4128" cy="2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rgbClr val="FFEDED"/>
                        </a:gs>
                        <a:gs pos="100000">
                          <a:srgbClr val="FFFFFF"/>
                        </a:gs>
                      </a:gsLst>
                      <a:path path="rect">
                        <a:fillToRect r="100000" b="100000"/>
                      </a:path>
                    </a:gra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 eaLnBrk="0" hangingPunct="0"/>
                <a:endPara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幼圆" panose="02010509060101010101" pitchFamily="49" charset="-122"/>
                </a:endParaRPr>
              </a:p>
            </p:txBody>
          </p:sp>
        </p:grpSp>
        <p:pic>
          <p:nvPicPr>
            <p:cNvPr id="329736" name="Picture 8" descr="打开书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102"/>
              <a:ext cx="39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9737" name="Text Box 9"/>
            <p:cNvSpPr txBox="1">
              <a:spLocks noChangeArrowheads="1"/>
            </p:cNvSpPr>
            <p:nvPr/>
          </p:nvSpPr>
          <p:spPr bwMode="auto">
            <a:xfrm>
              <a:off x="48" y="102"/>
              <a:ext cx="1728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200" b="1">
                  <a:solidFill>
                    <a:schemeClr val="folHlin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知 识             链  接    </a:t>
              </a:r>
            </a:p>
          </p:txBody>
        </p:sp>
      </p:grp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323850" y="4581525"/>
            <a:ext cx="5184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u="sng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对应点到旋转中心的距离相等；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179388" y="5084763"/>
            <a:ext cx="7956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 u="sng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两组对应点分别与旋转中心的连线所成的角相等</a:t>
            </a:r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250825" y="4005263"/>
            <a:ext cx="6335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 u="sng" dirty="0">
                <a:solidFill>
                  <a:schemeClr val="tx2"/>
                </a:solidFill>
              </a:rPr>
              <a:t>一个图形和它经过旋转所得到的图形中</a:t>
            </a:r>
          </a:p>
        </p:txBody>
      </p:sp>
      <p:sp>
        <p:nvSpPr>
          <p:cNvPr id="329741" name="Rectangle 13"/>
          <p:cNvSpPr>
            <a:spLocks noChangeArrowheads="1"/>
          </p:cNvSpPr>
          <p:nvPr/>
        </p:nvSpPr>
        <p:spPr bwMode="auto">
          <a:xfrm>
            <a:off x="0" y="3429000"/>
            <a:ext cx="3059832" cy="48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ea typeface="隶书" panose="02010509060101010101" pitchFamily="49" charset="-122"/>
              </a:rPr>
              <a:t>旋转的性质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/>
      <p:bldP spid="329731" grpId="0" autoUpdateAnimBg="0"/>
      <p:bldP spid="329738" grpId="0" autoUpdateAnimBg="0"/>
      <p:bldP spid="329739" grpId="0" autoUpdateAnimBg="0"/>
      <p:bldP spid="32974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-354013" y="2341563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346115" name="Group 3"/>
          <p:cNvGrpSpPr/>
          <p:nvPr/>
        </p:nvGrpSpPr>
        <p:grpSpPr bwMode="auto">
          <a:xfrm>
            <a:off x="3348038" y="2636838"/>
            <a:ext cx="4248150" cy="4392612"/>
            <a:chOff x="3777" y="9168"/>
            <a:chExt cx="2154" cy="2418"/>
          </a:xfrm>
        </p:grpSpPr>
        <p:pic>
          <p:nvPicPr>
            <p:cNvPr id="34611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77" y="9168"/>
              <a:ext cx="2154" cy="2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117" name="Text Box 5"/>
            <p:cNvSpPr txBox="1">
              <a:spLocks noChangeArrowheads="1"/>
            </p:cNvSpPr>
            <p:nvPr/>
          </p:nvSpPr>
          <p:spPr bwMode="auto">
            <a:xfrm>
              <a:off x="4503" y="11118"/>
              <a:ext cx="1170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buFontTx/>
                <a:buNone/>
              </a:pPr>
              <a:r>
                <a:rPr kumimoji="1" lang="en-US" altLang="zh-CN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kumimoji="1" lang="zh-CN" altLang="en-US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第</a:t>
              </a:r>
              <a:r>
                <a:rPr kumimoji="1" lang="en-US" altLang="zh-CN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kumimoji="1" lang="zh-CN" altLang="en-US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题</a:t>
              </a:r>
              <a:r>
                <a:rPr kumimoji="1" lang="en-US" altLang="zh-CN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0" y="836613"/>
            <a:ext cx="889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如图，△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为等边三角形，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是△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内一点，若将△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ABD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经过旋转后到△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ACP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位置，则旋转中心是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，旋转角等于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度，△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ADP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kumimoji="1"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三角形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en-US" altLang="zh-CN" sz="2800" b="1">
              <a:latin typeface="Times New Roman" panose="02020603050405020304" pitchFamily="18" charset="0"/>
            </a:endParaRPr>
          </a:p>
        </p:txBody>
      </p:sp>
      <p:grpSp>
        <p:nvGrpSpPr>
          <p:cNvPr id="346119" name="Group 7"/>
          <p:cNvGrpSpPr/>
          <p:nvPr/>
        </p:nvGrpSpPr>
        <p:grpSpPr bwMode="auto">
          <a:xfrm>
            <a:off x="0" y="0"/>
            <a:ext cx="3419475" cy="692150"/>
            <a:chOff x="0" y="0"/>
            <a:chExt cx="2256" cy="576"/>
          </a:xfrm>
        </p:grpSpPr>
        <p:grpSp>
          <p:nvGrpSpPr>
            <p:cNvPr id="346120" name="Group 8"/>
            <p:cNvGrpSpPr/>
            <p:nvPr/>
          </p:nvGrpSpPr>
          <p:grpSpPr bwMode="auto">
            <a:xfrm>
              <a:off x="0" y="2"/>
              <a:ext cx="1488" cy="463"/>
              <a:chOff x="1920" y="40"/>
              <a:chExt cx="2112" cy="163"/>
            </a:xfrm>
          </p:grpSpPr>
          <p:sp>
            <p:nvSpPr>
              <p:cNvPr id="346121" name="Rectangle 9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当堂检测 </a:t>
                </a:r>
                <a:endParaRPr lang="zh-CN" altLang="en-US" sz="2400" b="1" baseline="-2500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6122" name="Rectangle 10" descr="PE03255_"/>
              <p:cNvSpPr>
                <a:spLocks noChangeArrowheads="1"/>
              </p:cNvSpPr>
              <p:nvPr/>
            </p:nvSpPr>
            <p:spPr bwMode="auto">
              <a:xfrm>
                <a:off x="3597" y="40"/>
                <a:ext cx="17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6123" name="Picture 11" descr="678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6124" name="Picture 12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65100" y="821873"/>
            <a:ext cx="8820150" cy="30305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2013</a:t>
            </a:r>
            <a:r>
              <a:rPr lang="en-US" altLang="zh-CN" sz="2000" dirty="0">
                <a:latin typeface="Arial" panose="020B0604020202020204"/>
                <a:ea typeface="黑体" panose="02010609060101010101" pitchFamily="49" charset="-122"/>
              </a:rPr>
              <a:t>•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衡阳）如图，在直角△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OAB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中，∠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AOB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=30°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，将△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OAB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绕点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逆时针旋转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100°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得到△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OA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，∠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000" baseline="-25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OB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　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endParaRPr lang="zh-CN" altLang="en-US" sz="20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南昌）如图，将△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绕点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逆时针旋转一定角度，得到△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ADE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．若∠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CAE=65°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，∠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E=70°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，且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AD⊥BC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，∠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BAC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的度数为（　　）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2013</a:t>
            </a:r>
            <a:r>
              <a:rPr lang="en-US" altLang="zh-CN" sz="2000" dirty="0">
                <a:latin typeface="Arial" panose="020B0604020202020204"/>
                <a:ea typeface="黑体" panose="02010609060101010101" pitchFamily="49" charset="-122"/>
              </a:rPr>
              <a:t>•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铁岭）如图，在△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中，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=3.6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，∠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=60°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，将△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绕点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按顺时针旋转一定角度得到△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ADE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，当点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的对应点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恰好落在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BC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边上时，则</a:t>
            </a:r>
            <a:r>
              <a:rPr lang="en-US" altLang="zh-CN" sz="2000" i="1" dirty="0">
                <a:latin typeface="黑体" panose="02010609060101010101" pitchFamily="49" charset="-122"/>
                <a:ea typeface="黑体" panose="02010609060101010101" pitchFamily="49" charset="-122"/>
              </a:rPr>
              <a:t>CD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的长为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　　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2013</a:t>
            </a:r>
            <a:r>
              <a:rPr lang="en-US" altLang="zh-CN" sz="2000" dirty="0">
                <a:latin typeface="Arial" panose="020B0604020202020204"/>
                <a:ea typeface="黑体" panose="02010609060101010101" pitchFamily="49" charset="-122"/>
              </a:rPr>
              <a:t>•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吉林省）如图，把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Rt⊿ABC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绕点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逆时针旋转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40°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，得</a:t>
            </a:r>
            <a:r>
              <a:rPr lang="en-US" altLang="zh-CN" sz="2000" dirty="0" err="1">
                <a:latin typeface="黑体" panose="02010609060101010101" pitchFamily="49" charset="-122"/>
                <a:ea typeface="黑体" panose="02010609060101010101" pitchFamily="49" charset="-122"/>
              </a:rPr>
              <a:t>Rt⊿AB′C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′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，点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C′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恰好落在边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AB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上，连接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BB′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，则∠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BB′C′=</a:t>
            </a:r>
            <a:r>
              <a:rPr lang="en-US" altLang="zh-CN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en-US" altLang="zh-CN" sz="2000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度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48163" name="Group 3"/>
          <p:cNvGrpSpPr/>
          <p:nvPr/>
        </p:nvGrpSpPr>
        <p:grpSpPr bwMode="auto">
          <a:xfrm>
            <a:off x="0" y="0"/>
            <a:ext cx="3419475" cy="692150"/>
            <a:chOff x="0" y="0"/>
            <a:chExt cx="2256" cy="576"/>
          </a:xfrm>
        </p:grpSpPr>
        <p:grpSp>
          <p:nvGrpSpPr>
            <p:cNvPr id="348164" name="Group 4"/>
            <p:cNvGrpSpPr/>
            <p:nvPr/>
          </p:nvGrpSpPr>
          <p:grpSpPr bwMode="auto">
            <a:xfrm>
              <a:off x="0" y="2"/>
              <a:ext cx="1488" cy="463"/>
              <a:chOff x="1920" y="40"/>
              <a:chExt cx="2112" cy="163"/>
            </a:xfrm>
          </p:grpSpPr>
          <p:sp>
            <p:nvSpPr>
              <p:cNvPr id="348165" name="Rectangle 5"/>
              <p:cNvSpPr>
                <a:spLocks noChangeArrowheads="1"/>
              </p:cNvSpPr>
              <p:nvPr/>
            </p:nvSpPr>
            <p:spPr bwMode="auto">
              <a:xfrm>
                <a:off x="1920" y="58"/>
                <a:ext cx="2112" cy="145"/>
              </a:xfrm>
              <a:prstGeom prst="rect">
                <a:avLst/>
              </a:prstGeom>
              <a:gradFill rotWithShape="0">
                <a:gsLst>
                  <a:gs pos="0">
                    <a:srgbClr val="FFCC99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buFontTx/>
                  <a:buNone/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隶书" panose="02010509060101010101" pitchFamily="49" charset="-122"/>
                  </a:rPr>
                  <a:t>链接中考 </a:t>
                </a:r>
                <a:endParaRPr lang="zh-CN" altLang="en-US" sz="2400" b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endParaRPr>
              </a:p>
            </p:txBody>
          </p:sp>
          <p:sp>
            <p:nvSpPr>
              <p:cNvPr id="348166" name="Rectangle 6" descr="PE03255_"/>
              <p:cNvSpPr>
                <a:spLocks noChangeArrowheads="1"/>
              </p:cNvSpPr>
              <p:nvPr/>
            </p:nvSpPr>
            <p:spPr bwMode="auto">
              <a:xfrm>
                <a:off x="3597" y="40"/>
                <a:ext cx="172" cy="1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CC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FontTx/>
                  <a:buNone/>
                </a:pPr>
                <a:endParaRPr lang="zh-CN" altLang="en-US" sz="28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BatangChe" pitchFamily="49" charset="-127"/>
                </a:endParaRPr>
              </a:p>
            </p:txBody>
          </p:sp>
        </p:grpSp>
        <p:pic>
          <p:nvPicPr>
            <p:cNvPr id="348167" name="Picture 7" descr="67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88" y="0"/>
              <a:ext cx="768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168" name="Picture 8" descr="gif003[1]">
              <a:hlinkClick r:id="" action="ppaction://hlinkshowjump?jump=lastslide"/>
            </p:cNvPr>
            <p:cNvPicPr>
              <a:picLocks noChangeAspect="1" noChangeArrowheads="1" noCrop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28"/>
              <a:ext cx="336" cy="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8169" name="Picture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6092" y="4508500"/>
            <a:ext cx="1979613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70" name="Picture24" descr="菁优网：http://www.jyeoo.c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4813" y="4229099"/>
            <a:ext cx="252095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71" name="Picture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2851" y="4224295"/>
            <a:ext cx="187166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72" name="Picture 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80278" y="3860800"/>
            <a:ext cx="217328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73" name="Rectangle 13"/>
          <p:cNvSpPr>
            <a:spLocks noChangeArrowheads="1"/>
          </p:cNvSpPr>
          <p:nvPr/>
        </p:nvSpPr>
        <p:spPr bwMode="auto">
          <a:xfrm>
            <a:off x="3635896" y="1132634"/>
            <a:ext cx="795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u="sng" dirty="0">
                <a:solidFill>
                  <a:srgbClr val="0000CC"/>
                </a:solidFill>
              </a:rPr>
              <a:t>70</a:t>
            </a:r>
            <a:r>
              <a:rPr lang="en-US" altLang="zh-CN" b="1" u="sng" baseline="30000" dirty="0">
                <a:solidFill>
                  <a:srgbClr val="0000CC"/>
                </a:solidFill>
              </a:rPr>
              <a:t>0</a:t>
            </a:r>
            <a:r>
              <a:rPr lang="zh-CN" altLang="en-US" b="1" u="sng" dirty="0">
                <a:solidFill>
                  <a:srgbClr val="0000CC"/>
                </a:solidFill>
              </a:rPr>
              <a:t>　</a:t>
            </a:r>
          </a:p>
        </p:txBody>
      </p:sp>
      <p:sp>
        <p:nvSpPr>
          <p:cNvPr id="348174" name="Rectangle 14"/>
          <p:cNvSpPr>
            <a:spLocks noChangeArrowheads="1"/>
          </p:cNvSpPr>
          <p:nvPr/>
        </p:nvSpPr>
        <p:spPr bwMode="auto">
          <a:xfrm>
            <a:off x="6111081" y="1762647"/>
            <a:ext cx="522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u="sng" dirty="0">
                <a:solidFill>
                  <a:srgbClr val="0000CC"/>
                </a:solidFill>
              </a:rPr>
              <a:t>85</a:t>
            </a:r>
            <a:r>
              <a:rPr lang="en-US" altLang="zh-CN" b="1" u="sng" baseline="30000" dirty="0">
                <a:solidFill>
                  <a:srgbClr val="0000CC"/>
                </a:solidFill>
              </a:rPr>
              <a:t>0</a:t>
            </a:r>
            <a:endParaRPr lang="zh-CN" altLang="en-US" b="1" u="sng" baseline="30000" dirty="0">
              <a:solidFill>
                <a:srgbClr val="0000CC"/>
              </a:solidFill>
            </a:endParaRPr>
          </a:p>
        </p:txBody>
      </p:sp>
      <p:sp>
        <p:nvSpPr>
          <p:cNvPr id="348175" name="Rectangle 15"/>
          <p:cNvSpPr>
            <a:spLocks noChangeArrowheads="1"/>
          </p:cNvSpPr>
          <p:nvPr/>
        </p:nvSpPr>
        <p:spPr bwMode="auto">
          <a:xfrm>
            <a:off x="875073" y="272186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u="sng" dirty="0">
                <a:solidFill>
                  <a:srgbClr val="0000CC"/>
                </a:solidFill>
              </a:rPr>
              <a:t>1.6</a:t>
            </a:r>
            <a:endParaRPr lang="zh-CN" altLang="en-US" u="sng" dirty="0">
              <a:solidFill>
                <a:srgbClr val="0000CC"/>
              </a:solidFill>
            </a:endParaRPr>
          </a:p>
        </p:txBody>
      </p:sp>
      <p:sp>
        <p:nvSpPr>
          <p:cNvPr id="348176" name="Rectangle 16"/>
          <p:cNvSpPr>
            <a:spLocks noChangeArrowheads="1"/>
          </p:cNvSpPr>
          <p:nvPr/>
        </p:nvSpPr>
        <p:spPr bwMode="auto">
          <a:xfrm>
            <a:off x="5576888" y="3289007"/>
            <a:ext cx="795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u="sng" dirty="0">
                <a:solidFill>
                  <a:srgbClr val="0000CC"/>
                </a:solidFill>
              </a:rPr>
              <a:t>20</a:t>
            </a:r>
            <a:r>
              <a:rPr lang="en-US" altLang="zh-CN" b="1" u="sng" baseline="30000" dirty="0">
                <a:solidFill>
                  <a:srgbClr val="0000CC"/>
                </a:solidFill>
              </a:rPr>
              <a:t>0</a:t>
            </a:r>
            <a:r>
              <a:rPr lang="zh-CN" altLang="en-US" b="1" u="sng" dirty="0">
                <a:solidFill>
                  <a:srgbClr val="0000CC"/>
                </a:solidFill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4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3" grpId="0"/>
      <p:bldP spid="348174" grpId="0"/>
      <p:bldP spid="348175" grpId="0"/>
      <p:bldP spid="3481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3708400" y="2924175"/>
            <a:ext cx="4603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800000"/>
                </a:solidFill>
              </a:rPr>
              <a:t>线段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OB</a:t>
            </a:r>
            <a:r>
              <a:rPr kumimoji="1" lang="zh-CN" altLang="en-US" sz="2400" b="1" dirty="0">
                <a:solidFill>
                  <a:srgbClr val="800000"/>
                </a:solidFill>
              </a:rPr>
              <a:t>的对应线段是线段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______</a:t>
            </a:r>
            <a:r>
              <a:rPr kumimoji="1" lang="en-US" altLang="zh-CN" b="1" dirty="0">
                <a:solidFill>
                  <a:srgbClr val="800000"/>
                </a:solidFill>
              </a:rPr>
              <a:t> 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6838950" y="2638425"/>
            <a:ext cx="7048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b="1" u="sng">
                <a:solidFill>
                  <a:srgbClr val="800000"/>
                </a:solidFill>
              </a:rPr>
              <a:t>        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3563938" y="4149725"/>
            <a:ext cx="3141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800000"/>
                </a:solidFill>
              </a:rPr>
              <a:t>∠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A</a:t>
            </a:r>
            <a:r>
              <a:rPr kumimoji="1" lang="zh-CN" altLang="en-US" sz="2400" b="1" dirty="0">
                <a:solidFill>
                  <a:srgbClr val="800000"/>
                </a:solidFill>
              </a:rPr>
              <a:t>的对应角是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______</a:t>
            </a:r>
            <a:r>
              <a:rPr kumimoji="1" lang="en-US" altLang="zh-CN" b="1" dirty="0">
                <a:solidFill>
                  <a:srgbClr val="800000"/>
                </a:solidFill>
              </a:rPr>
              <a:t> 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5343525" y="344805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b="1" u="sng">
                <a:solidFill>
                  <a:srgbClr val="800000"/>
                </a:solidFill>
              </a:rPr>
              <a:t>        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0758" name="Rectangle 6"/>
          <p:cNvSpPr>
            <a:spLocks noChangeArrowheads="1"/>
          </p:cNvSpPr>
          <p:nvPr/>
        </p:nvSpPr>
        <p:spPr bwMode="auto">
          <a:xfrm>
            <a:off x="3635375" y="3573463"/>
            <a:ext cx="4587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800000"/>
                </a:solidFill>
              </a:rPr>
              <a:t>线段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AB</a:t>
            </a:r>
            <a:r>
              <a:rPr kumimoji="1" lang="zh-CN" altLang="en-US" sz="2400" b="1" dirty="0">
                <a:solidFill>
                  <a:srgbClr val="800000"/>
                </a:solidFill>
              </a:rPr>
              <a:t>的对应线段是线段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______</a:t>
            </a:r>
            <a:r>
              <a:rPr kumimoji="1" lang="en-US" altLang="zh-CN" b="1" dirty="0">
                <a:solidFill>
                  <a:srgbClr val="800000"/>
                </a:solidFill>
              </a:rPr>
              <a:t> 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6429375" y="3038475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b="1" u="sng">
                <a:solidFill>
                  <a:srgbClr val="800000"/>
                </a:solidFill>
              </a:rPr>
              <a:t>        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0760" name="Rectangle 8"/>
          <p:cNvSpPr>
            <a:spLocks noChangeArrowheads="1"/>
          </p:cNvSpPr>
          <p:nvPr/>
        </p:nvSpPr>
        <p:spPr bwMode="auto">
          <a:xfrm>
            <a:off x="3563938" y="4724400"/>
            <a:ext cx="3141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800000"/>
                </a:solidFill>
              </a:rPr>
              <a:t>∠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B</a:t>
            </a:r>
            <a:r>
              <a:rPr kumimoji="1" lang="zh-CN" altLang="en-US" sz="2400" b="1" dirty="0">
                <a:solidFill>
                  <a:srgbClr val="800000"/>
                </a:solidFill>
              </a:rPr>
              <a:t>的对应角是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______</a:t>
            </a:r>
            <a:r>
              <a:rPr kumimoji="1" lang="en-US" altLang="zh-CN" b="1" dirty="0">
                <a:solidFill>
                  <a:srgbClr val="800000"/>
                </a:solidFill>
              </a:rPr>
              <a:t> 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30761" name="Rectangle 9"/>
          <p:cNvSpPr>
            <a:spLocks noChangeArrowheads="1"/>
          </p:cNvSpPr>
          <p:nvPr/>
        </p:nvSpPr>
        <p:spPr bwMode="auto">
          <a:xfrm>
            <a:off x="5324475" y="3848100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b="1" u="sng">
                <a:solidFill>
                  <a:srgbClr val="800000"/>
                </a:solidFill>
              </a:rPr>
              <a:t>         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0762" name="Rectangle 10"/>
          <p:cNvSpPr>
            <a:spLocks noChangeArrowheads="1"/>
          </p:cNvSpPr>
          <p:nvPr/>
        </p:nvSpPr>
        <p:spPr bwMode="auto">
          <a:xfrm>
            <a:off x="3635375" y="5229225"/>
            <a:ext cx="2921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800000"/>
                </a:solidFill>
              </a:rPr>
              <a:t>旋转中心是点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______</a:t>
            </a:r>
            <a:r>
              <a:rPr kumimoji="1" lang="en-US" altLang="zh-CN" b="1" dirty="0">
                <a:solidFill>
                  <a:srgbClr val="800000"/>
                </a:solidFill>
              </a:rPr>
              <a:t> </a:t>
            </a:r>
            <a:endParaRPr kumimoji="1"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30763" name="Rectangle 11"/>
          <p:cNvSpPr>
            <a:spLocks noChangeArrowheads="1"/>
          </p:cNvSpPr>
          <p:nvPr/>
        </p:nvSpPr>
        <p:spPr bwMode="auto">
          <a:xfrm>
            <a:off x="5210175" y="430530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b="1" u="sng">
                <a:solidFill>
                  <a:srgbClr val="800000"/>
                </a:solidFill>
              </a:rPr>
              <a:t>        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0764" name="Rectangle 12"/>
          <p:cNvSpPr>
            <a:spLocks noChangeArrowheads="1"/>
          </p:cNvSpPr>
          <p:nvPr/>
        </p:nvSpPr>
        <p:spPr bwMode="auto">
          <a:xfrm>
            <a:off x="3635375" y="5805488"/>
            <a:ext cx="2941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800000"/>
                </a:solidFill>
              </a:rPr>
              <a:t>旋转的角度是 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______</a:t>
            </a:r>
            <a:endParaRPr kumimoji="1"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30765" name="Rectangle 13"/>
          <p:cNvSpPr>
            <a:spLocks noChangeArrowheads="1"/>
          </p:cNvSpPr>
          <p:nvPr/>
        </p:nvSpPr>
        <p:spPr bwMode="auto">
          <a:xfrm>
            <a:off x="5200650" y="4667250"/>
            <a:ext cx="635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b="1" u="sng">
                <a:solidFill>
                  <a:srgbClr val="800000"/>
                </a:solidFill>
              </a:rPr>
              <a:t>         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0766" name="Rectangle 14"/>
          <p:cNvSpPr>
            <a:spLocks noChangeArrowheads="1"/>
          </p:cNvSpPr>
          <p:nvPr/>
        </p:nvSpPr>
        <p:spPr bwMode="auto">
          <a:xfrm>
            <a:off x="3676650" y="2305050"/>
            <a:ext cx="32146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sz="2400" b="1" dirty="0">
                <a:solidFill>
                  <a:srgbClr val="800000"/>
                </a:solidFill>
              </a:rPr>
              <a:t>点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B</a:t>
            </a:r>
            <a:r>
              <a:rPr kumimoji="1" lang="zh-CN" altLang="en-US" sz="2400" b="1" dirty="0">
                <a:solidFill>
                  <a:srgbClr val="800000"/>
                </a:solidFill>
              </a:rPr>
              <a:t>的对应点是点</a:t>
            </a:r>
            <a:r>
              <a:rPr kumimoji="1" lang="en-US" altLang="zh-CN" sz="2400" b="1" dirty="0">
                <a:solidFill>
                  <a:srgbClr val="800000"/>
                </a:solidFill>
              </a:rPr>
              <a:t>_____</a:t>
            </a:r>
            <a:endParaRPr kumimoji="1"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30767" name="Rectangle 15"/>
          <p:cNvSpPr>
            <a:spLocks noChangeArrowheads="1"/>
          </p:cNvSpPr>
          <p:nvPr/>
        </p:nvSpPr>
        <p:spPr bwMode="auto">
          <a:xfrm>
            <a:off x="5505450" y="230505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Tx/>
              <a:buNone/>
            </a:pPr>
            <a:r>
              <a:rPr kumimoji="1" lang="zh-CN" altLang="en-US" b="1" u="sng">
                <a:solidFill>
                  <a:srgbClr val="800000"/>
                </a:solidFill>
              </a:rPr>
              <a:t>       </a:t>
            </a:r>
            <a:endParaRPr kumimoji="1"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1293813" y="836613"/>
            <a:ext cx="7850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如图，是△</a:t>
            </a:r>
            <a:r>
              <a:rPr kumimoji="1" lang="en-US" altLang="zh-CN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AOB</a:t>
            </a:r>
            <a:r>
              <a:rPr kumimoji="1"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绕点</a:t>
            </a:r>
            <a:r>
              <a:rPr kumimoji="1" lang="en-US" altLang="zh-CN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kumimoji="1"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按逆时针方向旋转</a:t>
            </a:r>
            <a:r>
              <a:rPr kumimoji="1" lang="en-US" altLang="zh-CN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45</a:t>
            </a:r>
            <a:r>
              <a:rPr kumimoji="1" lang="en-US" altLang="zh-CN" sz="3200" b="1" baseline="30000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kumimoji="1" lang="zh-CN" altLang="en-US" sz="32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所得的。</a:t>
            </a:r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5394325" y="2130425"/>
            <a:ext cx="549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endParaRPr kumimoji="1" lang="zh-CN" altLang="en-US" sz="2000">
              <a:latin typeface="Times New Roman" panose="02020603050405020304" pitchFamily="18" charset="0"/>
            </a:endParaRPr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6300788" y="2133600"/>
            <a:ext cx="100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7451725" y="2781300"/>
            <a:ext cx="1008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0B’</a:t>
            </a: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7380288" y="3429000"/>
            <a:ext cx="1368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A’B’</a:t>
            </a: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5867400" y="4005263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∠</a:t>
            </a:r>
            <a:r>
              <a:rPr kumimoji="1"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A’</a:t>
            </a:r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5724525" y="4581525"/>
            <a:ext cx="15128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 b="1">
                <a:solidFill>
                  <a:srgbClr val="3333FF"/>
                </a:solidFill>
                <a:latin typeface="Times New Roman" panose="02020603050405020304" pitchFamily="18" charset="0"/>
              </a:rPr>
              <a:t>∠</a:t>
            </a:r>
            <a:r>
              <a:rPr kumimoji="1"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B’</a:t>
            </a:r>
          </a:p>
        </p:txBody>
      </p:sp>
      <p:sp>
        <p:nvSpPr>
          <p:cNvPr id="330775" name="Text Box 23"/>
          <p:cNvSpPr txBox="1">
            <a:spLocks noChangeArrowheads="1"/>
          </p:cNvSpPr>
          <p:nvPr/>
        </p:nvSpPr>
        <p:spPr bwMode="auto">
          <a:xfrm>
            <a:off x="5940425" y="5084763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330776" name="Text Box 24"/>
          <p:cNvSpPr txBox="1">
            <a:spLocks noChangeArrowheads="1"/>
          </p:cNvSpPr>
          <p:nvPr/>
        </p:nvSpPr>
        <p:spPr bwMode="auto">
          <a:xfrm>
            <a:off x="5795963" y="5734050"/>
            <a:ext cx="1512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en-US" altLang="zh-CN" sz="2800" b="1">
                <a:solidFill>
                  <a:srgbClr val="3333FF"/>
                </a:solidFill>
                <a:latin typeface="Times New Roman" panose="02020603050405020304" pitchFamily="18" charset="0"/>
              </a:rPr>
              <a:t>45</a:t>
            </a:r>
            <a:r>
              <a:rPr kumimoji="1" lang="en-US" altLang="zh-CN" sz="2800" b="1" baseline="30000">
                <a:solidFill>
                  <a:srgbClr val="3333FF"/>
                </a:solidFill>
                <a:latin typeface="Times New Roman" panose="02020603050405020304" pitchFamily="18" charset="0"/>
              </a:rPr>
              <a:t>0</a:t>
            </a:r>
            <a:endParaRPr kumimoji="1" lang="en-US" altLang="zh-CN" sz="2800" b="1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0777" name="AutoShape 25"/>
          <p:cNvSpPr>
            <a:spLocks noChangeArrowheads="1"/>
          </p:cNvSpPr>
          <p:nvPr/>
        </p:nvSpPr>
        <p:spPr bwMode="auto">
          <a:xfrm>
            <a:off x="0" y="0"/>
            <a:ext cx="3352800" cy="914400"/>
          </a:xfrm>
          <a:prstGeom prst="cloudCallout">
            <a:avLst>
              <a:gd name="adj1" fmla="val -43750"/>
              <a:gd name="adj2" fmla="val 18003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endParaRPr kumimoji="1" lang="zh-CN" altLang="en-US" sz="3200" b="1">
              <a:solidFill>
                <a:srgbClr val="DA1506"/>
              </a:solidFill>
              <a:latin typeface="Times New Roman" panose="02020603050405020304" pitchFamily="18" charset="0"/>
              <a:ea typeface="华文新魏" panose="02010800040101010101" pitchFamily="2" charset="-122"/>
            </a:endParaRPr>
          </a:p>
        </p:txBody>
      </p:sp>
      <p:grpSp>
        <p:nvGrpSpPr>
          <p:cNvPr id="330778" name="Group 26"/>
          <p:cNvGrpSpPr/>
          <p:nvPr/>
        </p:nvGrpSpPr>
        <p:grpSpPr bwMode="auto">
          <a:xfrm>
            <a:off x="611188" y="2420938"/>
            <a:ext cx="2651125" cy="2492375"/>
            <a:chOff x="900" y="1745"/>
            <a:chExt cx="1164" cy="1357"/>
          </a:xfrm>
        </p:grpSpPr>
        <p:sp>
          <p:nvSpPr>
            <p:cNvPr id="330779" name="Freeform 27"/>
            <p:cNvSpPr/>
            <p:nvPr/>
          </p:nvSpPr>
          <p:spPr bwMode="auto">
            <a:xfrm>
              <a:off x="990" y="1890"/>
              <a:ext cx="552" cy="1062"/>
            </a:xfrm>
            <a:custGeom>
              <a:avLst/>
              <a:gdLst>
                <a:gd name="T0" fmla="*/ 552 w 552"/>
                <a:gd name="T1" fmla="*/ 516 h 1062"/>
                <a:gd name="T2" fmla="*/ 0 w 552"/>
                <a:gd name="T3" fmla="*/ 1062 h 1062"/>
                <a:gd name="T4" fmla="*/ 318 w 552"/>
                <a:gd name="T5" fmla="*/ 0 h 1062"/>
                <a:gd name="T6" fmla="*/ 552 w 552"/>
                <a:gd name="T7" fmla="*/ 516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1062">
                  <a:moveTo>
                    <a:pt x="552" y="516"/>
                  </a:moveTo>
                  <a:lnTo>
                    <a:pt x="0" y="1062"/>
                  </a:lnTo>
                  <a:lnTo>
                    <a:pt x="318" y="0"/>
                  </a:lnTo>
                  <a:lnTo>
                    <a:pt x="552" y="516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0" name="Freeform 28"/>
            <p:cNvSpPr/>
            <p:nvPr/>
          </p:nvSpPr>
          <p:spPr bwMode="auto">
            <a:xfrm>
              <a:off x="990" y="2424"/>
              <a:ext cx="978" cy="528"/>
            </a:xfrm>
            <a:custGeom>
              <a:avLst/>
              <a:gdLst>
                <a:gd name="T0" fmla="*/ 780 w 978"/>
                <a:gd name="T1" fmla="*/ 528 h 528"/>
                <a:gd name="T2" fmla="*/ 0 w 978"/>
                <a:gd name="T3" fmla="*/ 528 h 528"/>
                <a:gd name="T4" fmla="*/ 978 w 978"/>
                <a:gd name="T5" fmla="*/ 0 h 528"/>
                <a:gd name="T6" fmla="*/ 780 w 978"/>
                <a:gd name="T7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8" h="528">
                  <a:moveTo>
                    <a:pt x="780" y="528"/>
                  </a:moveTo>
                  <a:lnTo>
                    <a:pt x="0" y="528"/>
                  </a:lnTo>
                  <a:lnTo>
                    <a:pt x="978" y="0"/>
                  </a:lnTo>
                  <a:lnTo>
                    <a:pt x="780" y="528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FFFF00"/>
              </a:solidFill>
              <a:prstDash val="solid"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1" name="Line 29"/>
            <p:cNvSpPr>
              <a:spLocks noChangeShapeType="1"/>
            </p:cNvSpPr>
            <p:nvPr/>
          </p:nvSpPr>
          <p:spPr bwMode="auto">
            <a:xfrm flipH="1">
              <a:off x="990" y="2424"/>
              <a:ext cx="978" cy="52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2" name="Line 30"/>
            <p:cNvSpPr>
              <a:spLocks noChangeShapeType="1"/>
            </p:cNvSpPr>
            <p:nvPr/>
          </p:nvSpPr>
          <p:spPr bwMode="auto">
            <a:xfrm flipH="1">
              <a:off x="1770" y="2424"/>
              <a:ext cx="198" cy="528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3" name="Line 31"/>
            <p:cNvSpPr>
              <a:spLocks noChangeShapeType="1"/>
            </p:cNvSpPr>
            <p:nvPr/>
          </p:nvSpPr>
          <p:spPr bwMode="auto">
            <a:xfrm>
              <a:off x="990" y="2952"/>
              <a:ext cx="780" cy="1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4" name="Line 32"/>
            <p:cNvSpPr>
              <a:spLocks noChangeShapeType="1"/>
            </p:cNvSpPr>
            <p:nvPr/>
          </p:nvSpPr>
          <p:spPr bwMode="auto">
            <a:xfrm flipH="1">
              <a:off x="990" y="1888"/>
              <a:ext cx="348" cy="1064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5" name="Line 33"/>
            <p:cNvSpPr>
              <a:spLocks noChangeShapeType="1"/>
            </p:cNvSpPr>
            <p:nvPr/>
          </p:nvSpPr>
          <p:spPr bwMode="auto">
            <a:xfrm>
              <a:off x="1308" y="1890"/>
              <a:ext cx="234" cy="51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6" name="Line 34"/>
            <p:cNvSpPr>
              <a:spLocks noChangeShapeType="1"/>
            </p:cNvSpPr>
            <p:nvPr/>
          </p:nvSpPr>
          <p:spPr bwMode="auto">
            <a:xfrm flipH="1">
              <a:off x="990" y="2406"/>
              <a:ext cx="552" cy="546"/>
            </a:xfrm>
            <a:prstGeom prst="line">
              <a:avLst/>
            </a:prstGeom>
            <a:noFill/>
            <a:ln w="9525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7" name="Oval 35"/>
            <p:cNvSpPr>
              <a:spLocks noChangeArrowheads="1"/>
            </p:cNvSpPr>
            <p:nvPr/>
          </p:nvSpPr>
          <p:spPr bwMode="auto">
            <a:xfrm>
              <a:off x="1254" y="266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88" name="Rectangle 36"/>
            <p:cNvSpPr>
              <a:spLocks noChangeArrowheads="1"/>
            </p:cNvSpPr>
            <p:nvPr/>
          </p:nvSpPr>
          <p:spPr bwMode="auto">
            <a:xfrm>
              <a:off x="1292" y="2614"/>
              <a:ext cx="5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sz="1200" b="1">
                  <a:solidFill>
                    <a:srgbClr val="000000"/>
                  </a:solidFill>
                </a:rPr>
                <a:t>D</a:t>
              </a:r>
              <a:r>
                <a:rPr kumimoji="1" lang="en-US" altLang="zh-CN" sz="900">
                  <a:solidFill>
                    <a:srgbClr val="000000"/>
                  </a:solidFill>
                </a:rPr>
                <a:t>'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30789" name="Oval 37"/>
            <p:cNvSpPr>
              <a:spLocks noChangeArrowheads="1"/>
            </p:cNvSpPr>
            <p:nvPr/>
          </p:nvSpPr>
          <p:spPr bwMode="auto">
            <a:xfrm>
              <a:off x="1368" y="294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0" name="Rectangle 38"/>
            <p:cNvSpPr>
              <a:spLocks noChangeArrowheads="1"/>
            </p:cNvSpPr>
            <p:nvPr/>
          </p:nvSpPr>
          <p:spPr bwMode="auto">
            <a:xfrm>
              <a:off x="1350" y="2976"/>
              <a:ext cx="5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sz="1400" b="1">
                  <a:solidFill>
                    <a:srgbClr val="000000"/>
                  </a:solidFill>
                </a:rPr>
                <a:t>D</a:t>
              </a:r>
              <a:endParaRPr kumimoji="1" lang="en-US" altLang="zh-CN" sz="2400" b="1">
                <a:latin typeface="Times New Roman" panose="02020603050405020304" pitchFamily="18" charset="0"/>
              </a:endParaRPr>
            </a:p>
          </p:txBody>
        </p:sp>
        <p:sp>
          <p:nvSpPr>
            <p:cNvPr id="330791" name="Oval 39"/>
            <p:cNvSpPr>
              <a:spLocks noChangeArrowheads="1"/>
            </p:cNvSpPr>
            <p:nvPr/>
          </p:nvSpPr>
          <p:spPr bwMode="auto">
            <a:xfrm>
              <a:off x="1530" y="2394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2" name="Rectangle 40"/>
            <p:cNvSpPr>
              <a:spLocks noChangeArrowheads="1"/>
            </p:cNvSpPr>
            <p:nvPr/>
          </p:nvSpPr>
          <p:spPr bwMode="auto">
            <a:xfrm>
              <a:off x="1565" y="2387"/>
              <a:ext cx="227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sz="1200" b="1">
                  <a:solidFill>
                    <a:srgbClr val="000000"/>
                  </a:solidFill>
                </a:rPr>
                <a:t>A'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330793" name="Oval 41"/>
            <p:cNvSpPr>
              <a:spLocks noChangeArrowheads="1"/>
            </p:cNvSpPr>
            <p:nvPr/>
          </p:nvSpPr>
          <p:spPr bwMode="auto">
            <a:xfrm>
              <a:off x="1296" y="1878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4" name="Oval 42"/>
            <p:cNvSpPr>
              <a:spLocks noChangeArrowheads="1"/>
            </p:cNvSpPr>
            <p:nvPr/>
          </p:nvSpPr>
          <p:spPr bwMode="auto">
            <a:xfrm>
              <a:off x="1758" y="294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5" name="Rectangle 43"/>
            <p:cNvSpPr>
              <a:spLocks noChangeArrowheads="1"/>
            </p:cNvSpPr>
            <p:nvPr/>
          </p:nvSpPr>
          <p:spPr bwMode="auto">
            <a:xfrm>
              <a:off x="1818" y="2886"/>
              <a:ext cx="6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sz="1400" b="1">
                  <a:solidFill>
                    <a:srgbClr val="000000"/>
                  </a:solidFill>
                </a:rPr>
                <a:t>A</a:t>
              </a:r>
              <a:endParaRPr kumimoji="1" lang="en-US" altLang="zh-CN" sz="3600" b="1">
                <a:latin typeface="Times New Roman" panose="02020603050405020304" pitchFamily="18" charset="0"/>
              </a:endParaRPr>
            </a:p>
          </p:txBody>
        </p:sp>
        <p:sp>
          <p:nvSpPr>
            <p:cNvPr id="330796" name="Oval 44"/>
            <p:cNvSpPr>
              <a:spLocks noChangeArrowheads="1"/>
            </p:cNvSpPr>
            <p:nvPr/>
          </p:nvSpPr>
          <p:spPr bwMode="auto">
            <a:xfrm>
              <a:off x="1956" y="2412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7" name="Rectangle 45"/>
            <p:cNvSpPr>
              <a:spLocks noChangeArrowheads="1"/>
            </p:cNvSpPr>
            <p:nvPr/>
          </p:nvSpPr>
          <p:spPr bwMode="auto">
            <a:xfrm>
              <a:off x="2016" y="2454"/>
              <a:ext cx="48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sz="1200" b="1">
                  <a:solidFill>
                    <a:srgbClr val="000000"/>
                  </a:solidFill>
                </a:rPr>
                <a:t>B</a:t>
              </a:r>
              <a:endParaRPr kumimoji="1" lang="en-US" altLang="zh-CN" sz="3200" b="1">
                <a:latin typeface="Times New Roman" panose="02020603050405020304" pitchFamily="18" charset="0"/>
              </a:endParaRPr>
            </a:p>
          </p:txBody>
        </p:sp>
        <p:sp>
          <p:nvSpPr>
            <p:cNvPr id="330798" name="Oval 46"/>
            <p:cNvSpPr>
              <a:spLocks noChangeArrowheads="1"/>
            </p:cNvSpPr>
            <p:nvPr/>
          </p:nvSpPr>
          <p:spPr bwMode="auto">
            <a:xfrm>
              <a:off x="978" y="2940"/>
              <a:ext cx="30" cy="30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0799" name="Rectangle 47"/>
            <p:cNvSpPr>
              <a:spLocks noChangeArrowheads="1"/>
            </p:cNvSpPr>
            <p:nvPr/>
          </p:nvSpPr>
          <p:spPr bwMode="auto">
            <a:xfrm>
              <a:off x="900" y="2952"/>
              <a:ext cx="7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>
                  <a:solidFill>
                    <a:srgbClr val="000000"/>
                  </a:solidFill>
                </a:rPr>
                <a:t>O</a:t>
              </a:r>
              <a:endParaRPr kumimoji="1" lang="en-US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330800" name="Rectangle 48"/>
            <p:cNvSpPr>
              <a:spLocks noChangeArrowheads="1"/>
            </p:cNvSpPr>
            <p:nvPr/>
          </p:nvSpPr>
          <p:spPr bwMode="auto">
            <a:xfrm>
              <a:off x="1286" y="1745"/>
              <a:ext cx="177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kumimoji="1" lang="en-US" altLang="zh-CN" b="1">
                  <a:solidFill>
                    <a:srgbClr val="000000"/>
                  </a:solidFill>
                </a:rPr>
                <a:t>B'</a:t>
              </a:r>
            </a:p>
          </p:txBody>
        </p:sp>
      </p:grpSp>
      <p:sp>
        <p:nvSpPr>
          <p:cNvPr id="330801" name="WordArt 49"/>
          <p:cNvSpPr>
            <a:spLocks noChangeArrowheads="1" noChangeShapeType="1" noTextEdit="1"/>
          </p:cNvSpPr>
          <p:nvPr/>
        </p:nvSpPr>
        <p:spPr bwMode="auto">
          <a:xfrm>
            <a:off x="468313" y="0"/>
            <a:ext cx="2016125" cy="836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你理解了吗</a:t>
            </a:r>
            <a:r>
              <a:rPr lang="en-US" altLang="zh-CN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b="1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30802" name="Text Box 50"/>
          <p:cNvSpPr txBox="1">
            <a:spLocks noChangeArrowheads="1"/>
          </p:cNvSpPr>
          <p:nvPr/>
        </p:nvSpPr>
        <p:spPr bwMode="auto">
          <a:xfrm>
            <a:off x="539750" y="5300663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400" b="1">
                <a:latin typeface="Times New Roman" panose="02020603050405020304" pitchFamily="18" charset="0"/>
              </a:rPr>
              <a:t>旋转角是：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30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330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30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30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30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3307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330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70" grpId="0" autoUpdateAnimBg="0"/>
      <p:bldP spid="330771" grpId="0" autoUpdateAnimBg="0"/>
      <p:bldP spid="330772" grpId="0" autoUpdateAnimBg="0"/>
      <p:bldP spid="330773" grpId="0" autoUpdateAnimBg="0"/>
      <p:bldP spid="330774" grpId="0" autoUpdateAnimBg="0"/>
      <p:bldP spid="330775" grpId="0" autoUpdateAnimBg="0"/>
      <p:bldP spid="330776" grpId="0" autoUpdateAnimBg="0"/>
      <p:bldP spid="3308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图片1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79" name="内容占位符 2"/>
          <p:cNvSpPr>
            <a:spLocks noGrp="1"/>
          </p:cNvSpPr>
          <p:nvPr>
            <p:ph idx="4294967295"/>
          </p:nvPr>
        </p:nvSpPr>
        <p:spPr>
          <a:xfrm>
            <a:off x="1979712" y="1345630"/>
            <a:ext cx="6858000" cy="2011362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.如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图：P是等边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ABC内的一点，把ABP按不同的方向通过旋转得到BQC和ACR，</a:t>
            </a:r>
          </a:p>
          <a:p>
            <a:pPr>
              <a:buFontTx/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（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1）指出旋转中心、旋转方向和旋转角度？</a:t>
            </a:r>
          </a:p>
          <a:p>
            <a:pPr>
              <a:buFontTx/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（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）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ACR是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否可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以直接通过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把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BQC旋转得到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  <a:sym typeface="Symbol" panose="05050102010706020507" pitchFamily="18" charset="2"/>
              </a:rPr>
              <a:t>？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Symbol" panose="05050102010706020507" pitchFamily="18" charset="2"/>
            </a:endParaRPr>
          </a:p>
        </p:txBody>
      </p:sp>
      <p:sp>
        <p:nvSpPr>
          <p:cNvPr id="331822" name="Rectangle 46"/>
          <p:cNvSpPr>
            <a:spLocks noGrp="1" noChangeArrowheads="1"/>
          </p:cNvSpPr>
          <p:nvPr>
            <p:ph type="title" idx="4294967295"/>
          </p:nvPr>
        </p:nvSpPr>
        <p:spPr>
          <a:xfrm>
            <a:off x="2483768" y="591344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华康宋体W12(P)" pitchFamily="2" charset="-122"/>
                <a:ea typeface="华康宋体W12(P)" pitchFamily="2" charset="-122"/>
              </a:rPr>
              <a:t>练习</a:t>
            </a:r>
          </a:p>
        </p:txBody>
      </p:sp>
      <p:grpSp>
        <p:nvGrpSpPr>
          <p:cNvPr id="331780" name="Group 4"/>
          <p:cNvGrpSpPr/>
          <p:nvPr/>
        </p:nvGrpSpPr>
        <p:grpSpPr bwMode="auto">
          <a:xfrm>
            <a:off x="5562600" y="3550939"/>
            <a:ext cx="2981325" cy="3046413"/>
            <a:chOff x="0" y="0"/>
            <a:chExt cx="1878" cy="1919"/>
          </a:xfrm>
        </p:grpSpPr>
        <p:grpSp>
          <p:nvGrpSpPr>
            <p:cNvPr id="331781" name="Group 5"/>
            <p:cNvGrpSpPr/>
            <p:nvPr/>
          </p:nvGrpSpPr>
          <p:grpSpPr bwMode="auto">
            <a:xfrm>
              <a:off x="182" y="138"/>
              <a:ext cx="1666" cy="1558"/>
              <a:chOff x="0" y="0"/>
              <a:chExt cx="1666" cy="1558"/>
            </a:xfrm>
          </p:grpSpPr>
          <p:sp>
            <p:nvSpPr>
              <p:cNvPr id="331782" name="AutoShap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406" cy="1216"/>
              </a:xfrm>
              <a:prstGeom prst="triangle">
                <a:avLst>
                  <a:gd name="adj" fmla="val 50000"/>
                </a:avLst>
              </a:prstGeom>
              <a:noFill/>
              <a:ln w="31750">
                <a:solidFill>
                  <a:srgbClr val="000000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latin typeface="Calibri" panose="020F0502020204030204" pitchFamily="34" charset="0"/>
                </a:endParaRPr>
              </a:p>
            </p:txBody>
          </p:sp>
          <p:grpSp>
            <p:nvGrpSpPr>
              <p:cNvPr id="331783" name="Group 7"/>
              <p:cNvGrpSpPr/>
              <p:nvPr/>
            </p:nvGrpSpPr>
            <p:grpSpPr bwMode="auto">
              <a:xfrm>
                <a:off x="24" y="0"/>
                <a:ext cx="680" cy="1213"/>
                <a:chOff x="0" y="0"/>
                <a:chExt cx="680" cy="1213"/>
              </a:xfrm>
            </p:grpSpPr>
            <p:grpSp>
              <p:nvGrpSpPr>
                <p:cNvPr id="331784" name="Group 8"/>
                <p:cNvGrpSpPr/>
                <p:nvPr/>
              </p:nvGrpSpPr>
              <p:grpSpPr bwMode="auto">
                <a:xfrm>
                  <a:off x="0" y="0"/>
                  <a:ext cx="680" cy="1213"/>
                  <a:chOff x="0" y="0"/>
                  <a:chExt cx="680" cy="1213"/>
                </a:xfrm>
              </p:grpSpPr>
              <p:sp>
                <p:nvSpPr>
                  <p:cNvPr id="331785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" y="0"/>
                    <a:ext cx="136" cy="953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786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941"/>
                    <a:ext cx="544" cy="272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1787" name="Line 10"/>
                <p:cNvSpPr>
                  <a:spLocks noChangeShapeType="1"/>
                </p:cNvSpPr>
                <p:nvPr/>
              </p:nvSpPr>
              <p:spPr bwMode="auto">
                <a:xfrm>
                  <a:off x="611" y="136"/>
                  <a:ext cx="45" cy="4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788" name="Line 11"/>
                <p:cNvSpPr>
                  <a:spLocks noChangeShapeType="1"/>
                </p:cNvSpPr>
                <p:nvPr/>
              </p:nvSpPr>
              <p:spPr bwMode="auto">
                <a:xfrm>
                  <a:off x="532" y="255"/>
                  <a:ext cx="91" cy="9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789" name="Line 12"/>
                <p:cNvSpPr>
                  <a:spLocks noChangeShapeType="1"/>
                </p:cNvSpPr>
                <p:nvPr/>
              </p:nvSpPr>
              <p:spPr bwMode="auto">
                <a:xfrm>
                  <a:off x="459" y="402"/>
                  <a:ext cx="136" cy="13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790" name="Line 13"/>
                <p:cNvSpPr>
                  <a:spLocks noChangeShapeType="1"/>
                </p:cNvSpPr>
                <p:nvPr/>
              </p:nvSpPr>
              <p:spPr bwMode="auto">
                <a:xfrm>
                  <a:off x="384" y="526"/>
                  <a:ext cx="181" cy="18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791" name="Line 14"/>
                <p:cNvSpPr>
                  <a:spLocks noChangeShapeType="1"/>
                </p:cNvSpPr>
                <p:nvPr/>
              </p:nvSpPr>
              <p:spPr bwMode="auto">
                <a:xfrm>
                  <a:off x="281" y="683"/>
                  <a:ext cx="272" cy="27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792" name="Line 15"/>
                <p:cNvSpPr>
                  <a:spLocks noChangeShapeType="1"/>
                </p:cNvSpPr>
                <p:nvPr/>
              </p:nvSpPr>
              <p:spPr bwMode="auto">
                <a:xfrm>
                  <a:off x="202" y="834"/>
                  <a:ext cx="181" cy="18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793" name="Line 16"/>
                <p:cNvSpPr>
                  <a:spLocks noChangeShapeType="1"/>
                </p:cNvSpPr>
                <p:nvPr/>
              </p:nvSpPr>
              <p:spPr bwMode="auto">
                <a:xfrm>
                  <a:off x="130" y="947"/>
                  <a:ext cx="136" cy="13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794" name="Group 18"/>
              <p:cNvGrpSpPr/>
              <p:nvPr/>
            </p:nvGrpSpPr>
            <p:grpSpPr bwMode="auto">
              <a:xfrm rot="-3544214">
                <a:off x="715" y="-1"/>
                <a:ext cx="680" cy="1213"/>
                <a:chOff x="0" y="0"/>
                <a:chExt cx="680" cy="1213"/>
              </a:xfrm>
            </p:grpSpPr>
            <p:grpSp>
              <p:nvGrpSpPr>
                <p:cNvPr id="331795" name="Group 19"/>
                <p:cNvGrpSpPr/>
                <p:nvPr/>
              </p:nvGrpSpPr>
              <p:grpSpPr bwMode="auto">
                <a:xfrm>
                  <a:off x="0" y="0"/>
                  <a:ext cx="680" cy="1213"/>
                  <a:chOff x="0" y="0"/>
                  <a:chExt cx="680" cy="1213"/>
                </a:xfrm>
              </p:grpSpPr>
              <p:sp>
                <p:nvSpPr>
                  <p:cNvPr id="331796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" y="0"/>
                    <a:ext cx="136" cy="953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797" name="Line 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941"/>
                    <a:ext cx="544" cy="272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1798" name="Line 21"/>
                <p:cNvSpPr>
                  <a:spLocks noChangeShapeType="1"/>
                </p:cNvSpPr>
                <p:nvPr/>
              </p:nvSpPr>
              <p:spPr bwMode="auto">
                <a:xfrm>
                  <a:off x="611" y="136"/>
                  <a:ext cx="45" cy="4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799" name="Line 22"/>
                <p:cNvSpPr>
                  <a:spLocks noChangeShapeType="1"/>
                </p:cNvSpPr>
                <p:nvPr/>
              </p:nvSpPr>
              <p:spPr bwMode="auto">
                <a:xfrm>
                  <a:off x="532" y="255"/>
                  <a:ext cx="91" cy="9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00" name="Line 23"/>
                <p:cNvSpPr>
                  <a:spLocks noChangeShapeType="1"/>
                </p:cNvSpPr>
                <p:nvPr/>
              </p:nvSpPr>
              <p:spPr bwMode="auto">
                <a:xfrm>
                  <a:off x="459" y="402"/>
                  <a:ext cx="136" cy="13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01" name="Line 24"/>
                <p:cNvSpPr>
                  <a:spLocks noChangeShapeType="1"/>
                </p:cNvSpPr>
                <p:nvPr/>
              </p:nvSpPr>
              <p:spPr bwMode="auto">
                <a:xfrm>
                  <a:off x="384" y="526"/>
                  <a:ext cx="181" cy="18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02" name="Line 25"/>
                <p:cNvSpPr>
                  <a:spLocks noChangeShapeType="1"/>
                </p:cNvSpPr>
                <p:nvPr/>
              </p:nvSpPr>
              <p:spPr bwMode="auto">
                <a:xfrm>
                  <a:off x="281" y="683"/>
                  <a:ext cx="272" cy="27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03" name="Line 26"/>
                <p:cNvSpPr>
                  <a:spLocks noChangeShapeType="1"/>
                </p:cNvSpPr>
                <p:nvPr/>
              </p:nvSpPr>
              <p:spPr bwMode="auto">
                <a:xfrm>
                  <a:off x="202" y="834"/>
                  <a:ext cx="181" cy="18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04" name="Line 27"/>
                <p:cNvSpPr>
                  <a:spLocks noChangeShapeType="1"/>
                </p:cNvSpPr>
                <p:nvPr/>
              </p:nvSpPr>
              <p:spPr bwMode="auto">
                <a:xfrm>
                  <a:off x="130" y="947"/>
                  <a:ext cx="136" cy="13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1805" name="Group 29"/>
              <p:cNvGrpSpPr/>
              <p:nvPr/>
            </p:nvGrpSpPr>
            <p:grpSpPr bwMode="auto">
              <a:xfrm rot="3624940">
                <a:off x="358" y="606"/>
                <a:ext cx="680" cy="1213"/>
                <a:chOff x="0" y="0"/>
                <a:chExt cx="680" cy="1213"/>
              </a:xfrm>
            </p:grpSpPr>
            <p:grpSp>
              <p:nvGrpSpPr>
                <p:cNvPr id="331806" name="Group 30"/>
                <p:cNvGrpSpPr/>
                <p:nvPr/>
              </p:nvGrpSpPr>
              <p:grpSpPr bwMode="auto">
                <a:xfrm>
                  <a:off x="0" y="0"/>
                  <a:ext cx="680" cy="1213"/>
                  <a:chOff x="0" y="0"/>
                  <a:chExt cx="680" cy="1213"/>
                </a:xfrm>
              </p:grpSpPr>
              <p:sp>
                <p:nvSpPr>
                  <p:cNvPr id="331807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4" y="0"/>
                    <a:ext cx="136" cy="953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1808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0" y="941"/>
                    <a:ext cx="544" cy="272"/>
                  </a:xfrm>
                  <a:prstGeom prst="line">
                    <a:avLst/>
                  </a:prstGeom>
                  <a:noFill/>
                  <a:ln w="31750">
                    <a:solidFill>
                      <a:srgbClr val="0000FF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31809" name="Line 32"/>
                <p:cNvSpPr>
                  <a:spLocks noChangeShapeType="1"/>
                </p:cNvSpPr>
                <p:nvPr/>
              </p:nvSpPr>
              <p:spPr bwMode="auto">
                <a:xfrm>
                  <a:off x="611" y="136"/>
                  <a:ext cx="45" cy="4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10" name="Line 33"/>
                <p:cNvSpPr>
                  <a:spLocks noChangeShapeType="1"/>
                </p:cNvSpPr>
                <p:nvPr/>
              </p:nvSpPr>
              <p:spPr bwMode="auto">
                <a:xfrm>
                  <a:off x="532" y="255"/>
                  <a:ext cx="91" cy="90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11" name="Line 34"/>
                <p:cNvSpPr>
                  <a:spLocks noChangeShapeType="1"/>
                </p:cNvSpPr>
                <p:nvPr/>
              </p:nvSpPr>
              <p:spPr bwMode="auto">
                <a:xfrm>
                  <a:off x="459" y="402"/>
                  <a:ext cx="136" cy="13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12" name="Line 35"/>
                <p:cNvSpPr>
                  <a:spLocks noChangeShapeType="1"/>
                </p:cNvSpPr>
                <p:nvPr/>
              </p:nvSpPr>
              <p:spPr bwMode="auto">
                <a:xfrm>
                  <a:off x="384" y="526"/>
                  <a:ext cx="181" cy="18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13" name="Line 36"/>
                <p:cNvSpPr>
                  <a:spLocks noChangeShapeType="1"/>
                </p:cNvSpPr>
                <p:nvPr/>
              </p:nvSpPr>
              <p:spPr bwMode="auto">
                <a:xfrm>
                  <a:off x="281" y="683"/>
                  <a:ext cx="272" cy="27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14" name="Line 37"/>
                <p:cNvSpPr>
                  <a:spLocks noChangeShapeType="1"/>
                </p:cNvSpPr>
                <p:nvPr/>
              </p:nvSpPr>
              <p:spPr bwMode="auto">
                <a:xfrm>
                  <a:off x="202" y="834"/>
                  <a:ext cx="181" cy="182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31815" name="Line 38"/>
                <p:cNvSpPr>
                  <a:spLocks noChangeShapeType="1"/>
                </p:cNvSpPr>
                <p:nvPr/>
              </p:nvSpPr>
              <p:spPr bwMode="auto">
                <a:xfrm>
                  <a:off x="130" y="947"/>
                  <a:ext cx="136" cy="136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31816" name="Text Box 39"/>
            <p:cNvSpPr txBox="1">
              <a:spLocks noChangeArrowheads="1"/>
            </p:cNvSpPr>
            <p:nvPr/>
          </p:nvSpPr>
          <p:spPr bwMode="auto">
            <a:xfrm>
              <a:off x="635" y="0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000">
                  <a:solidFill>
                    <a:srgbClr val="000404"/>
                  </a:solidFill>
                  <a:latin typeface="Calibri" panose="020F0502020204030204" pitchFamily="34" charset="0"/>
                </a:rPr>
                <a:t>A</a:t>
              </a:r>
            </a:p>
          </p:txBody>
        </p:sp>
        <p:sp>
          <p:nvSpPr>
            <p:cNvPr id="331817" name="Text Box 40"/>
            <p:cNvSpPr txBox="1">
              <a:spLocks noChangeArrowheads="1"/>
            </p:cNvSpPr>
            <p:nvPr/>
          </p:nvSpPr>
          <p:spPr bwMode="auto">
            <a:xfrm>
              <a:off x="590" y="1669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000">
                  <a:solidFill>
                    <a:srgbClr val="000404"/>
                  </a:solidFill>
                  <a:latin typeface="Calibri" panose="020F0502020204030204" pitchFamily="34" charset="0"/>
                </a:rPr>
                <a:t>Q</a:t>
              </a:r>
            </a:p>
          </p:txBody>
        </p:sp>
        <p:sp>
          <p:nvSpPr>
            <p:cNvPr id="331818" name="Text Box 41"/>
            <p:cNvSpPr txBox="1">
              <a:spLocks noChangeArrowheads="1"/>
            </p:cNvSpPr>
            <p:nvPr/>
          </p:nvSpPr>
          <p:spPr bwMode="auto">
            <a:xfrm>
              <a:off x="1606" y="607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000">
                  <a:solidFill>
                    <a:srgbClr val="000404"/>
                  </a:solidFill>
                  <a:latin typeface="Calibri" panose="020F0502020204030204" pitchFamily="34" charset="0"/>
                </a:rPr>
                <a:t>R</a:t>
              </a:r>
            </a:p>
          </p:txBody>
        </p:sp>
        <p:sp>
          <p:nvSpPr>
            <p:cNvPr id="331819" name="Text Box 42"/>
            <p:cNvSpPr txBox="1">
              <a:spLocks noChangeArrowheads="1"/>
            </p:cNvSpPr>
            <p:nvPr/>
          </p:nvSpPr>
          <p:spPr bwMode="auto">
            <a:xfrm>
              <a:off x="726" y="970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000">
                  <a:solidFill>
                    <a:srgbClr val="000404"/>
                  </a:solidFill>
                  <a:latin typeface="Calibri" panose="020F0502020204030204" pitchFamily="34" charset="0"/>
                </a:rPr>
                <a:t>P</a:t>
              </a:r>
            </a:p>
          </p:txBody>
        </p:sp>
        <p:sp>
          <p:nvSpPr>
            <p:cNvPr id="331820" name="Text Box 43"/>
            <p:cNvSpPr txBox="1">
              <a:spLocks noChangeArrowheads="1"/>
            </p:cNvSpPr>
            <p:nvPr/>
          </p:nvSpPr>
          <p:spPr bwMode="auto">
            <a:xfrm>
              <a:off x="1587" y="1242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000">
                  <a:solidFill>
                    <a:srgbClr val="000404"/>
                  </a:solidFill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331821" name="Text Box 44"/>
            <p:cNvSpPr txBox="1">
              <a:spLocks noChangeArrowheads="1"/>
            </p:cNvSpPr>
            <p:nvPr/>
          </p:nvSpPr>
          <p:spPr bwMode="auto">
            <a:xfrm>
              <a:off x="0" y="1242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sz="2000">
                  <a:solidFill>
                    <a:srgbClr val="000404"/>
                  </a:solidFill>
                  <a:latin typeface="Calibri" panose="020F0502020204030204" pitchFamily="34" charset="0"/>
                </a:rPr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Grp="1" noChangeArrowheads="1"/>
          </p:cNvSpPr>
          <p:nvPr>
            <p:ph type="title"/>
          </p:nvPr>
        </p:nvSpPr>
        <p:spPr>
          <a:xfrm>
            <a:off x="54099" y="764704"/>
            <a:ext cx="4139952" cy="431800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zh-CN" altLang="en-US" sz="36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简单的旋转作图</a:t>
            </a: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286451" y="1479839"/>
            <a:ext cx="74882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sz="24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如图</a:t>
            </a:r>
            <a:r>
              <a:rPr 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，△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ABC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绕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点旋转后，顶点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得对应点为点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D.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试确定顶点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对应点的位置以及旋转后的三角形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636963" y="3644900"/>
            <a:ext cx="64801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则△</a:t>
            </a:r>
            <a:r>
              <a:rPr lang="en-US" altLang="zh-CN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DEC</a:t>
            </a:r>
            <a:r>
              <a:rPr lang="zh-CN" altLang="en-US" sz="28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即为所求作</a:t>
            </a:r>
            <a:r>
              <a:rPr lang="en-US" altLang="zh-CN" sz="2400" b="1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</a:p>
        </p:txBody>
      </p:sp>
      <p:sp>
        <p:nvSpPr>
          <p:cNvPr id="332805" name="AutoShape 5"/>
          <p:cNvSpPr>
            <a:spLocks noChangeArrowheads="1"/>
          </p:cNvSpPr>
          <p:nvPr/>
        </p:nvSpPr>
        <p:spPr bwMode="auto">
          <a:xfrm rot="7987012">
            <a:off x="754857" y="4102894"/>
            <a:ext cx="1081087" cy="1152525"/>
          </a:xfrm>
          <a:prstGeom prst="rtTriangle">
            <a:avLst/>
          </a:prstGeom>
          <a:noFill/>
          <a:ln w="44450" cap="sq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auto">
          <a:xfrm>
            <a:off x="2051050" y="4652963"/>
            <a:ext cx="73025" cy="73025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1979613" y="4652963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/>
              <a:t>C</a:t>
            </a:r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1042988" y="35004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/>
              <a:t>A</a:t>
            </a:r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250825" y="4579938"/>
            <a:ext cx="360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/>
              <a:t>B</a:t>
            </a:r>
          </a:p>
        </p:txBody>
      </p:sp>
      <p:sp>
        <p:nvSpPr>
          <p:cNvPr id="332810" name="Oval 10"/>
          <p:cNvSpPr>
            <a:spLocks noChangeArrowheads="1"/>
          </p:cNvSpPr>
          <p:nvPr/>
        </p:nvSpPr>
        <p:spPr bwMode="auto">
          <a:xfrm>
            <a:off x="2771775" y="3716338"/>
            <a:ext cx="73025" cy="71437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2811" name="Text Box 11"/>
          <p:cNvSpPr txBox="1">
            <a:spLocks noChangeArrowheads="1"/>
          </p:cNvSpPr>
          <p:nvPr/>
        </p:nvSpPr>
        <p:spPr bwMode="auto">
          <a:xfrm>
            <a:off x="2843213" y="3500438"/>
            <a:ext cx="360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/>
              <a:t>D</a:t>
            </a:r>
          </a:p>
        </p:txBody>
      </p:sp>
      <p:sp>
        <p:nvSpPr>
          <p:cNvPr id="332812" name="未知"/>
          <p:cNvSpPr/>
          <p:nvPr/>
        </p:nvSpPr>
        <p:spPr bwMode="auto">
          <a:xfrm>
            <a:off x="1763713" y="3067050"/>
            <a:ext cx="306387" cy="1604963"/>
          </a:xfrm>
          <a:custGeom>
            <a:avLst/>
            <a:gdLst>
              <a:gd name="T0" fmla="*/ 0 w 193"/>
              <a:gd name="T1" fmla="*/ 0 h 1011"/>
              <a:gd name="T2" fmla="*/ 193 w 193"/>
              <a:gd name="T3" fmla="*/ 1011 h 101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93" h="1011">
                <a:moveTo>
                  <a:pt x="0" y="0"/>
                </a:moveTo>
                <a:lnTo>
                  <a:pt x="193" y="1011"/>
                </a:lnTo>
              </a:path>
            </a:pathLst>
          </a:custGeom>
          <a:noFill/>
          <a:ln w="38100" cap="sq" cmpd="sng">
            <a:solidFill>
              <a:srgbClr val="0000CC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2813" name="未知"/>
          <p:cNvSpPr/>
          <p:nvPr/>
        </p:nvSpPr>
        <p:spPr bwMode="auto">
          <a:xfrm>
            <a:off x="2082800" y="3787775"/>
            <a:ext cx="688975" cy="884238"/>
          </a:xfrm>
          <a:custGeom>
            <a:avLst/>
            <a:gdLst>
              <a:gd name="T0" fmla="*/ 434 w 434"/>
              <a:gd name="T1" fmla="*/ 0 h 557"/>
              <a:gd name="T2" fmla="*/ 0 w 434"/>
              <a:gd name="T3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34" h="557">
                <a:moveTo>
                  <a:pt x="434" y="0"/>
                </a:moveTo>
                <a:lnTo>
                  <a:pt x="0" y="557"/>
                </a:lnTo>
              </a:path>
            </a:pathLst>
          </a:custGeom>
          <a:noFill/>
          <a:ln w="38100" cap="sq" cmpd="sng">
            <a:solidFill>
              <a:srgbClr val="003366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2814" name="Text Box 14"/>
          <p:cNvSpPr txBox="1">
            <a:spLocks noChangeArrowheads="1"/>
          </p:cNvSpPr>
          <p:nvPr/>
        </p:nvSpPr>
        <p:spPr bwMode="auto">
          <a:xfrm>
            <a:off x="1619250" y="27082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/>
              <a:t>E</a:t>
            </a:r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1763713" y="3067050"/>
            <a:ext cx="1079500" cy="720725"/>
          </a:xfrm>
          <a:prstGeom prst="line">
            <a:avLst/>
          </a:prstGeom>
          <a:noFill/>
          <a:ln w="38100" cap="sq">
            <a:solidFill>
              <a:srgbClr val="33339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332816" name="Oval 16"/>
          <p:cNvSpPr>
            <a:spLocks noChangeArrowheads="1"/>
          </p:cNvSpPr>
          <p:nvPr/>
        </p:nvSpPr>
        <p:spPr bwMode="auto">
          <a:xfrm>
            <a:off x="1762125" y="3067050"/>
            <a:ext cx="73025" cy="71438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2817" name="未知"/>
          <p:cNvSpPr/>
          <p:nvPr/>
        </p:nvSpPr>
        <p:spPr bwMode="auto">
          <a:xfrm>
            <a:off x="1692275" y="2676525"/>
            <a:ext cx="390525" cy="1976438"/>
          </a:xfrm>
          <a:custGeom>
            <a:avLst/>
            <a:gdLst>
              <a:gd name="T0" fmla="*/ 246 w 246"/>
              <a:gd name="T1" fmla="*/ 1245 h 1245"/>
              <a:gd name="T2" fmla="*/ 0 w 246"/>
              <a:gd name="T3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6" h="1245">
                <a:moveTo>
                  <a:pt x="246" y="1245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rgbClr val="FF33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4" grpId="0" autoUpdateAnimBg="0"/>
      <p:bldP spid="332812" grpId="0" animBg="1"/>
      <p:bldP spid="332813" grpId="0" animBg="1"/>
      <p:bldP spid="332814" grpId="0" autoUpdateAnimBg="0"/>
      <p:bldP spid="332815" grpId="0" animBg="1"/>
      <p:bldP spid="332816" grpId="0" animBg="1"/>
      <p:bldP spid="3328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Text Box 2"/>
          <p:cNvSpPr txBox="1">
            <a:spLocks noChangeArrowheads="1"/>
          </p:cNvSpPr>
          <p:nvPr/>
        </p:nvSpPr>
        <p:spPr bwMode="auto">
          <a:xfrm>
            <a:off x="144323" y="1464469"/>
            <a:ext cx="88201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2.如图：画出</a:t>
            </a:r>
            <a:r>
              <a:rPr 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△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ABC绕点C按顺时针方向旋转120°后的对应的三角形。</a:t>
            </a:r>
          </a:p>
        </p:txBody>
      </p:sp>
      <p:sp>
        <p:nvSpPr>
          <p:cNvPr id="333827" name="未知"/>
          <p:cNvSpPr/>
          <p:nvPr/>
        </p:nvSpPr>
        <p:spPr bwMode="auto">
          <a:xfrm>
            <a:off x="3402667" y="4185444"/>
            <a:ext cx="2303462" cy="1512888"/>
          </a:xfrm>
          <a:custGeom>
            <a:avLst/>
            <a:gdLst>
              <a:gd name="T0" fmla="*/ 590 w 1451"/>
              <a:gd name="T1" fmla="*/ 0 h 953"/>
              <a:gd name="T2" fmla="*/ 0 w 1451"/>
              <a:gd name="T3" fmla="*/ 953 h 953"/>
              <a:gd name="T4" fmla="*/ 1451 w 1451"/>
              <a:gd name="T5" fmla="*/ 817 h 953"/>
              <a:gd name="T6" fmla="*/ 590 w 1451"/>
              <a:gd name="T7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1" h="953">
                <a:moveTo>
                  <a:pt x="590" y="0"/>
                </a:moveTo>
                <a:lnTo>
                  <a:pt x="0" y="953"/>
                </a:lnTo>
                <a:lnTo>
                  <a:pt x="1451" y="817"/>
                </a:lnTo>
                <a:lnTo>
                  <a:pt x="59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3828" name="未知"/>
          <p:cNvSpPr/>
          <p:nvPr/>
        </p:nvSpPr>
        <p:spPr bwMode="auto">
          <a:xfrm rot="6726046">
            <a:off x="5528330" y="3861594"/>
            <a:ext cx="2303462" cy="1512887"/>
          </a:xfrm>
          <a:custGeom>
            <a:avLst/>
            <a:gdLst>
              <a:gd name="T0" fmla="*/ 590 w 1451"/>
              <a:gd name="T1" fmla="*/ 0 h 953"/>
              <a:gd name="T2" fmla="*/ 0 w 1451"/>
              <a:gd name="T3" fmla="*/ 953 h 953"/>
              <a:gd name="T4" fmla="*/ 1451 w 1451"/>
              <a:gd name="T5" fmla="*/ 817 h 953"/>
              <a:gd name="T6" fmla="*/ 590 w 1451"/>
              <a:gd name="T7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1" h="953">
                <a:moveTo>
                  <a:pt x="590" y="0"/>
                </a:moveTo>
                <a:lnTo>
                  <a:pt x="0" y="953"/>
                </a:lnTo>
                <a:lnTo>
                  <a:pt x="1451" y="817"/>
                </a:lnTo>
                <a:lnTo>
                  <a:pt x="59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3829" name="未知"/>
          <p:cNvSpPr/>
          <p:nvPr/>
        </p:nvSpPr>
        <p:spPr bwMode="auto">
          <a:xfrm rot="951385">
            <a:off x="3620154" y="3896519"/>
            <a:ext cx="2303463" cy="1512888"/>
          </a:xfrm>
          <a:custGeom>
            <a:avLst/>
            <a:gdLst>
              <a:gd name="T0" fmla="*/ 590 w 1451"/>
              <a:gd name="T1" fmla="*/ 0 h 953"/>
              <a:gd name="T2" fmla="*/ 0 w 1451"/>
              <a:gd name="T3" fmla="*/ 953 h 953"/>
              <a:gd name="T4" fmla="*/ 1451 w 1451"/>
              <a:gd name="T5" fmla="*/ 817 h 953"/>
              <a:gd name="T6" fmla="*/ 590 w 1451"/>
              <a:gd name="T7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1" h="953">
                <a:moveTo>
                  <a:pt x="590" y="0"/>
                </a:moveTo>
                <a:lnTo>
                  <a:pt x="0" y="953"/>
                </a:lnTo>
                <a:lnTo>
                  <a:pt x="1451" y="817"/>
                </a:lnTo>
                <a:lnTo>
                  <a:pt x="59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3830" name="未知"/>
          <p:cNvSpPr/>
          <p:nvPr/>
        </p:nvSpPr>
        <p:spPr bwMode="auto">
          <a:xfrm rot="2035074">
            <a:off x="3909079" y="3609182"/>
            <a:ext cx="2303463" cy="1512887"/>
          </a:xfrm>
          <a:custGeom>
            <a:avLst/>
            <a:gdLst>
              <a:gd name="T0" fmla="*/ 590 w 1451"/>
              <a:gd name="T1" fmla="*/ 0 h 953"/>
              <a:gd name="T2" fmla="*/ 0 w 1451"/>
              <a:gd name="T3" fmla="*/ 953 h 953"/>
              <a:gd name="T4" fmla="*/ 1451 w 1451"/>
              <a:gd name="T5" fmla="*/ 817 h 953"/>
              <a:gd name="T6" fmla="*/ 590 w 1451"/>
              <a:gd name="T7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1" h="953">
                <a:moveTo>
                  <a:pt x="590" y="0"/>
                </a:moveTo>
                <a:lnTo>
                  <a:pt x="0" y="953"/>
                </a:lnTo>
                <a:lnTo>
                  <a:pt x="1451" y="817"/>
                </a:lnTo>
                <a:lnTo>
                  <a:pt x="59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3831" name="未知"/>
          <p:cNvSpPr/>
          <p:nvPr/>
        </p:nvSpPr>
        <p:spPr bwMode="auto">
          <a:xfrm rot="3671590">
            <a:off x="4520266" y="3428207"/>
            <a:ext cx="2303463" cy="1512888"/>
          </a:xfrm>
          <a:custGeom>
            <a:avLst/>
            <a:gdLst>
              <a:gd name="T0" fmla="*/ 590 w 1451"/>
              <a:gd name="T1" fmla="*/ 0 h 953"/>
              <a:gd name="T2" fmla="*/ 0 w 1451"/>
              <a:gd name="T3" fmla="*/ 953 h 953"/>
              <a:gd name="T4" fmla="*/ 1451 w 1451"/>
              <a:gd name="T5" fmla="*/ 817 h 953"/>
              <a:gd name="T6" fmla="*/ 590 w 1451"/>
              <a:gd name="T7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1" h="953">
                <a:moveTo>
                  <a:pt x="590" y="0"/>
                </a:moveTo>
                <a:lnTo>
                  <a:pt x="0" y="953"/>
                </a:lnTo>
                <a:lnTo>
                  <a:pt x="1451" y="817"/>
                </a:lnTo>
                <a:lnTo>
                  <a:pt x="59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3832" name="未知"/>
          <p:cNvSpPr/>
          <p:nvPr/>
        </p:nvSpPr>
        <p:spPr bwMode="auto">
          <a:xfrm rot="5178952">
            <a:off x="5025091" y="3501232"/>
            <a:ext cx="2303463" cy="1512888"/>
          </a:xfrm>
          <a:custGeom>
            <a:avLst/>
            <a:gdLst>
              <a:gd name="T0" fmla="*/ 590 w 1451"/>
              <a:gd name="T1" fmla="*/ 0 h 953"/>
              <a:gd name="T2" fmla="*/ 0 w 1451"/>
              <a:gd name="T3" fmla="*/ 953 h 953"/>
              <a:gd name="T4" fmla="*/ 1451 w 1451"/>
              <a:gd name="T5" fmla="*/ 817 h 953"/>
              <a:gd name="T6" fmla="*/ 590 w 1451"/>
              <a:gd name="T7" fmla="*/ 0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51" h="953">
                <a:moveTo>
                  <a:pt x="590" y="0"/>
                </a:moveTo>
                <a:lnTo>
                  <a:pt x="0" y="953"/>
                </a:lnTo>
                <a:lnTo>
                  <a:pt x="1451" y="817"/>
                </a:lnTo>
                <a:lnTo>
                  <a:pt x="590" y="0"/>
                </a:lnTo>
                <a:close/>
              </a:path>
            </a:pathLst>
          </a:custGeom>
          <a:noFill/>
          <a:ln w="38100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3042304" y="5553869"/>
            <a:ext cx="288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978929" y="3898107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 panose="020F0502020204030204" pitchFamily="34" charset="0"/>
              </a:rPr>
              <a:t>B</a:t>
            </a:r>
          </a:p>
        </p:txBody>
      </p:sp>
      <p:grpSp>
        <p:nvGrpSpPr>
          <p:cNvPr id="333835" name="Group 11"/>
          <p:cNvGrpSpPr/>
          <p:nvPr/>
        </p:nvGrpSpPr>
        <p:grpSpPr bwMode="auto">
          <a:xfrm>
            <a:off x="5745817" y="2410619"/>
            <a:ext cx="1328737" cy="3086100"/>
            <a:chOff x="0" y="0"/>
            <a:chExt cx="837" cy="1944"/>
          </a:xfrm>
        </p:grpSpPr>
        <p:sp>
          <p:nvSpPr>
            <p:cNvPr id="333836" name="Line 12"/>
            <p:cNvSpPr>
              <a:spLocks noChangeShapeType="1"/>
            </p:cNvSpPr>
            <p:nvPr/>
          </p:nvSpPr>
          <p:spPr bwMode="auto">
            <a:xfrm flipV="1">
              <a:off x="0" y="75"/>
              <a:ext cx="566" cy="18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37" name="Text Box 13"/>
            <p:cNvSpPr txBox="1">
              <a:spLocks noChangeArrowheads="1"/>
            </p:cNvSpPr>
            <p:nvPr/>
          </p:nvSpPr>
          <p:spPr bwMode="auto">
            <a:xfrm>
              <a:off x="565" y="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anose="020F0502020204030204" pitchFamily="34" charset="0"/>
                </a:rPr>
                <a:t>M</a:t>
              </a:r>
            </a:p>
          </p:txBody>
        </p:sp>
      </p:grpSp>
      <p:grpSp>
        <p:nvGrpSpPr>
          <p:cNvPr id="333838" name="Group 14"/>
          <p:cNvGrpSpPr/>
          <p:nvPr/>
        </p:nvGrpSpPr>
        <p:grpSpPr bwMode="auto">
          <a:xfrm>
            <a:off x="5779154" y="4210844"/>
            <a:ext cx="2952750" cy="1271588"/>
            <a:chOff x="0" y="0"/>
            <a:chExt cx="1860" cy="801"/>
          </a:xfrm>
        </p:grpSpPr>
        <p:sp>
          <p:nvSpPr>
            <p:cNvPr id="333839" name="Line 15"/>
            <p:cNvSpPr>
              <a:spLocks noChangeShapeType="1"/>
            </p:cNvSpPr>
            <p:nvPr/>
          </p:nvSpPr>
          <p:spPr bwMode="auto">
            <a:xfrm flipV="1">
              <a:off x="0" y="29"/>
              <a:ext cx="1633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3840" name="Text Box 16"/>
            <p:cNvSpPr txBox="1">
              <a:spLocks noChangeArrowheads="1"/>
            </p:cNvSpPr>
            <p:nvPr/>
          </p:nvSpPr>
          <p:spPr bwMode="auto">
            <a:xfrm>
              <a:off x="1678" y="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anose="020F0502020204030204" pitchFamily="34" charset="0"/>
                </a:rPr>
                <a:t>N</a:t>
              </a:r>
            </a:p>
          </p:txBody>
        </p:sp>
      </p:grpSp>
      <p:grpSp>
        <p:nvGrpSpPr>
          <p:cNvPr id="333841" name="Group 17"/>
          <p:cNvGrpSpPr/>
          <p:nvPr/>
        </p:nvGrpSpPr>
        <p:grpSpPr bwMode="auto">
          <a:xfrm>
            <a:off x="6383992" y="2986882"/>
            <a:ext cx="331787" cy="457200"/>
            <a:chOff x="0" y="0"/>
            <a:chExt cx="209" cy="288"/>
          </a:xfrm>
        </p:grpSpPr>
        <p:sp>
          <p:nvSpPr>
            <p:cNvPr id="333842" name="Text Box 18"/>
            <p:cNvSpPr txBox="1">
              <a:spLocks noChangeArrowheads="1"/>
            </p:cNvSpPr>
            <p:nvPr/>
          </p:nvSpPr>
          <p:spPr bwMode="auto">
            <a:xfrm>
              <a:off x="27" y="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anose="020F0502020204030204" pitchFamily="34" charset="0"/>
                </a:rPr>
                <a:t>D</a:t>
              </a:r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0" y="15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3844" name="Group 20"/>
          <p:cNvGrpSpPr/>
          <p:nvPr/>
        </p:nvGrpSpPr>
        <p:grpSpPr bwMode="auto">
          <a:xfrm>
            <a:off x="7420629" y="4571207"/>
            <a:ext cx="303213" cy="457200"/>
            <a:chOff x="0" y="0"/>
            <a:chExt cx="191" cy="288"/>
          </a:xfrm>
        </p:grpSpPr>
        <p:sp>
          <p:nvSpPr>
            <p:cNvPr id="333845" name="Text Box 21"/>
            <p:cNvSpPr txBox="1">
              <a:spLocks noChangeArrowheads="1"/>
            </p:cNvSpPr>
            <p:nvPr/>
          </p:nvSpPr>
          <p:spPr bwMode="auto">
            <a:xfrm>
              <a:off x="9" y="0"/>
              <a:ext cx="1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anose="020F0502020204030204" pitchFamily="34" charset="0"/>
                </a:rPr>
                <a:t>E</a:t>
              </a:r>
            </a:p>
          </p:txBody>
        </p:sp>
        <p:sp>
          <p:nvSpPr>
            <p:cNvPr id="333846" name="Oval 22"/>
            <p:cNvSpPr>
              <a:spLocks noChangeArrowheads="1"/>
            </p:cNvSpPr>
            <p:nvPr/>
          </p:nvSpPr>
          <p:spPr bwMode="auto">
            <a:xfrm>
              <a:off x="0" y="6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3847" name="Group 23"/>
          <p:cNvGrpSpPr/>
          <p:nvPr/>
        </p:nvGrpSpPr>
        <p:grpSpPr bwMode="auto">
          <a:xfrm>
            <a:off x="5491817" y="5434807"/>
            <a:ext cx="431800" cy="504825"/>
            <a:chOff x="0" y="0"/>
            <a:chExt cx="272" cy="318"/>
          </a:xfrm>
        </p:grpSpPr>
        <p:sp>
          <p:nvSpPr>
            <p:cNvPr id="333848" name="Text Box 24"/>
            <p:cNvSpPr txBox="1">
              <a:spLocks noChangeArrowheads="1"/>
            </p:cNvSpPr>
            <p:nvPr/>
          </p:nvSpPr>
          <p:spPr bwMode="auto">
            <a:xfrm>
              <a:off x="0" y="30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latin typeface="Calibri" panose="020F0502020204030204" pitchFamily="34" charset="0"/>
                </a:rPr>
                <a:t>C</a:t>
              </a:r>
            </a:p>
          </p:txBody>
        </p:sp>
        <p:sp>
          <p:nvSpPr>
            <p:cNvPr id="333849" name="Oval 25"/>
            <p:cNvSpPr>
              <a:spLocks noChangeArrowheads="1"/>
            </p:cNvSpPr>
            <p:nvPr/>
          </p:nvSpPr>
          <p:spPr bwMode="auto">
            <a:xfrm>
              <a:off x="135" y="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33850" name="Group 26"/>
          <p:cNvGrpSpPr/>
          <p:nvPr/>
        </p:nvGrpSpPr>
        <p:grpSpPr bwMode="auto">
          <a:xfrm>
            <a:off x="5651500" y="6446838"/>
            <a:ext cx="1296988" cy="366712"/>
            <a:chOff x="0" y="0"/>
            <a:chExt cx="817" cy="231"/>
          </a:xfrm>
        </p:grpSpPr>
        <p:sp>
          <p:nvSpPr>
            <p:cNvPr id="333851" name="Rectangle 27"/>
            <p:cNvSpPr>
              <a:spLocks noChangeArrowheads="1"/>
            </p:cNvSpPr>
            <p:nvPr/>
          </p:nvSpPr>
          <p:spPr bwMode="auto">
            <a:xfrm>
              <a:off x="0" y="0"/>
              <a:ext cx="817" cy="22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32999"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32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3852" name="Text Box 28">
              <a:hlinkClick r:id="" action="ppaction://hlinkshowjump?jump=nextslide"/>
            </p:cNvPr>
            <p:cNvSpPr txBox="1">
              <a:spLocks noChangeArrowheads="1"/>
            </p:cNvSpPr>
            <p:nvPr/>
          </p:nvSpPr>
          <p:spPr bwMode="auto">
            <a:xfrm>
              <a:off x="91" y="0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Calibri" panose="020F0502020204030204" pitchFamily="34" charset="0"/>
                </a:rPr>
                <a:t>下一页</a:t>
              </a:r>
            </a:p>
          </p:txBody>
        </p:sp>
      </p:grpSp>
      <p:grpSp>
        <p:nvGrpSpPr>
          <p:cNvPr id="333853" name="Group 29"/>
          <p:cNvGrpSpPr/>
          <p:nvPr/>
        </p:nvGrpSpPr>
        <p:grpSpPr bwMode="auto">
          <a:xfrm>
            <a:off x="7019925" y="6446838"/>
            <a:ext cx="1296988" cy="366712"/>
            <a:chOff x="0" y="0"/>
            <a:chExt cx="817" cy="231"/>
          </a:xfrm>
        </p:grpSpPr>
        <p:sp>
          <p:nvSpPr>
            <p:cNvPr id="333854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817" cy="227"/>
            </a:xfrm>
            <a:prstGeom prst="rect">
              <a:avLst/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32999"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32999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3855" name="Text Box 31">
              <a:hlinkClick r:id="" action="ppaction://hlinkshowjump?jump=previousslide"/>
            </p:cNvPr>
            <p:cNvSpPr txBox="1">
              <a:spLocks noChangeArrowheads="1"/>
            </p:cNvSpPr>
            <p:nvPr/>
          </p:nvSpPr>
          <p:spPr bwMode="auto">
            <a:xfrm>
              <a:off x="91" y="0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>
                  <a:latin typeface="Calibri" panose="020F0502020204030204" pitchFamily="34" charset="0"/>
                </a:rPr>
                <a:t>上一页</a:t>
              </a:r>
            </a:p>
          </p:txBody>
        </p:sp>
      </p:grpSp>
      <p:sp>
        <p:nvSpPr>
          <p:cNvPr id="333856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>
                <a:solidFill>
                  <a:srgbClr val="CC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简单的旋转作图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33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33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338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33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33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nimBg="1"/>
      <p:bldP spid="333829" grpId="0" animBg="1"/>
      <p:bldP spid="333830" grpId="0" animBg="1"/>
      <p:bldP spid="333831" grpId="0" animBg="1"/>
      <p:bldP spid="3338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50" name="Group 2"/>
          <p:cNvGrpSpPr/>
          <p:nvPr/>
        </p:nvGrpSpPr>
        <p:grpSpPr bwMode="auto">
          <a:xfrm>
            <a:off x="1476375" y="981075"/>
            <a:ext cx="4083050" cy="4203700"/>
            <a:chOff x="930" y="618"/>
            <a:chExt cx="2617" cy="2693"/>
          </a:xfrm>
        </p:grpSpPr>
        <p:grpSp>
          <p:nvGrpSpPr>
            <p:cNvPr id="334851" name="Group 3"/>
            <p:cNvGrpSpPr/>
            <p:nvPr/>
          </p:nvGrpSpPr>
          <p:grpSpPr bwMode="auto">
            <a:xfrm>
              <a:off x="1789" y="1933"/>
              <a:ext cx="1758" cy="1378"/>
              <a:chOff x="1789" y="1933"/>
              <a:chExt cx="1758" cy="1378"/>
            </a:xfrm>
          </p:grpSpPr>
          <p:sp>
            <p:nvSpPr>
              <p:cNvPr id="334852" name="AutoShape 4"/>
              <p:cNvSpPr>
                <a:spLocks noChangeArrowheads="1"/>
              </p:cNvSpPr>
              <p:nvPr/>
            </p:nvSpPr>
            <p:spPr bwMode="auto">
              <a:xfrm rot="13533701">
                <a:off x="1768" y="2136"/>
                <a:ext cx="951" cy="909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4853" name="AutoShape 5"/>
              <p:cNvSpPr>
                <a:spLocks noChangeArrowheads="1"/>
              </p:cNvSpPr>
              <p:nvPr/>
            </p:nvSpPr>
            <p:spPr bwMode="auto">
              <a:xfrm rot="10800000">
                <a:off x="2244" y="1933"/>
                <a:ext cx="1303" cy="1378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4854" name="Group 6"/>
            <p:cNvGrpSpPr/>
            <p:nvPr/>
          </p:nvGrpSpPr>
          <p:grpSpPr bwMode="auto">
            <a:xfrm>
              <a:off x="930" y="618"/>
              <a:ext cx="1770" cy="1361"/>
              <a:chOff x="1338" y="618"/>
              <a:chExt cx="1770" cy="1361"/>
            </a:xfrm>
          </p:grpSpPr>
          <p:sp>
            <p:nvSpPr>
              <p:cNvPr id="334855" name="AutoShape 7"/>
              <p:cNvSpPr>
                <a:spLocks noChangeArrowheads="1"/>
              </p:cNvSpPr>
              <p:nvPr/>
            </p:nvSpPr>
            <p:spPr bwMode="auto">
              <a:xfrm rot="2733701">
                <a:off x="2178" y="867"/>
                <a:ext cx="952" cy="908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4856" name="AutoShape 8"/>
              <p:cNvSpPr>
                <a:spLocks noChangeArrowheads="1"/>
              </p:cNvSpPr>
              <p:nvPr/>
            </p:nvSpPr>
            <p:spPr bwMode="auto">
              <a:xfrm>
                <a:off x="1338" y="618"/>
                <a:ext cx="1315" cy="1361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34857" name="Group 9"/>
          <p:cNvGrpSpPr/>
          <p:nvPr/>
        </p:nvGrpSpPr>
        <p:grpSpPr bwMode="auto">
          <a:xfrm rot="-2628471">
            <a:off x="1476375" y="1052513"/>
            <a:ext cx="4084638" cy="4027487"/>
            <a:chOff x="385" y="981"/>
            <a:chExt cx="3492" cy="3492"/>
          </a:xfrm>
        </p:grpSpPr>
        <p:grpSp>
          <p:nvGrpSpPr>
            <p:cNvPr id="334858" name="Group 10"/>
            <p:cNvGrpSpPr/>
            <p:nvPr/>
          </p:nvGrpSpPr>
          <p:grpSpPr bwMode="auto">
            <a:xfrm>
              <a:off x="385" y="981"/>
              <a:ext cx="3492" cy="3492"/>
              <a:chOff x="385" y="981"/>
              <a:chExt cx="3492" cy="3492"/>
            </a:xfrm>
          </p:grpSpPr>
          <p:sp>
            <p:nvSpPr>
              <p:cNvPr id="334859" name="Oval 11"/>
              <p:cNvSpPr>
                <a:spLocks noChangeArrowheads="1"/>
              </p:cNvSpPr>
              <p:nvPr/>
            </p:nvSpPr>
            <p:spPr bwMode="auto">
              <a:xfrm>
                <a:off x="385" y="981"/>
                <a:ext cx="3492" cy="34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4860" name="Line 12"/>
              <p:cNvSpPr>
                <a:spLocks noChangeShapeType="1"/>
              </p:cNvSpPr>
              <p:nvPr/>
            </p:nvSpPr>
            <p:spPr bwMode="auto">
              <a:xfrm flipV="1"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4861" name="Line 13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4862" name="Line 14"/>
            <p:cNvSpPr>
              <a:spLocks noChangeShapeType="1"/>
            </p:cNvSpPr>
            <p:nvPr/>
          </p:nvSpPr>
          <p:spPr bwMode="auto">
            <a:xfrm rot="-2778474">
              <a:off x="1507" y="1283"/>
              <a:ext cx="0" cy="1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aphicFrame>
        <p:nvGraphicFramePr>
          <p:cNvPr id="334863" name="Group 15"/>
          <p:cNvGraphicFramePr>
            <a:graphicFrameLocks noGrp="1"/>
          </p:cNvGraphicFramePr>
          <p:nvPr/>
        </p:nvGraphicFramePr>
        <p:xfrm>
          <a:off x="0" y="0"/>
          <a:ext cx="9144000" cy="673608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5131" name="Text Box 283"/>
          <p:cNvSpPr txBox="1">
            <a:spLocks noChangeArrowheads="1"/>
          </p:cNvSpPr>
          <p:nvPr/>
        </p:nvSpPr>
        <p:spPr bwMode="auto">
          <a:xfrm>
            <a:off x="3635375" y="62071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A</a:t>
            </a:r>
          </a:p>
        </p:txBody>
      </p:sp>
      <p:grpSp>
        <p:nvGrpSpPr>
          <p:cNvPr id="335132" name="Group 284"/>
          <p:cNvGrpSpPr/>
          <p:nvPr/>
        </p:nvGrpSpPr>
        <p:grpSpPr bwMode="auto">
          <a:xfrm>
            <a:off x="2840038" y="3068638"/>
            <a:ext cx="2790825" cy="2187575"/>
            <a:chOff x="1789" y="1933"/>
            <a:chExt cx="1758" cy="1378"/>
          </a:xfrm>
        </p:grpSpPr>
        <p:sp>
          <p:nvSpPr>
            <p:cNvPr id="335133" name="AutoShape 285"/>
            <p:cNvSpPr>
              <a:spLocks noChangeArrowheads="1"/>
            </p:cNvSpPr>
            <p:nvPr/>
          </p:nvSpPr>
          <p:spPr bwMode="auto">
            <a:xfrm rot="13533701">
              <a:off x="1768" y="2136"/>
              <a:ext cx="951" cy="909"/>
            </a:xfrm>
            <a:prstGeom prst="rtTriangl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5134" name="AutoShape 286"/>
            <p:cNvSpPr>
              <a:spLocks noChangeArrowheads="1"/>
            </p:cNvSpPr>
            <p:nvPr/>
          </p:nvSpPr>
          <p:spPr bwMode="auto">
            <a:xfrm rot="10800000">
              <a:off x="2244" y="1933"/>
              <a:ext cx="1303" cy="1378"/>
            </a:xfrm>
            <a:prstGeom prst="rtTriangl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5135" name="Group 287"/>
          <p:cNvGrpSpPr/>
          <p:nvPr/>
        </p:nvGrpSpPr>
        <p:grpSpPr bwMode="auto">
          <a:xfrm>
            <a:off x="1547813" y="981075"/>
            <a:ext cx="4083050" cy="4203700"/>
            <a:chOff x="930" y="618"/>
            <a:chExt cx="2617" cy="2693"/>
          </a:xfrm>
        </p:grpSpPr>
        <p:grpSp>
          <p:nvGrpSpPr>
            <p:cNvPr id="335136" name="Group 288"/>
            <p:cNvGrpSpPr/>
            <p:nvPr/>
          </p:nvGrpSpPr>
          <p:grpSpPr bwMode="auto">
            <a:xfrm>
              <a:off x="1789" y="1933"/>
              <a:ext cx="1758" cy="1378"/>
              <a:chOff x="1789" y="1933"/>
              <a:chExt cx="1758" cy="1378"/>
            </a:xfrm>
          </p:grpSpPr>
          <p:sp>
            <p:nvSpPr>
              <p:cNvPr id="335137" name="AutoShape 289"/>
              <p:cNvSpPr>
                <a:spLocks noChangeArrowheads="1"/>
              </p:cNvSpPr>
              <p:nvPr/>
            </p:nvSpPr>
            <p:spPr bwMode="auto">
              <a:xfrm rot="13533701">
                <a:off x="1768" y="2136"/>
                <a:ext cx="951" cy="909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38" name="AutoShape 290"/>
              <p:cNvSpPr>
                <a:spLocks noChangeArrowheads="1"/>
              </p:cNvSpPr>
              <p:nvPr/>
            </p:nvSpPr>
            <p:spPr bwMode="auto">
              <a:xfrm rot="10800000">
                <a:off x="2244" y="1933"/>
                <a:ext cx="1303" cy="1378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5139" name="Group 291"/>
            <p:cNvGrpSpPr/>
            <p:nvPr/>
          </p:nvGrpSpPr>
          <p:grpSpPr bwMode="auto">
            <a:xfrm>
              <a:off x="930" y="618"/>
              <a:ext cx="1770" cy="1361"/>
              <a:chOff x="1338" y="618"/>
              <a:chExt cx="1770" cy="1361"/>
            </a:xfrm>
          </p:grpSpPr>
          <p:sp>
            <p:nvSpPr>
              <p:cNvPr id="335140" name="AutoShape 292"/>
              <p:cNvSpPr>
                <a:spLocks noChangeArrowheads="1"/>
              </p:cNvSpPr>
              <p:nvPr/>
            </p:nvSpPr>
            <p:spPr bwMode="auto">
              <a:xfrm rot="2733701">
                <a:off x="2178" y="867"/>
                <a:ext cx="952" cy="908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41" name="AutoShape 293"/>
              <p:cNvSpPr>
                <a:spLocks noChangeArrowheads="1"/>
              </p:cNvSpPr>
              <p:nvPr/>
            </p:nvSpPr>
            <p:spPr bwMode="auto">
              <a:xfrm>
                <a:off x="1338" y="618"/>
                <a:ext cx="1315" cy="1361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335142" name="Text Box 294"/>
          <p:cNvSpPr txBox="1">
            <a:spLocks noChangeArrowheads="1"/>
          </p:cNvSpPr>
          <p:nvPr/>
        </p:nvSpPr>
        <p:spPr bwMode="auto">
          <a:xfrm>
            <a:off x="2195513" y="112553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B</a:t>
            </a:r>
          </a:p>
        </p:txBody>
      </p:sp>
      <p:sp>
        <p:nvSpPr>
          <p:cNvPr id="335143" name="Text Box 295"/>
          <p:cNvSpPr txBox="1">
            <a:spLocks noChangeArrowheads="1"/>
          </p:cNvSpPr>
          <p:nvPr/>
        </p:nvSpPr>
        <p:spPr bwMode="auto">
          <a:xfrm>
            <a:off x="827088" y="260350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C</a:t>
            </a:r>
          </a:p>
        </p:txBody>
      </p:sp>
      <p:sp>
        <p:nvSpPr>
          <p:cNvPr id="335144" name="Text Box 296"/>
          <p:cNvSpPr txBox="1">
            <a:spLocks noChangeArrowheads="1"/>
          </p:cNvSpPr>
          <p:nvPr/>
        </p:nvSpPr>
        <p:spPr bwMode="auto">
          <a:xfrm>
            <a:off x="684213" y="28527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D</a:t>
            </a:r>
          </a:p>
        </p:txBody>
      </p:sp>
      <p:sp>
        <p:nvSpPr>
          <p:cNvPr id="335145" name="Text Box 297"/>
          <p:cNvSpPr txBox="1">
            <a:spLocks noChangeArrowheads="1"/>
          </p:cNvSpPr>
          <p:nvPr/>
        </p:nvSpPr>
        <p:spPr bwMode="auto">
          <a:xfrm>
            <a:off x="3492500" y="26368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>
                <a:solidFill>
                  <a:schemeClr val="hlink"/>
                </a:solidFill>
              </a:rPr>
              <a:t>O</a:t>
            </a:r>
          </a:p>
        </p:txBody>
      </p:sp>
      <p:sp>
        <p:nvSpPr>
          <p:cNvPr id="335146" name="Rectangle 298"/>
          <p:cNvSpPr>
            <a:spLocks noChangeArrowheads="1"/>
          </p:cNvSpPr>
          <p:nvPr/>
        </p:nvSpPr>
        <p:spPr bwMode="auto">
          <a:xfrm>
            <a:off x="3419475" y="29241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335147" name="Text Box 299"/>
          <p:cNvSpPr txBox="1">
            <a:spLocks noChangeArrowheads="1"/>
          </p:cNvSpPr>
          <p:nvPr/>
        </p:nvSpPr>
        <p:spPr bwMode="auto">
          <a:xfrm>
            <a:off x="1331913" y="30686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A`</a:t>
            </a:r>
          </a:p>
        </p:txBody>
      </p:sp>
      <p:sp>
        <p:nvSpPr>
          <p:cNvPr id="335148" name="Text Box 300"/>
          <p:cNvSpPr txBox="1">
            <a:spLocks noChangeArrowheads="1"/>
          </p:cNvSpPr>
          <p:nvPr/>
        </p:nvSpPr>
        <p:spPr bwMode="auto">
          <a:xfrm>
            <a:off x="1692275" y="3933825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B`</a:t>
            </a:r>
          </a:p>
        </p:txBody>
      </p:sp>
      <p:sp>
        <p:nvSpPr>
          <p:cNvPr id="335149" name="Text Box 301"/>
          <p:cNvSpPr txBox="1">
            <a:spLocks noChangeArrowheads="1"/>
          </p:cNvSpPr>
          <p:nvPr/>
        </p:nvSpPr>
        <p:spPr bwMode="auto">
          <a:xfrm>
            <a:off x="1187450" y="530066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C`</a:t>
            </a:r>
          </a:p>
        </p:txBody>
      </p:sp>
      <p:sp>
        <p:nvSpPr>
          <p:cNvPr id="335150" name="Text Box 302"/>
          <p:cNvSpPr txBox="1">
            <a:spLocks noChangeArrowheads="1"/>
          </p:cNvSpPr>
          <p:nvPr/>
        </p:nvSpPr>
        <p:spPr bwMode="auto">
          <a:xfrm>
            <a:off x="3995738" y="4797425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D`</a:t>
            </a:r>
          </a:p>
        </p:txBody>
      </p:sp>
      <p:sp>
        <p:nvSpPr>
          <p:cNvPr id="335151" name="Text Box 303"/>
          <p:cNvSpPr txBox="1">
            <a:spLocks noChangeArrowheads="1"/>
          </p:cNvSpPr>
          <p:nvPr/>
        </p:nvSpPr>
        <p:spPr bwMode="auto">
          <a:xfrm>
            <a:off x="4284663" y="333375"/>
            <a:ext cx="4859337" cy="3081338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33CC"/>
                </a:solidFill>
              </a:rPr>
              <a:t>例</a:t>
            </a:r>
            <a:r>
              <a:rPr lang="en-US" altLang="zh-CN" sz="2800" b="1">
                <a:solidFill>
                  <a:srgbClr val="0033CC"/>
                </a:solidFill>
              </a:rPr>
              <a:t>1   </a:t>
            </a:r>
            <a:r>
              <a:rPr lang="zh-CN" altLang="en-US" sz="2800" b="1">
                <a:solidFill>
                  <a:srgbClr val="0033CC"/>
                </a:solidFill>
              </a:rPr>
              <a:t>在图所示的方格纸上，</a:t>
            </a:r>
          </a:p>
          <a:p>
            <a:r>
              <a:rPr lang="zh-CN" altLang="en-US" sz="2800" b="1">
                <a:solidFill>
                  <a:srgbClr val="0033CC"/>
                </a:solidFill>
              </a:rPr>
              <a:t>图案</a:t>
            </a:r>
            <a:r>
              <a:rPr lang="en-US" altLang="zh-CN" sz="2800" b="1">
                <a:solidFill>
                  <a:srgbClr val="0033CC"/>
                </a:solidFill>
              </a:rPr>
              <a:t>ABCDO</a:t>
            </a:r>
            <a:r>
              <a:rPr lang="zh-CN" altLang="en-US" sz="2800" b="1">
                <a:solidFill>
                  <a:srgbClr val="0033CC"/>
                </a:solidFill>
              </a:rPr>
              <a:t>是由等腰直角</a:t>
            </a:r>
          </a:p>
          <a:p>
            <a:r>
              <a:rPr lang="zh-CN" altLang="en-US" sz="2800" b="1">
                <a:solidFill>
                  <a:srgbClr val="0033CC"/>
                </a:solidFill>
              </a:rPr>
              <a:t>三角形</a:t>
            </a:r>
            <a:r>
              <a:rPr lang="en-US" altLang="zh-CN" sz="2800" b="1">
                <a:solidFill>
                  <a:srgbClr val="0033CC"/>
                </a:solidFill>
              </a:rPr>
              <a:t>ABO</a:t>
            </a:r>
            <a:r>
              <a:rPr lang="zh-CN" altLang="en-US" sz="2800" b="1">
                <a:solidFill>
                  <a:srgbClr val="0033CC"/>
                </a:solidFill>
              </a:rPr>
              <a:t>和等腰直角三角</a:t>
            </a:r>
          </a:p>
          <a:p>
            <a:r>
              <a:rPr lang="zh-CN" altLang="en-US" sz="2800" b="1">
                <a:solidFill>
                  <a:srgbClr val="0033CC"/>
                </a:solidFill>
              </a:rPr>
              <a:t>形</a:t>
            </a:r>
            <a:r>
              <a:rPr lang="en-US" altLang="zh-CN" sz="2800" b="1">
                <a:solidFill>
                  <a:srgbClr val="0033CC"/>
                </a:solidFill>
              </a:rPr>
              <a:t>CDO</a:t>
            </a:r>
            <a:r>
              <a:rPr lang="zh-CN" altLang="en-US" sz="2800" b="1">
                <a:solidFill>
                  <a:srgbClr val="0033CC"/>
                </a:solidFill>
              </a:rPr>
              <a:t>拼成的，画出这个图</a:t>
            </a:r>
          </a:p>
          <a:p>
            <a:r>
              <a:rPr lang="zh-CN" altLang="en-US" sz="2800" b="1">
                <a:solidFill>
                  <a:srgbClr val="0033CC"/>
                </a:solidFill>
              </a:rPr>
              <a:t>案绕点</a:t>
            </a:r>
            <a:r>
              <a:rPr lang="en-US" altLang="zh-CN" sz="2800" b="1">
                <a:solidFill>
                  <a:srgbClr val="0033CC"/>
                </a:solidFill>
              </a:rPr>
              <a:t>O</a:t>
            </a:r>
            <a:r>
              <a:rPr lang="zh-CN" altLang="en-US" sz="2800" b="1">
                <a:solidFill>
                  <a:srgbClr val="0033CC"/>
                </a:solidFill>
              </a:rPr>
              <a:t>按逆时针方向旋转</a:t>
            </a:r>
            <a:r>
              <a:rPr lang="en-US" altLang="zh-CN" sz="2800" b="1">
                <a:solidFill>
                  <a:srgbClr val="0033CC"/>
                </a:solidFill>
              </a:rPr>
              <a:t>90°</a:t>
            </a:r>
          </a:p>
          <a:p>
            <a:r>
              <a:rPr lang="zh-CN" altLang="en-US" sz="2800" b="1">
                <a:solidFill>
                  <a:srgbClr val="0033CC"/>
                </a:solidFill>
              </a:rPr>
              <a:t>得到的图案</a:t>
            </a:r>
          </a:p>
        </p:txBody>
      </p:sp>
      <p:sp>
        <p:nvSpPr>
          <p:cNvPr id="335152" name="Rectangle 304"/>
          <p:cNvSpPr>
            <a:spLocks noChangeArrowheads="1"/>
          </p:cNvSpPr>
          <p:nvPr/>
        </p:nvSpPr>
        <p:spPr bwMode="auto">
          <a:xfrm>
            <a:off x="1331913" y="29241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●</a:t>
            </a:r>
          </a:p>
        </p:txBody>
      </p:sp>
      <p:grpSp>
        <p:nvGrpSpPr>
          <p:cNvPr id="335153" name="Group 305"/>
          <p:cNvGrpSpPr/>
          <p:nvPr/>
        </p:nvGrpSpPr>
        <p:grpSpPr bwMode="auto">
          <a:xfrm rot="2752405">
            <a:off x="1645444" y="1099344"/>
            <a:ext cx="3979862" cy="4032250"/>
            <a:chOff x="385" y="981"/>
            <a:chExt cx="3492" cy="3492"/>
          </a:xfrm>
        </p:grpSpPr>
        <p:grpSp>
          <p:nvGrpSpPr>
            <p:cNvPr id="335154" name="Group 306"/>
            <p:cNvGrpSpPr/>
            <p:nvPr/>
          </p:nvGrpSpPr>
          <p:grpSpPr bwMode="auto">
            <a:xfrm>
              <a:off x="385" y="981"/>
              <a:ext cx="3492" cy="3492"/>
              <a:chOff x="385" y="981"/>
              <a:chExt cx="3492" cy="3492"/>
            </a:xfrm>
          </p:grpSpPr>
          <p:sp>
            <p:nvSpPr>
              <p:cNvPr id="335155" name="Oval 307"/>
              <p:cNvSpPr>
                <a:spLocks noChangeArrowheads="1"/>
              </p:cNvSpPr>
              <p:nvPr/>
            </p:nvSpPr>
            <p:spPr bwMode="auto">
              <a:xfrm>
                <a:off x="385" y="981"/>
                <a:ext cx="3492" cy="34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56" name="Line 308"/>
              <p:cNvSpPr>
                <a:spLocks noChangeShapeType="1"/>
              </p:cNvSpPr>
              <p:nvPr/>
            </p:nvSpPr>
            <p:spPr bwMode="auto">
              <a:xfrm flipV="1"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57" name="Line 309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5158" name="Line 310"/>
            <p:cNvSpPr>
              <a:spLocks noChangeShapeType="1"/>
            </p:cNvSpPr>
            <p:nvPr/>
          </p:nvSpPr>
          <p:spPr bwMode="auto">
            <a:xfrm rot="-2778474">
              <a:off x="1507" y="1283"/>
              <a:ext cx="0" cy="1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35159" name="Rectangle 311"/>
          <p:cNvSpPr>
            <a:spLocks noChangeArrowheads="1"/>
          </p:cNvSpPr>
          <p:nvPr/>
        </p:nvSpPr>
        <p:spPr bwMode="auto">
          <a:xfrm>
            <a:off x="2339975" y="39338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335160" name="Rectangle 312"/>
          <p:cNvSpPr>
            <a:spLocks noChangeArrowheads="1"/>
          </p:cNvSpPr>
          <p:nvPr/>
        </p:nvSpPr>
        <p:spPr bwMode="auto">
          <a:xfrm>
            <a:off x="3348038" y="4941888"/>
            <a:ext cx="41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●</a:t>
            </a:r>
          </a:p>
        </p:txBody>
      </p:sp>
      <p:sp>
        <p:nvSpPr>
          <p:cNvPr id="335161" name="Rectangle 313"/>
          <p:cNvSpPr>
            <a:spLocks noChangeArrowheads="1"/>
          </p:cNvSpPr>
          <p:nvPr/>
        </p:nvSpPr>
        <p:spPr bwMode="auto">
          <a:xfrm>
            <a:off x="1331913" y="501332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●</a:t>
            </a:r>
          </a:p>
        </p:txBody>
      </p:sp>
      <p:grpSp>
        <p:nvGrpSpPr>
          <p:cNvPr id="335162" name="Group 314"/>
          <p:cNvGrpSpPr/>
          <p:nvPr/>
        </p:nvGrpSpPr>
        <p:grpSpPr bwMode="auto">
          <a:xfrm rot="188938">
            <a:off x="684213" y="260350"/>
            <a:ext cx="5902325" cy="5616575"/>
            <a:chOff x="385" y="981"/>
            <a:chExt cx="3492" cy="3492"/>
          </a:xfrm>
        </p:grpSpPr>
        <p:grpSp>
          <p:nvGrpSpPr>
            <p:cNvPr id="335163" name="Group 315"/>
            <p:cNvGrpSpPr/>
            <p:nvPr/>
          </p:nvGrpSpPr>
          <p:grpSpPr bwMode="auto">
            <a:xfrm>
              <a:off x="385" y="981"/>
              <a:ext cx="3492" cy="3492"/>
              <a:chOff x="385" y="981"/>
              <a:chExt cx="3492" cy="3492"/>
            </a:xfrm>
          </p:grpSpPr>
          <p:sp>
            <p:nvSpPr>
              <p:cNvPr id="335164" name="Oval 316"/>
              <p:cNvSpPr>
                <a:spLocks noChangeArrowheads="1"/>
              </p:cNvSpPr>
              <p:nvPr/>
            </p:nvSpPr>
            <p:spPr bwMode="auto">
              <a:xfrm>
                <a:off x="385" y="981"/>
                <a:ext cx="3492" cy="34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65" name="Line 317"/>
              <p:cNvSpPr>
                <a:spLocks noChangeShapeType="1"/>
              </p:cNvSpPr>
              <p:nvPr/>
            </p:nvSpPr>
            <p:spPr bwMode="auto">
              <a:xfrm flipV="1"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66" name="Line 318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5167" name="Line 319"/>
            <p:cNvSpPr>
              <a:spLocks noChangeShapeType="1"/>
            </p:cNvSpPr>
            <p:nvPr/>
          </p:nvSpPr>
          <p:spPr bwMode="auto">
            <a:xfrm rot="-2778474">
              <a:off x="1507" y="1283"/>
              <a:ext cx="0" cy="1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pSp>
        <p:nvGrpSpPr>
          <p:cNvPr id="335168" name="Group 320"/>
          <p:cNvGrpSpPr/>
          <p:nvPr/>
        </p:nvGrpSpPr>
        <p:grpSpPr bwMode="auto">
          <a:xfrm rot="202648">
            <a:off x="2124075" y="1628775"/>
            <a:ext cx="2905125" cy="2906713"/>
            <a:chOff x="385" y="981"/>
            <a:chExt cx="3492" cy="3492"/>
          </a:xfrm>
        </p:grpSpPr>
        <p:grpSp>
          <p:nvGrpSpPr>
            <p:cNvPr id="335169" name="Group 321"/>
            <p:cNvGrpSpPr/>
            <p:nvPr/>
          </p:nvGrpSpPr>
          <p:grpSpPr bwMode="auto">
            <a:xfrm>
              <a:off x="385" y="981"/>
              <a:ext cx="3492" cy="3492"/>
              <a:chOff x="385" y="981"/>
              <a:chExt cx="3492" cy="3492"/>
            </a:xfrm>
          </p:grpSpPr>
          <p:sp>
            <p:nvSpPr>
              <p:cNvPr id="335170" name="Oval 322"/>
              <p:cNvSpPr>
                <a:spLocks noChangeArrowheads="1"/>
              </p:cNvSpPr>
              <p:nvPr/>
            </p:nvSpPr>
            <p:spPr bwMode="auto">
              <a:xfrm>
                <a:off x="385" y="981"/>
                <a:ext cx="3492" cy="34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71" name="Line 323"/>
              <p:cNvSpPr>
                <a:spLocks noChangeShapeType="1"/>
              </p:cNvSpPr>
              <p:nvPr/>
            </p:nvSpPr>
            <p:spPr bwMode="auto">
              <a:xfrm flipV="1"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172" name="Line 324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5173" name="Line 325"/>
            <p:cNvSpPr>
              <a:spLocks noChangeShapeType="1"/>
            </p:cNvSpPr>
            <p:nvPr/>
          </p:nvSpPr>
          <p:spPr bwMode="auto">
            <a:xfrm rot="-2778474">
              <a:off x="1507" y="1283"/>
              <a:ext cx="0" cy="1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335174" name="Picture 326" descr="%`_(JU)IVP2OR@TUDCE6IW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429000"/>
            <a:ext cx="442753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2000" fill="hold"/>
                                        <p:tgtEl>
                                          <p:spTgt spid="335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33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335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6" dur="2000" fill="hold"/>
                                        <p:tgtEl>
                                          <p:spTgt spid="335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7" dur="2000" fill="hold"/>
                                        <p:tgtEl>
                                          <p:spTgt spid="335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147" grpId="0"/>
      <p:bldP spid="335148" grpId="0"/>
      <p:bldP spid="335149" grpId="0"/>
      <p:bldP spid="335150" grpId="0"/>
      <p:bldP spid="335152" grpId="0"/>
      <p:bldP spid="335159" grpId="0"/>
      <p:bldP spid="335160" grpId="0"/>
      <p:bldP spid="3351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74" name="Group 2"/>
          <p:cNvGrpSpPr/>
          <p:nvPr/>
        </p:nvGrpSpPr>
        <p:grpSpPr bwMode="auto">
          <a:xfrm>
            <a:off x="1476375" y="981075"/>
            <a:ext cx="4083050" cy="4203700"/>
            <a:chOff x="930" y="618"/>
            <a:chExt cx="2617" cy="2693"/>
          </a:xfrm>
        </p:grpSpPr>
        <p:grpSp>
          <p:nvGrpSpPr>
            <p:cNvPr id="335875" name="Group 3"/>
            <p:cNvGrpSpPr/>
            <p:nvPr/>
          </p:nvGrpSpPr>
          <p:grpSpPr bwMode="auto">
            <a:xfrm>
              <a:off x="1789" y="1933"/>
              <a:ext cx="1758" cy="1378"/>
              <a:chOff x="1789" y="1933"/>
              <a:chExt cx="1758" cy="1378"/>
            </a:xfrm>
          </p:grpSpPr>
          <p:sp>
            <p:nvSpPr>
              <p:cNvPr id="335876" name="AutoShape 4"/>
              <p:cNvSpPr>
                <a:spLocks noChangeArrowheads="1"/>
              </p:cNvSpPr>
              <p:nvPr/>
            </p:nvSpPr>
            <p:spPr bwMode="auto">
              <a:xfrm rot="13533701">
                <a:off x="1768" y="2136"/>
                <a:ext cx="951" cy="909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77" name="AutoShape 5"/>
              <p:cNvSpPr>
                <a:spLocks noChangeArrowheads="1"/>
              </p:cNvSpPr>
              <p:nvPr/>
            </p:nvSpPr>
            <p:spPr bwMode="auto">
              <a:xfrm rot="10800000">
                <a:off x="2244" y="1933"/>
                <a:ext cx="1303" cy="1378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5878" name="Group 6"/>
            <p:cNvGrpSpPr/>
            <p:nvPr/>
          </p:nvGrpSpPr>
          <p:grpSpPr bwMode="auto">
            <a:xfrm>
              <a:off x="930" y="618"/>
              <a:ext cx="1770" cy="1361"/>
              <a:chOff x="1338" y="618"/>
              <a:chExt cx="1770" cy="1361"/>
            </a:xfrm>
          </p:grpSpPr>
          <p:sp>
            <p:nvSpPr>
              <p:cNvPr id="335879" name="AutoShape 7"/>
              <p:cNvSpPr>
                <a:spLocks noChangeArrowheads="1"/>
              </p:cNvSpPr>
              <p:nvPr/>
            </p:nvSpPr>
            <p:spPr bwMode="auto">
              <a:xfrm rot="2733701">
                <a:off x="2178" y="867"/>
                <a:ext cx="952" cy="908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80" name="AutoShape 8"/>
              <p:cNvSpPr>
                <a:spLocks noChangeArrowheads="1"/>
              </p:cNvSpPr>
              <p:nvPr/>
            </p:nvSpPr>
            <p:spPr bwMode="auto">
              <a:xfrm>
                <a:off x="1338" y="618"/>
                <a:ext cx="1315" cy="1361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35881" name="Group 9"/>
          <p:cNvGrpSpPr/>
          <p:nvPr/>
        </p:nvGrpSpPr>
        <p:grpSpPr bwMode="auto">
          <a:xfrm rot="-2628471">
            <a:off x="1476375" y="1052513"/>
            <a:ext cx="4084638" cy="4027487"/>
            <a:chOff x="385" y="981"/>
            <a:chExt cx="3492" cy="3492"/>
          </a:xfrm>
        </p:grpSpPr>
        <p:grpSp>
          <p:nvGrpSpPr>
            <p:cNvPr id="335882" name="Group 10"/>
            <p:cNvGrpSpPr/>
            <p:nvPr/>
          </p:nvGrpSpPr>
          <p:grpSpPr bwMode="auto">
            <a:xfrm>
              <a:off x="385" y="981"/>
              <a:ext cx="3492" cy="3492"/>
              <a:chOff x="385" y="981"/>
              <a:chExt cx="3492" cy="3492"/>
            </a:xfrm>
          </p:grpSpPr>
          <p:sp>
            <p:nvSpPr>
              <p:cNvPr id="335883" name="Oval 11"/>
              <p:cNvSpPr>
                <a:spLocks noChangeArrowheads="1"/>
              </p:cNvSpPr>
              <p:nvPr/>
            </p:nvSpPr>
            <p:spPr bwMode="auto">
              <a:xfrm>
                <a:off x="385" y="981"/>
                <a:ext cx="3492" cy="34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84" name="Line 12"/>
              <p:cNvSpPr>
                <a:spLocks noChangeShapeType="1"/>
              </p:cNvSpPr>
              <p:nvPr/>
            </p:nvSpPr>
            <p:spPr bwMode="auto">
              <a:xfrm flipV="1"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5885" name="Line 13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5886" name="Line 14"/>
            <p:cNvSpPr>
              <a:spLocks noChangeShapeType="1"/>
            </p:cNvSpPr>
            <p:nvPr/>
          </p:nvSpPr>
          <p:spPr bwMode="auto">
            <a:xfrm rot="-2778474">
              <a:off x="1507" y="1283"/>
              <a:ext cx="0" cy="1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aphicFrame>
        <p:nvGraphicFramePr>
          <p:cNvPr id="335887" name="Group 15"/>
          <p:cNvGraphicFramePr>
            <a:graphicFrameLocks noGrp="1"/>
          </p:cNvGraphicFramePr>
          <p:nvPr/>
        </p:nvGraphicFramePr>
        <p:xfrm>
          <a:off x="0" y="0"/>
          <a:ext cx="9144000" cy="673608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36155" name="Text Box 283"/>
          <p:cNvSpPr txBox="1">
            <a:spLocks noChangeArrowheads="1"/>
          </p:cNvSpPr>
          <p:nvPr/>
        </p:nvSpPr>
        <p:spPr bwMode="auto">
          <a:xfrm>
            <a:off x="3563938" y="549275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A</a:t>
            </a:r>
          </a:p>
        </p:txBody>
      </p:sp>
      <p:grpSp>
        <p:nvGrpSpPr>
          <p:cNvPr id="336156" name="Group 284"/>
          <p:cNvGrpSpPr/>
          <p:nvPr/>
        </p:nvGrpSpPr>
        <p:grpSpPr bwMode="auto">
          <a:xfrm>
            <a:off x="2840038" y="3068638"/>
            <a:ext cx="2790825" cy="2187575"/>
            <a:chOff x="1789" y="1933"/>
            <a:chExt cx="1758" cy="1378"/>
          </a:xfrm>
        </p:grpSpPr>
        <p:sp>
          <p:nvSpPr>
            <p:cNvPr id="336157" name="AutoShape 285"/>
            <p:cNvSpPr>
              <a:spLocks noChangeArrowheads="1"/>
            </p:cNvSpPr>
            <p:nvPr/>
          </p:nvSpPr>
          <p:spPr bwMode="auto">
            <a:xfrm rot="13533701">
              <a:off x="1768" y="2136"/>
              <a:ext cx="951" cy="909"/>
            </a:xfrm>
            <a:prstGeom prst="rtTriangl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6158" name="AutoShape 286"/>
            <p:cNvSpPr>
              <a:spLocks noChangeArrowheads="1"/>
            </p:cNvSpPr>
            <p:nvPr/>
          </p:nvSpPr>
          <p:spPr bwMode="auto">
            <a:xfrm rot="10800000">
              <a:off x="2244" y="1933"/>
              <a:ext cx="1303" cy="1378"/>
            </a:xfrm>
            <a:prstGeom prst="rtTriangl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sp>
        <p:nvSpPr>
          <p:cNvPr id="336159" name="Text Box 287"/>
          <p:cNvSpPr txBox="1">
            <a:spLocks noChangeArrowheads="1"/>
          </p:cNvSpPr>
          <p:nvPr/>
        </p:nvSpPr>
        <p:spPr bwMode="auto">
          <a:xfrm>
            <a:off x="2195513" y="1125538"/>
            <a:ext cx="504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B</a:t>
            </a:r>
          </a:p>
        </p:txBody>
      </p:sp>
      <p:sp>
        <p:nvSpPr>
          <p:cNvPr id="336160" name="Text Box 288"/>
          <p:cNvSpPr txBox="1">
            <a:spLocks noChangeArrowheads="1"/>
          </p:cNvSpPr>
          <p:nvPr/>
        </p:nvSpPr>
        <p:spPr bwMode="auto">
          <a:xfrm>
            <a:off x="684213" y="620713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C</a:t>
            </a:r>
          </a:p>
        </p:txBody>
      </p:sp>
      <p:sp>
        <p:nvSpPr>
          <p:cNvPr id="336161" name="Text Box 289"/>
          <p:cNvSpPr txBox="1">
            <a:spLocks noChangeArrowheads="1"/>
          </p:cNvSpPr>
          <p:nvPr/>
        </p:nvSpPr>
        <p:spPr bwMode="auto">
          <a:xfrm>
            <a:off x="684213" y="2852738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D</a:t>
            </a:r>
          </a:p>
        </p:txBody>
      </p:sp>
      <p:sp>
        <p:nvSpPr>
          <p:cNvPr id="336162" name="Rectangle 290"/>
          <p:cNvSpPr>
            <a:spLocks noChangeArrowheads="1"/>
          </p:cNvSpPr>
          <p:nvPr/>
        </p:nvSpPr>
        <p:spPr bwMode="auto">
          <a:xfrm>
            <a:off x="3419475" y="2924175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>
              <a:solidFill>
                <a:schemeClr val="hlink"/>
              </a:solidFill>
            </a:endParaRPr>
          </a:p>
        </p:txBody>
      </p:sp>
      <p:pic>
        <p:nvPicPr>
          <p:cNvPr id="336163" name="Picture 291" descr="UD2{@`IR4}`O]TGJGS4ZP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21163"/>
            <a:ext cx="460851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164" name="Text Box 292"/>
          <p:cNvSpPr txBox="1">
            <a:spLocks noChangeArrowheads="1"/>
          </p:cNvSpPr>
          <p:nvPr/>
        </p:nvSpPr>
        <p:spPr bwMode="auto">
          <a:xfrm>
            <a:off x="3708400" y="2708275"/>
            <a:ext cx="720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sz="3600" b="1"/>
              <a:t>0</a:t>
            </a:r>
          </a:p>
        </p:txBody>
      </p:sp>
      <p:grpSp>
        <p:nvGrpSpPr>
          <p:cNvPr id="336165" name="Group 293"/>
          <p:cNvGrpSpPr/>
          <p:nvPr/>
        </p:nvGrpSpPr>
        <p:grpSpPr bwMode="auto">
          <a:xfrm>
            <a:off x="1476375" y="981075"/>
            <a:ext cx="4083050" cy="4203700"/>
            <a:chOff x="930" y="618"/>
            <a:chExt cx="2617" cy="2693"/>
          </a:xfrm>
        </p:grpSpPr>
        <p:grpSp>
          <p:nvGrpSpPr>
            <p:cNvPr id="336166" name="Group 294"/>
            <p:cNvGrpSpPr/>
            <p:nvPr/>
          </p:nvGrpSpPr>
          <p:grpSpPr bwMode="auto">
            <a:xfrm>
              <a:off x="1789" y="1933"/>
              <a:ext cx="1758" cy="1378"/>
              <a:chOff x="1789" y="1933"/>
              <a:chExt cx="1758" cy="1378"/>
            </a:xfrm>
          </p:grpSpPr>
          <p:sp>
            <p:nvSpPr>
              <p:cNvPr id="336167" name="AutoShape 295"/>
              <p:cNvSpPr>
                <a:spLocks noChangeArrowheads="1"/>
              </p:cNvSpPr>
              <p:nvPr/>
            </p:nvSpPr>
            <p:spPr bwMode="auto">
              <a:xfrm rot="13533701">
                <a:off x="1768" y="2136"/>
                <a:ext cx="951" cy="909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6168" name="AutoShape 296"/>
              <p:cNvSpPr>
                <a:spLocks noChangeArrowheads="1"/>
              </p:cNvSpPr>
              <p:nvPr/>
            </p:nvSpPr>
            <p:spPr bwMode="auto">
              <a:xfrm rot="10800000">
                <a:off x="2244" y="1933"/>
                <a:ext cx="1303" cy="1378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6169" name="Group 297"/>
            <p:cNvGrpSpPr/>
            <p:nvPr/>
          </p:nvGrpSpPr>
          <p:grpSpPr bwMode="auto">
            <a:xfrm>
              <a:off x="930" y="618"/>
              <a:ext cx="1770" cy="1361"/>
              <a:chOff x="1338" y="618"/>
              <a:chExt cx="1770" cy="1361"/>
            </a:xfrm>
          </p:grpSpPr>
          <p:sp>
            <p:nvSpPr>
              <p:cNvPr id="336170" name="AutoShape 298"/>
              <p:cNvSpPr>
                <a:spLocks noChangeArrowheads="1"/>
              </p:cNvSpPr>
              <p:nvPr/>
            </p:nvSpPr>
            <p:spPr bwMode="auto">
              <a:xfrm rot="2733701">
                <a:off x="2178" y="867"/>
                <a:ext cx="952" cy="908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6171" name="AutoShape 299"/>
              <p:cNvSpPr>
                <a:spLocks noChangeArrowheads="1"/>
              </p:cNvSpPr>
              <p:nvPr/>
            </p:nvSpPr>
            <p:spPr bwMode="auto">
              <a:xfrm>
                <a:off x="1338" y="618"/>
                <a:ext cx="1315" cy="1361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36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898" name="Group 2"/>
          <p:cNvGrpSpPr/>
          <p:nvPr/>
        </p:nvGrpSpPr>
        <p:grpSpPr bwMode="auto">
          <a:xfrm>
            <a:off x="1476375" y="981075"/>
            <a:ext cx="4083050" cy="4203700"/>
            <a:chOff x="930" y="618"/>
            <a:chExt cx="2617" cy="2693"/>
          </a:xfrm>
        </p:grpSpPr>
        <p:grpSp>
          <p:nvGrpSpPr>
            <p:cNvPr id="336899" name="Group 3"/>
            <p:cNvGrpSpPr/>
            <p:nvPr/>
          </p:nvGrpSpPr>
          <p:grpSpPr bwMode="auto">
            <a:xfrm>
              <a:off x="1789" y="1933"/>
              <a:ext cx="1758" cy="1378"/>
              <a:chOff x="1789" y="1933"/>
              <a:chExt cx="1758" cy="1378"/>
            </a:xfrm>
          </p:grpSpPr>
          <p:sp>
            <p:nvSpPr>
              <p:cNvPr id="336900" name="AutoShape 4"/>
              <p:cNvSpPr>
                <a:spLocks noChangeArrowheads="1"/>
              </p:cNvSpPr>
              <p:nvPr/>
            </p:nvSpPr>
            <p:spPr bwMode="auto">
              <a:xfrm rot="13533701">
                <a:off x="1768" y="2136"/>
                <a:ext cx="951" cy="909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CC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6901" name="AutoShape 5"/>
              <p:cNvSpPr>
                <a:spLocks noChangeArrowheads="1"/>
              </p:cNvSpPr>
              <p:nvPr/>
            </p:nvSpPr>
            <p:spPr bwMode="auto">
              <a:xfrm rot="10800000">
                <a:off x="2244" y="1933"/>
                <a:ext cx="1303" cy="1378"/>
              </a:xfrm>
              <a:prstGeom prst="rtTriangl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6902" name="Group 6"/>
            <p:cNvGrpSpPr/>
            <p:nvPr/>
          </p:nvGrpSpPr>
          <p:grpSpPr bwMode="auto">
            <a:xfrm>
              <a:off x="930" y="618"/>
              <a:ext cx="1770" cy="1361"/>
              <a:chOff x="1338" y="618"/>
              <a:chExt cx="1770" cy="1361"/>
            </a:xfrm>
          </p:grpSpPr>
          <p:sp>
            <p:nvSpPr>
              <p:cNvPr id="336903" name="AutoShape 7"/>
              <p:cNvSpPr>
                <a:spLocks noChangeArrowheads="1"/>
              </p:cNvSpPr>
              <p:nvPr/>
            </p:nvSpPr>
            <p:spPr bwMode="auto">
              <a:xfrm rot="2733701">
                <a:off x="2178" y="867"/>
                <a:ext cx="952" cy="908"/>
              </a:xfrm>
              <a:prstGeom prst="rtTriangle">
                <a:avLst/>
              </a:prstGeom>
              <a:solidFill>
                <a:srgbClr val="FFCC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6904" name="AutoShape 8"/>
              <p:cNvSpPr>
                <a:spLocks noChangeArrowheads="1"/>
              </p:cNvSpPr>
              <p:nvPr/>
            </p:nvSpPr>
            <p:spPr bwMode="auto">
              <a:xfrm>
                <a:off x="1338" y="618"/>
                <a:ext cx="1315" cy="1361"/>
              </a:xfrm>
              <a:prstGeom prst="rtTriangl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36905" name="Group 9"/>
          <p:cNvGrpSpPr/>
          <p:nvPr/>
        </p:nvGrpSpPr>
        <p:grpSpPr bwMode="auto">
          <a:xfrm rot="-2628471">
            <a:off x="1476375" y="1052513"/>
            <a:ext cx="4084638" cy="4027487"/>
            <a:chOff x="385" y="981"/>
            <a:chExt cx="3492" cy="3492"/>
          </a:xfrm>
        </p:grpSpPr>
        <p:grpSp>
          <p:nvGrpSpPr>
            <p:cNvPr id="336906" name="Group 10"/>
            <p:cNvGrpSpPr/>
            <p:nvPr/>
          </p:nvGrpSpPr>
          <p:grpSpPr bwMode="auto">
            <a:xfrm>
              <a:off x="385" y="981"/>
              <a:ext cx="3492" cy="3492"/>
              <a:chOff x="385" y="981"/>
              <a:chExt cx="3492" cy="3492"/>
            </a:xfrm>
          </p:grpSpPr>
          <p:sp>
            <p:nvSpPr>
              <p:cNvPr id="336907" name="Oval 11"/>
              <p:cNvSpPr>
                <a:spLocks noChangeArrowheads="1"/>
              </p:cNvSpPr>
              <p:nvPr/>
            </p:nvSpPr>
            <p:spPr bwMode="auto">
              <a:xfrm>
                <a:off x="385" y="981"/>
                <a:ext cx="3492" cy="34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6908" name="Line 12"/>
              <p:cNvSpPr>
                <a:spLocks noChangeShapeType="1"/>
              </p:cNvSpPr>
              <p:nvPr/>
            </p:nvSpPr>
            <p:spPr bwMode="auto">
              <a:xfrm flipV="1"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336909" name="Line 13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2495" cy="240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36910" name="Line 14"/>
            <p:cNvSpPr>
              <a:spLocks noChangeShapeType="1"/>
            </p:cNvSpPr>
            <p:nvPr/>
          </p:nvSpPr>
          <p:spPr bwMode="auto">
            <a:xfrm rot="-2778474">
              <a:off x="1507" y="1283"/>
              <a:ext cx="0" cy="172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graphicFrame>
        <p:nvGraphicFramePr>
          <p:cNvPr id="336911" name="Group 15"/>
          <p:cNvGraphicFramePr>
            <a:graphicFrameLocks noGrp="1"/>
          </p:cNvGraphicFramePr>
          <p:nvPr/>
        </p:nvGraphicFramePr>
        <p:xfrm>
          <a:off x="0" y="0"/>
          <a:ext cx="9144000" cy="6771958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1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1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99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064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337179" name="Group 283"/>
          <p:cNvGrpSpPr/>
          <p:nvPr/>
        </p:nvGrpSpPr>
        <p:grpSpPr bwMode="auto">
          <a:xfrm>
            <a:off x="2840038" y="3068638"/>
            <a:ext cx="2790825" cy="2187575"/>
            <a:chOff x="1789" y="1933"/>
            <a:chExt cx="1758" cy="1378"/>
          </a:xfrm>
        </p:grpSpPr>
        <p:sp>
          <p:nvSpPr>
            <p:cNvPr id="337180" name="AutoShape 284"/>
            <p:cNvSpPr>
              <a:spLocks noChangeArrowheads="1"/>
            </p:cNvSpPr>
            <p:nvPr/>
          </p:nvSpPr>
          <p:spPr bwMode="auto">
            <a:xfrm rot="13533701">
              <a:off x="1768" y="2136"/>
              <a:ext cx="951" cy="909"/>
            </a:xfrm>
            <a:prstGeom prst="rtTriangl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337181" name="AutoShape 285"/>
            <p:cNvSpPr>
              <a:spLocks noChangeArrowheads="1"/>
            </p:cNvSpPr>
            <p:nvPr/>
          </p:nvSpPr>
          <p:spPr bwMode="auto">
            <a:xfrm rot="10800000">
              <a:off x="2244" y="1933"/>
              <a:ext cx="1303" cy="1378"/>
            </a:xfrm>
            <a:prstGeom prst="rtTriangl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</p:grpSp>
      <p:pic>
        <p:nvPicPr>
          <p:cNvPr id="337182" name="Picture 286" descr="UD2{@`IR4}`O]TGJGS4ZP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221163"/>
            <a:ext cx="4608512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7183" name="Group 287"/>
          <p:cNvGrpSpPr/>
          <p:nvPr/>
        </p:nvGrpSpPr>
        <p:grpSpPr bwMode="auto">
          <a:xfrm>
            <a:off x="1692275" y="836613"/>
            <a:ext cx="4298950" cy="4708525"/>
            <a:chOff x="3424" y="300"/>
            <a:chExt cx="2708" cy="2966"/>
          </a:xfrm>
        </p:grpSpPr>
        <p:grpSp>
          <p:nvGrpSpPr>
            <p:cNvPr id="337184" name="Group 288"/>
            <p:cNvGrpSpPr/>
            <p:nvPr/>
          </p:nvGrpSpPr>
          <p:grpSpPr bwMode="auto">
            <a:xfrm>
              <a:off x="3560" y="618"/>
              <a:ext cx="2572" cy="2648"/>
              <a:chOff x="930" y="618"/>
              <a:chExt cx="2617" cy="2693"/>
            </a:xfrm>
          </p:grpSpPr>
          <p:grpSp>
            <p:nvGrpSpPr>
              <p:cNvPr id="337185" name="Group 289"/>
              <p:cNvGrpSpPr/>
              <p:nvPr/>
            </p:nvGrpSpPr>
            <p:grpSpPr bwMode="auto">
              <a:xfrm>
                <a:off x="1789" y="1933"/>
                <a:ext cx="1758" cy="1378"/>
                <a:chOff x="1789" y="1933"/>
                <a:chExt cx="1758" cy="1378"/>
              </a:xfrm>
            </p:grpSpPr>
            <p:sp>
              <p:nvSpPr>
                <p:cNvPr id="337186" name="AutoShape 290"/>
                <p:cNvSpPr>
                  <a:spLocks noChangeArrowheads="1"/>
                </p:cNvSpPr>
                <p:nvPr/>
              </p:nvSpPr>
              <p:spPr bwMode="auto">
                <a:xfrm rot="13533701">
                  <a:off x="1768" y="2136"/>
                  <a:ext cx="951" cy="909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CC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187" name="AutoShape 291"/>
                <p:cNvSpPr>
                  <a:spLocks noChangeArrowheads="1"/>
                </p:cNvSpPr>
                <p:nvPr/>
              </p:nvSpPr>
              <p:spPr bwMode="auto">
                <a:xfrm rot="10800000">
                  <a:off x="2244" y="1933"/>
                  <a:ext cx="1303" cy="1378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80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7188" name="Group 292"/>
              <p:cNvGrpSpPr/>
              <p:nvPr/>
            </p:nvGrpSpPr>
            <p:grpSpPr bwMode="auto">
              <a:xfrm>
                <a:off x="930" y="618"/>
                <a:ext cx="1770" cy="1361"/>
                <a:chOff x="1338" y="618"/>
                <a:chExt cx="1770" cy="1361"/>
              </a:xfrm>
            </p:grpSpPr>
            <p:sp>
              <p:nvSpPr>
                <p:cNvPr id="337189" name="AutoShape 293"/>
                <p:cNvSpPr>
                  <a:spLocks noChangeArrowheads="1"/>
                </p:cNvSpPr>
                <p:nvPr/>
              </p:nvSpPr>
              <p:spPr bwMode="auto">
                <a:xfrm rot="2733701">
                  <a:off x="2178" y="867"/>
                  <a:ext cx="952" cy="908"/>
                </a:xfrm>
                <a:prstGeom prst="rtTriangle">
                  <a:avLst/>
                </a:prstGeom>
                <a:solidFill>
                  <a:srgbClr val="FFCC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7190" name="AutoShape 294"/>
                <p:cNvSpPr>
                  <a:spLocks noChangeArrowheads="1"/>
                </p:cNvSpPr>
                <p:nvPr/>
              </p:nvSpPr>
              <p:spPr bwMode="auto">
                <a:xfrm>
                  <a:off x="1338" y="618"/>
                  <a:ext cx="1315" cy="1361"/>
                </a:xfrm>
                <a:prstGeom prst="rtTriangl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37191" name="Text Box 295"/>
            <p:cNvSpPr txBox="1">
              <a:spLocks noChangeArrowheads="1"/>
            </p:cNvSpPr>
            <p:nvPr/>
          </p:nvSpPr>
          <p:spPr bwMode="auto">
            <a:xfrm>
              <a:off x="3424" y="1979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3600" b="1"/>
                <a:t>D</a:t>
              </a:r>
            </a:p>
          </p:txBody>
        </p:sp>
        <p:sp>
          <p:nvSpPr>
            <p:cNvPr id="337192" name="Text Box 296"/>
            <p:cNvSpPr txBox="1">
              <a:spLocks noChangeArrowheads="1"/>
            </p:cNvSpPr>
            <p:nvPr/>
          </p:nvSpPr>
          <p:spPr bwMode="auto">
            <a:xfrm>
              <a:off x="4967" y="1570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3600" b="1"/>
                <a:t>0</a:t>
              </a:r>
            </a:p>
          </p:txBody>
        </p:sp>
        <p:sp>
          <p:nvSpPr>
            <p:cNvPr id="337193" name="Text Box 297"/>
            <p:cNvSpPr txBox="1">
              <a:spLocks noChangeArrowheads="1"/>
            </p:cNvSpPr>
            <p:nvPr/>
          </p:nvSpPr>
          <p:spPr bwMode="auto">
            <a:xfrm>
              <a:off x="4014" y="754"/>
              <a:ext cx="31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3600" b="1"/>
                <a:t>B</a:t>
              </a:r>
            </a:p>
          </p:txBody>
        </p:sp>
        <p:sp>
          <p:nvSpPr>
            <p:cNvPr id="337194" name="Text Box 298"/>
            <p:cNvSpPr txBox="1">
              <a:spLocks noChangeArrowheads="1"/>
            </p:cNvSpPr>
            <p:nvPr/>
          </p:nvSpPr>
          <p:spPr bwMode="auto">
            <a:xfrm>
              <a:off x="4604" y="300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3600" b="1"/>
                <a:t>A</a:t>
              </a:r>
            </a:p>
          </p:txBody>
        </p:sp>
        <p:sp>
          <p:nvSpPr>
            <p:cNvPr id="337195" name="Text Box 299"/>
            <p:cNvSpPr txBox="1">
              <a:spLocks noChangeArrowheads="1"/>
            </p:cNvSpPr>
            <p:nvPr/>
          </p:nvSpPr>
          <p:spPr bwMode="auto">
            <a:xfrm>
              <a:off x="3651" y="391"/>
              <a:ext cx="4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3600" b="1"/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100000">
                                      <p:cBhvr>
                                        <p:cTn id="6" dur="2000" fill="hold"/>
                                        <p:tgtEl>
                                          <p:spTgt spid="337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827</Words>
  <Application>Microsoft Office PowerPoint</Application>
  <PresentationFormat>全屏显示(4:3)</PresentationFormat>
  <Paragraphs>201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BatangChe</vt:lpstr>
      <vt:lpstr>黑体</vt:lpstr>
      <vt:lpstr>华康宋体W12(P)</vt:lpstr>
      <vt:lpstr>华文新魏</vt:lpstr>
      <vt:lpstr>华文中宋</vt:lpstr>
      <vt:lpstr>楷体_GB2312</vt:lpstr>
      <vt:lpstr>隶书</vt:lpstr>
      <vt:lpstr>宋体</vt:lpstr>
      <vt:lpstr>微软雅黑</vt:lpstr>
      <vt:lpstr>幼圆</vt:lpstr>
      <vt:lpstr>Arial</vt:lpstr>
      <vt:lpstr>Calibri</vt:lpstr>
      <vt:lpstr>Franklin Gothic Book</vt:lpstr>
      <vt:lpstr>Perpetua</vt:lpstr>
      <vt:lpstr>Symbol</vt:lpstr>
      <vt:lpstr>Times New Roman</vt:lpstr>
      <vt:lpstr>Wingdings 2</vt:lpstr>
      <vt:lpstr>WWW.2PPT.COM</vt:lpstr>
      <vt:lpstr>公式</vt:lpstr>
      <vt:lpstr>PowerPoint 演示文稿</vt:lpstr>
      <vt:lpstr>旋转的定义</vt:lpstr>
      <vt:lpstr>PowerPoint 演示文稿</vt:lpstr>
      <vt:lpstr>练习</vt:lpstr>
      <vt:lpstr>简单的旋转作图</vt:lpstr>
      <vt:lpstr>简单的旋转作图</vt:lpstr>
      <vt:lpstr>PowerPoint 演示文稿</vt:lpstr>
      <vt:lpstr>PowerPoint 演示文稿</vt:lpstr>
      <vt:lpstr>PowerPoint 演示文稿</vt:lpstr>
      <vt:lpstr>课堂练习</vt:lpstr>
      <vt:lpstr>课堂练习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2022-01-05T01:09:46Z</dcterms:created>
  <dcterms:modified xsi:type="dcterms:W3CDTF">2023-01-17T02:31:16Z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12F1FA80B6304AFEB14D1BCD13C72DE3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