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CE37C-696C-49E0-85BD-8314589E52F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BF683-84B4-48E3-B260-DB6CABE67D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CD9A3-3574-4B15-A3B9-E1D4489B1C91}" type="slidenum">
              <a:rPr lang="en-US" altLang="zh-CN" smtClean="0">
                <a:solidFill>
                  <a:prstClr val="black"/>
                </a:solidFill>
              </a:rPr>
              <a:t>5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83B371-B492-4EB5-97B2-9B386013A519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DDF8D-7F3D-468F-A899-CAC960AFC415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112BFC-A753-4F28-AD20-5632B8424532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DD85A-437C-4053-B10D-0BD70EA84456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CF4746-B155-4A69-9B5D-DE933146639B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B6D81-8CB9-47AE-BBD1-36785D823148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EA8672-59E1-47AB-91FC-C90F9F0941E7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CE7CF-0E72-457D-B35D-49E83A9053DE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CA6779-0230-414D-9F2C-8C0029562B77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E21E6-08E5-48A3-BDA1-1A200192CBA3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E1FAEA-CD08-4BED-9155-68D7E285FB5F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DDFAC-9101-4FA7-A205-975C8500D7A9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350E2C-34F9-471E-920F-81AAB3C3A824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ADACA-FF77-4832-BA49-E20BF71E4B1B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961BE3-6CA3-404E-AAB1-4EBFA9DC2652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616E0-09CC-4C9E-AAEA-A12DE5DD22C6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9B7E9E-91A1-4932-A615-29AD1A068B9D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9C473-5C72-4D59-A344-4AD003EE1AE0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02F004-0A81-4241-BCCF-4A24B0E39D9D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E516E-7562-4E3F-8CFA-F1E2D90BD00B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74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0047D56-7F3A-4295-B5F4-4C049753CDF0}" type="datetime1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74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74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F20B8C8-C116-4FF7-99A2-801588AEBE56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WordArt 3"/>
          <p:cNvSpPr>
            <a:spLocks noChangeArrowheads="1" noChangeShapeType="1" noTextEdit="1"/>
          </p:cNvSpPr>
          <p:nvPr/>
        </p:nvSpPr>
        <p:spPr bwMode="auto">
          <a:xfrm>
            <a:off x="1730375" y="2898775"/>
            <a:ext cx="6194425" cy="835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800" b="1" kern="10" dirty="0">
                <a:ln w="9525">
                  <a:solidFill>
                    <a:srgbClr val="80808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§5.3   </a:t>
            </a:r>
            <a:r>
              <a:rPr lang="zh-CN" altLang="en-US" sz="4800" b="1" kern="10" dirty="0">
                <a:ln w="9525">
                  <a:solidFill>
                    <a:srgbClr val="80808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代数式的值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755650" y="1340768"/>
            <a:ext cx="7848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第</a:t>
            </a:r>
            <a:r>
              <a:rPr lang="en-US" altLang="zh-CN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5</a:t>
            </a:r>
            <a:r>
              <a:rPr lang="zh-CN" altLang="en-US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章  代数式与函数的初步认识</a:t>
            </a:r>
          </a:p>
        </p:txBody>
      </p:sp>
      <p:sp>
        <p:nvSpPr>
          <p:cNvPr id="4" name="矩形 3"/>
          <p:cNvSpPr/>
          <p:nvPr/>
        </p:nvSpPr>
        <p:spPr>
          <a:xfrm>
            <a:off x="2902859" y="5301208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CB5CC-AE91-4992-AD76-35086313AF95}" type="slidenum">
              <a:rPr lang="en-US" altLang="zh-CN">
                <a:solidFill>
                  <a:srgbClr val="000000"/>
                </a:solidFill>
              </a:rPr>
              <a:t>10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59748" name="Object 4"/>
          <p:cNvGraphicFramePr>
            <a:graphicFrameLocks noChangeAspect="1"/>
          </p:cNvGraphicFramePr>
          <p:nvPr/>
        </p:nvGraphicFramePr>
        <p:xfrm>
          <a:off x="2195513" y="1125538"/>
          <a:ext cx="147637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公式" r:id="rId4" imgW="558800" imgH="177800" progId="Equation.3">
                  <p:embed/>
                </p:oleObj>
              </mc:Choice>
              <mc:Fallback>
                <p:oleObj name="公式" r:id="rId4" imgW="558800" imgH="177800" progId="Equation.3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1125538"/>
                        <a:ext cx="1476375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49" name="Object 5"/>
          <p:cNvGraphicFramePr>
            <a:graphicFrameLocks noChangeAspect="1"/>
          </p:cNvGraphicFramePr>
          <p:nvPr/>
        </p:nvGraphicFramePr>
        <p:xfrm>
          <a:off x="4643438" y="1052513"/>
          <a:ext cx="1725612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公式" r:id="rId6" imgW="584200" imgH="241300" progId="Equation.3">
                  <p:embed/>
                </p:oleObj>
              </mc:Choice>
              <mc:Fallback>
                <p:oleObj name="公式" r:id="rId6" imgW="584200" imgH="241300" progId="Equation.3">
                  <p:embed/>
                  <p:pic>
                    <p:nvPicPr>
                      <p:cNvPr id="0" name="图片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1052513"/>
                        <a:ext cx="1725612" cy="66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1116013" y="1052513"/>
            <a:ext cx="80279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：若                 ，则                   </a:t>
            </a:r>
            <a:r>
              <a:rPr lang="zh-CN" altLang="en-US" sz="32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； </a:t>
            </a:r>
          </a:p>
        </p:txBody>
      </p:sp>
      <p:sp>
        <p:nvSpPr>
          <p:cNvPr id="159751" name="Text Box 7"/>
          <p:cNvSpPr txBox="1">
            <a:spLocks noChangeArrowheads="1"/>
          </p:cNvSpPr>
          <p:nvPr/>
        </p:nvSpPr>
        <p:spPr bwMode="auto">
          <a:xfrm>
            <a:off x="6516688" y="1052513"/>
            <a:ext cx="7921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FF0066"/>
                </a:solidFill>
                <a:latin typeface="Times New Roman" panose="02020603050405020304" pitchFamily="18" charset="0"/>
              </a:rPr>
              <a:t>16</a:t>
            </a:r>
          </a:p>
        </p:txBody>
      </p:sp>
      <p:sp>
        <p:nvSpPr>
          <p:cNvPr id="159753" name="Text Box 9"/>
          <p:cNvSpPr txBox="1">
            <a:spLocks noChangeArrowheads="1"/>
          </p:cNvSpPr>
          <p:nvPr/>
        </p:nvSpPr>
        <p:spPr bwMode="auto">
          <a:xfrm>
            <a:off x="1042988" y="2276475"/>
            <a:ext cx="741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：若                    ，则                  </a:t>
            </a:r>
            <a:r>
              <a:rPr lang="zh-CN" altLang="en-US" sz="32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； 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9755" name="Text Box 11"/>
          <p:cNvSpPr txBox="1">
            <a:spLocks noChangeArrowheads="1"/>
          </p:cNvSpPr>
          <p:nvPr/>
        </p:nvSpPr>
        <p:spPr bwMode="auto">
          <a:xfrm>
            <a:off x="1116013" y="3357563"/>
            <a:ext cx="83518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：若                    ，则                           </a:t>
            </a:r>
            <a:r>
              <a:rPr lang="zh-CN" altLang="en-US" sz="32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； 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9757" name="Rectangle 13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976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59761" name="Object 17"/>
          <p:cNvGraphicFramePr>
            <a:graphicFrameLocks noChangeAspect="1"/>
          </p:cNvGraphicFramePr>
          <p:nvPr/>
        </p:nvGraphicFramePr>
        <p:xfrm>
          <a:off x="2339975" y="2349500"/>
          <a:ext cx="1798638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公式" r:id="rId8" imgW="673100" imgH="203200" progId="Equation.3">
                  <p:embed/>
                </p:oleObj>
              </mc:Choice>
              <mc:Fallback>
                <p:oleObj name="公式" r:id="rId8" imgW="673100" imgH="203200" progId="Equation.3">
                  <p:embed/>
                  <p:pic>
                    <p:nvPicPr>
                      <p:cNvPr id="0" name="图片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2349500"/>
                        <a:ext cx="1798638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6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59763" name="Object 19"/>
          <p:cNvGraphicFramePr>
            <a:graphicFrameLocks noChangeAspect="1"/>
          </p:cNvGraphicFramePr>
          <p:nvPr/>
        </p:nvGraphicFramePr>
        <p:xfrm>
          <a:off x="5076825" y="2349500"/>
          <a:ext cx="172720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公式" r:id="rId10" imgW="698500" imgH="203200" progId="Equation.3">
                  <p:embed/>
                </p:oleObj>
              </mc:Choice>
              <mc:Fallback>
                <p:oleObj name="公式" r:id="rId10" imgW="698500" imgH="203200" progId="Equation.3">
                  <p:embed/>
                  <p:pic>
                    <p:nvPicPr>
                      <p:cNvPr id="0" name="图片 2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2349500"/>
                        <a:ext cx="1727200" cy="49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64" name="Rectangle 20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9766" name="Rectangle 22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9768" name="Rectangle 24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59769" name="Object 25"/>
          <p:cNvGraphicFramePr>
            <a:graphicFrameLocks noChangeAspect="1"/>
          </p:cNvGraphicFramePr>
          <p:nvPr/>
        </p:nvGraphicFramePr>
        <p:xfrm>
          <a:off x="2124075" y="3357563"/>
          <a:ext cx="1979613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公式" r:id="rId12" imgW="951865" imgH="203200" progId="Equation.3">
                  <p:embed/>
                </p:oleObj>
              </mc:Choice>
              <mc:Fallback>
                <p:oleObj name="公式" r:id="rId12" imgW="951865" imgH="203200" progId="Equation.3">
                  <p:embed/>
                  <p:pic>
                    <p:nvPicPr>
                      <p:cNvPr id="0" name="图片 20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3357563"/>
                        <a:ext cx="1979613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70" name="Object 26"/>
          <p:cNvGraphicFramePr>
            <a:graphicFrameLocks noChangeAspect="1"/>
          </p:cNvGraphicFramePr>
          <p:nvPr/>
        </p:nvGraphicFramePr>
        <p:xfrm>
          <a:off x="5003800" y="3357563"/>
          <a:ext cx="2879725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公式" r:id="rId14" imgW="989965" imgH="203200" progId="Equation.3">
                  <p:embed/>
                </p:oleObj>
              </mc:Choice>
              <mc:Fallback>
                <p:oleObj name="公式" r:id="rId14" imgW="989965" imgH="203200" progId="Equation.3">
                  <p:embed/>
                  <p:pic>
                    <p:nvPicPr>
                      <p:cNvPr id="0" name="图片 20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3357563"/>
                        <a:ext cx="2879725" cy="582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9772" name="Text Box 28"/>
          <p:cNvSpPr txBox="1">
            <a:spLocks noChangeArrowheads="1"/>
          </p:cNvSpPr>
          <p:nvPr/>
        </p:nvSpPr>
        <p:spPr bwMode="auto">
          <a:xfrm>
            <a:off x="6948488" y="2276475"/>
            <a:ext cx="504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zh-CN" sz="3200">
                <a:solidFill>
                  <a:srgbClr val="FF0066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59774" name="Text Box 30"/>
          <p:cNvSpPr txBox="1">
            <a:spLocks noChangeArrowheads="1"/>
          </p:cNvSpPr>
          <p:nvPr/>
        </p:nvSpPr>
        <p:spPr bwMode="auto">
          <a:xfrm>
            <a:off x="7956550" y="3357563"/>
            <a:ext cx="5048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i="1">
                <a:solidFill>
                  <a:srgbClr val="FF0066"/>
                </a:solidFill>
                <a:latin typeface="Times New Roman" panose="02020603050405020304" pitchFamily="18" charset="0"/>
              </a:rPr>
              <a:t>8</a:t>
            </a:r>
          </a:p>
        </p:txBody>
      </p:sp>
      <p:grpSp>
        <p:nvGrpSpPr>
          <p:cNvPr id="159775" name="Group 31"/>
          <p:cNvGrpSpPr/>
          <p:nvPr/>
        </p:nvGrpSpPr>
        <p:grpSpPr bwMode="auto">
          <a:xfrm>
            <a:off x="3563938" y="404813"/>
            <a:ext cx="1873250" cy="576262"/>
            <a:chOff x="930" y="709"/>
            <a:chExt cx="1460" cy="500"/>
          </a:xfrm>
        </p:grpSpPr>
        <p:sp>
          <p:nvSpPr>
            <p:cNvPr id="159776" name="AutoShape 32"/>
            <p:cNvSpPr>
              <a:spLocks noChangeArrowheads="1"/>
            </p:cNvSpPr>
            <p:nvPr/>
          </p:nvSpPr>
          <p:spPr bwMode="auto">
            <a:xfrm>
              <a:off x="930" y="709"/>
              <a:ext cx="1460" cy="5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>
                    <a:gamma/>
                    <a:shade val="8627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chemeClr val="tx1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9777" name="AutoShape 33"/>
            <p:cNvSpPr>
              <a:spLocks noChangeArrowheads="1"/>
            </p:cNvSpPr>
            <p:nvPr/>
          </p:nvSpPr>
          <p:spPr bwMode="auto">
            <a:xfrm>
              <a:off x="965" y="731"/>
              <a:ext cx="1391" cy="4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sp>
          <p:nvSpPr>
            <p:cNvPr id="159778" name="AutoShape 34"/>
            <p:cNvSpPr>
              <a:spLocks noChangeArrowheads="1"/>
            </p:cNvSpPr>
            <p:nvPr/>
          </p:nvSpPr>
          <p:spPr bwMode="auto">
            <a:xfrm>
              <a:off x="962" y="744"/>
              <a:ext cx="1397" cy="43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66">
                    <a:gamma/>
                    <a:shade val="46275"/>
                    <a:invGamma/>
                    <a:alpha val="0"/>
                  </a:srgbClr>
                </a:gs>
                <a:gs pos="100000">
                  <a:srgbClr val="FFFF6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 dirty="0">
                  <a:solidFill>
                    <a:srgbClr val="FC2514"/>
                  </a:solidFill>
                </a:rPr>
                <a:t>课堂练习</a:t>
              </a:r>
            </a:p>
          </p:txBody>
        </p:sp>
      </p:grpSp>
      <p:sp>
        <p:nvSpPr>
          <p:cNvPr id="159779" name="Text Box 35"/>
          <p:cNvSpPr txBox="1">
            <a:spLocks noChangeArrowheads="1"/>
          </p:cNvSpPr>
          <p:nvPr/>
        </p:nvSpPr>
        <p:spPr bwMode="auto">
          <a:xfrm>
            <a:off x="395288" y="1341438"/>
            <a:ext cx="64135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BBE0E3"/>
              </a:buClr>
              <a:buSzPct val="65000"/>
              <a:buFont typeface="Wingdings" panose="05000000000000000000" pitchFamily="2" charset="2"/>
              <a:buChar char="n"/>
            </a:pPr>
            <a:r>
              <a:rPr lang="zh-CN" altLang="en-US" sz="3000" dirty="0">
                <a:solidFill>
                  <a:srgbClr val="FF0000"/>
                </a:solidFill>
              </a:rPr>
              <a:t>举手抢答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51" grpId="0"/>
      <p:bldP spid="159772" grpId="0"/>
      <p:bldP spid="1597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179388" y="1484313"/>
            <a:ext cx="8964612" cy="417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2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小结</a:t>
            </a:r>
            <a:r>
              <a:rPr lang="zh-CN" altLang="en-US" sz="5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/>
            </a:r>
            <a:br>
              <a:rPr lang="zh-CN" altLang="en-US" sz="5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</a:br>
            <a:r>
              <a:rPr lang="en-US" altLang="zh-CN" sz="3100" dirty="0">
                <a:solidFill>
                  <a:srgbClr val="000000"/>
                </a:solidFill>
              </a:rPr>
              <a:t>1</a:t>
            </a:r>
            <a:r>
              <a:rPr lang="zh-CN" altLang="en-US" sz="3100" dirty="0">
                <a:solidFill>
                  <a:srgbClr val="000000"/>
                </a:solidFill>
              </a:rPr>
              <a:t>：掌握代数式的值的概念，会求一个代数式的值。</a:t>
            </a:r>
            <a:br>
              <a:rPr lang="zh-CN" altLang="en-US" sz="3100" dirty="0">
                <a:solidFill>
                  <a:srgbClr val="000000"/>
                </a:solidFill>
              </a:rPr>
            </a:br>
            <a:r>
              <a:rPr lang="en-US" altLang="zh-CN" sz="3100" dirty="0">
                <a:solidFill>
                  <a:srgbClr val="000000"/>
                </a:solidFill>
              </a:rPr>
              <a:t>2</a:t>
            </a:r>
            <a:r>
              <a:rPr lang="zh-CN" altLang="en-US" sz="3100" dirty="0">
                <a:solidFill>
                  <a:srgbClr val="000000"/>
                </a:solidFill>
              </a:rPr>
              <a:t>：熟练掌握求代数式的值的过程。</a:t>
            </a:r>
            <a:br>
              <a:rPr lang="zh-CN" altLang="en-US" sz="3100" dirty="0">
                <a:solidFill>
                  <a:srgbClr val="000000"/>
                </a:solidFill>
              </a:rPr>
            </a:br>
            <a:r>
              <a:rPr lang="en-US" altLang="zh-CN" sz="3100" dirty="0">
                <a:solidFill>
                  <a:srgbClr val="000000"/>
                </a:solidFill>
              </a:rPr>
              <a:t>3</a:t>
            </a:r>
            <a:r>
              <a:rPr lang="zh-CN" altLang="en-US" sz="3100" dirty="0">
                <a:solidFill>
                  <a:srgbClr val="000000"/>
                </a:solidFill>
              </a:rPr>
              <a:t>：掌握简单的代数式的变形求值问题。</a:t>
            </a:r>
            <a:r>
              <a:rPr lang="zh-CN" alt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zh-CN" altLang="en-US" sz="36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zh-CN" altLang="en-US" sz="3600" b="1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9AF2-EE33-4596-B5AD-EF11B44F736F}" type="slidenum">
              <a:rPr lang="en-US" altLang="zh-CN">
                <a:solidFill>
                  <a:srgbClr val="000000"/>
                </a:solidFill>
              </a:rPr>
              <a:t>12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692150"/>
            <a:ext cx="8229600" cy="45307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5000" dirty="0"/>
              <a:t>        </a:t>
            </a:r>
            <a:r>
              <a:rPr lang="zh-CN" altLang="en-US" sz="5000" dirty="0">
                <a:solidFill>
                  <a:srgbClr val="FF0000"/>
                </a:solidFill>
              </a:rPr>
              <a:t>书面作业：</a:t>
            </a:r>
          </a:p>
          <a:p>
            <a:pPr>
              <a:buFontTx/>
              <a:buNone/>
            </a:pPr>
            <a:r>
              <a:rPr lang="zh-CN" altLang="en-US" sz="5000" dirty="0"/>
              <a:t>   课本</a:t>
            </a:r>
            <a:r>
              <a:rPr lang="en-US" altLang="zh-CN" sz="5000" dirty="0"/>
              <a:t>118</a:t>
            </a:r>
            <a:r>
              <a:rPr lang="zh-CN" altLang="en-US" sz="5000" dirty="0"/>
              <a:t>页习题</a:t>
            </a:r>
            <a:r>
              <a:rPr lang="en-US" altLang="zh-CN" sz="5000" dirty="0"/>
              <a:t>5.3</a:t>
            </a:r>
            <a:r>
              <a:rPr lang="zh-CN" altLang="en-US" sz="5000" dirty="0"/>
              <a:t>：</a:t>
            </a:r>
          </a:p>
          <a:p>
            <a:pPr>
              <a:buFontTx/>
              <a:buNone/>
            </a:pPr>
            <a:r>
              <a:rPr lang="zh-CN" altLang="en-US" sz="5000" dirty="0"/>
              <a:t>      第</a:t>
            </a:r>
            <a:r>
              <a:rPr lang="en-US" altLang="zh-CN" sz="5000" dirty="0"/>
              <a:t>2</a:t>
            </a:r>
            <a:r>
              <a:rPr lang="zh-CN" altLang="en-US" sz="5000" dirty="0"/>
              <a:t>、</a:t>
            </a:r>
            <a:r>
              <a:rPr lang="en-US" altLang="zh-CN" sz="5000" dirty="0"/>
              <a:t>4</a:t>
            </a:r>
            <a:r>
              <a:rPr lang="zh-CN" altLang="en-US" sz="5000" dirty="0"/>
              <a:t>、</a:t>
            </a:r>
            <a:r>
              <a:rPr lang="en-US" altLang="zh-CN" sz="5000" dirty="0"/>
              <a:t>5</a:t>
            </a:r>
            <a:r>
              <a:rPr lang="zh-CN" altLang="en-US" sz="5000" dirty="0"/>
              <a:t>、</a:t>
            </a:r>
            <a:r>
              <a:rPr lang="en-US" altLang="zh-CN" sz="5000" dirty="0"/>
              <a:t>6</a:t>
            </a:r>
            <a:r>
              <a:rPr lang="zh-CN" altLang="en-US" sz="5000" dirty="0"/>
              <a:t>题</a:t>
            </a:r>
          </a:p>
          <a:p>
            <a:pPr>
              <a:buFontTx/>
              <a:buNone/>
            </a:pPr>
            <a:r>
              <a:rPr lang="zh-CN" altLang="en-US" sz="5000" dirty="0">
                <a:solidFill>
                  <a:srgbClr val="FF0000"/>
                </a:solidFill>
              </a:rPr>
              <a:t>       课后作业：</a:t>
            </a:r>
          </a:p>
          <a:p>
            <a:pPr>
              <a:buFontTx/>
              <a:buNone/>
            </a:pPr>
            <a:r>
              <a:rPr lang="zh-CN" altLang="en-US" sz="5000" dirty="0"/>
              <a:t>    配套练习册</a:t>
            </a:r>
            <a:r>
              <a:rPr lang="en-US" altLang="zh-CN" sz="5000" dirty="0"/>
              <a:t>43</a:t>
            </a:r>
            <a:r>
              <a:rPr lang="zh-CN" altLang="en-US" sz="5000" dirty="0" smtClean="0"/>
              <a:t>页 </a:t>
            </a:r>
            <a:endParaRPr lang="zh-CN" altLang="en-US" sz="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AB580-B70C-443C-BEC8-7BC50AB6D6A2}" type="slidenum">
              <a:rPr lang="en-US" altLang="zh-CN">
                <a:solidFill>
                  <a:srgbClr val="000000"/>
                </a:solidFill>
              </a:rPr>
              <a:t>13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541338" y="2327275"/>
            <a:ext cx="8229601" cy="4530725"/>
          </a:xfrm>
        </p:spPr>
        <p:txBody>
          <a:bodyPr/>
          <a:lstStyle/>
          <a:p>
            <a:r>
              <a:rPr lang="en-US" altLang="zh-CN" sz="10200" b="1" i="1"/>
              <a:t>      </a:t>
            </a:r>
            <a:r>
              <a:rPr lang="zh-CN" altLang="en-US" sz="10200" b="1" i="1"/>
              <a:t>谢   谢！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3BAB7-7B4D-48CA-A80D-3011483B73EC}" type="slidenum">
              <a:rPr lang="en-US" altLang="zh-CN">
                <a:solidFill>
                  <a:srgbClr val="000000"/>
                </a:solidFill>
              </a:rPr>
              <a:t>2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zh-CN" altLang="en-US" dirty="0"/>
              <a:t>学习目标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8229600" cy="4530725"/>
          </a:xfrm>
        </p:spPr>
        <p:txBody>
          <a:bodyPr/>
          <a:lstStyle/>
          <a:p>
            <a:r>
              <a:rPr lang="en-US" altLang="zh-CN" dirty="0"/>
              <a:t>1</a:t>
            </a:r>
            <a:r>
              <a:rPr lang="zh-CN" altLang="en-US" dirty="0"/>
              <a:t>：了解代数式的值的概念，会计算代数式的值。</a:t>
            </a:r>
          </a:p>
          <a:p>
            <a:r>
              <a:rPr lang="en-US" altLang="zh-CN" dirty="0"/>
              <a:t>2</a:t>
            </a:r>
            <a:r>
              <a:rPr lang="zh-CN" altLang="en-US" dirty="0"/>
              <a:t>：会利用代数式解决简单的实际问题。</a:t>
            </a:r>
          </a:p>
          <a:p>
            <a:r>
              <a:rPr lang="en-US" altLang="zh-CN" dirty="0"/>
              <a:t>3</a:t>
            </a:r>
            <a:r>
              <a:rPr lang="zh-CN" altLang="en-US" dirty="0"/>
              <a:t>：通过用字母表示数和求代数式的值，培养学生的数学运算技能和计算能力。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395288" y="1773238"/>
            <a:ext cx="8388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CN" sz="2000" b="1">
                <a:solidFill>
                  <a:srgbClr val="000000"/>
                </a:solidFill>
              </a:rPr>
              <a:t>         </a:t>
            </a:r>
            <a:endParaRPr lang="en-US" altLang="zh-CN" sz="2400" b="1">
              <a:solidFill>
                <a:srgbClr val="000000"/>
              </a:solidFill>
            </a:endParaRPr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3132138" y="476250"/>
            <a:ext cx="37639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自主学习（</a:t>
            </a:r>
            <a:r>
              <a:rPr kumimoji="1" lang="en-US" altLang="zh-CN" sz="4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kumimoji="1" lang="zh-CN" altLang="en-US" sz="4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</a:p>
        </p:txBody>
      </p:sp>
      <p:sp>
        <p:nvSpPr>
          <p:cNvPr id="13348" name="Text Box 36"/>
          <p:cNvSpPr txBox="1">
            <a:spLocks noChangeArrowheads="1"/>
          </p:cNvSpPr>
          <p:nvPr/>
        </p:nvSpPr>
        <p:spPr bwMode="auto">
          <a:xfrm>
            <a:off x="827088" y="1268413"/>
            <a:ext cx="7853362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</a:rPr>
              <a:t>阅读课本</a:t>
            </a:r>
            <a:r>
              <a:rPr lang="en-US" altLang="zh-CN" sz="2000" dirty="0">
                <a:solidFill>
                  <a:srgbClr val="000000"/>
                </a:solidFill>
              </a:rPr>
              <a:t>116</a:t>
            </a:r>
            <a:r>
              <a:rPr lang="zh-CN" altLang="en-US" sz="2000" dirty="0">
                <a:solidFill>
                  <a:srgbClr val="000000"/>
                </a:solidFill>
              </a:rPr>
              <a:t>页下方至</a:t>
            </a:r>
            <a:r>
              <a:rPr lang="en-US" altLang="zh-CN" sz="2000" dirty="0">
                <a:solidFill>
                  <a:srgbClr val="000000"/>
                </a:solidFill>
              </a:rPr>
              <a:t>117</a:t>
            </a:r>
            <a:r>
              <a:rPr lang="zh-CN" altLang="en-US" sz="2000" dirty="0">
                <a:solidFill>
                  <a:srgbClr val="000000"/>
                </a:solidFill>
              </a:rPr>
              <a:t>页例</a:t>
            </a:r>
            <a:r>
              <a:rPr lang="en-US" altLang="zh-CN" sz="2000" dirty="0">
                <a:solidFill>
                  <a:srgbClr val="000000"/>
                </a:solidFill>
              </a:rPr>
              <a:t>1</a:t>
            </a:r>
            <a:r>
              <a:rPr lang="zh-CN" altLang="en-US" sz="2000" dirty="0">
                <a:solidFill>
                  <a:srgbClr val="000000"/>
                </a:solidFill>
              </a:rPr>
              <a:t>上方：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FF0000"/>
                </a:solidFill>
              </a:rPr>
              <a:t>举手回答问题：对于代数式</a:t>
            </a:r>
            <a:r>
              <a:rPr lang="en-US" altLang="zh-CN" sz="2000" dirty="0">
                <a:solidFill>
                  <a:srgbClr val="FF0000"/>
                </a:solidFill>
              </a:rPr>
              <a:t>100+10x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</a:rPr>
              <a:t>1</a:t>
            </a:r>
            <a:r>
              <a:rPr lang="zh-CN" altLang="en-US" sz="2000" dirty="0">
                <a:solidFill>
                  <a:srgbClr val="000000"/>
                </a:solidFill>
              </a:rPr>
              <a:t>：如果小亮答对了</a:t>
            </a:r>
            <a:r>
              <a:rPr lang="en-US" altLang="zh-CN" sz="2000" dirty="0">
                <a:solidFill>
                  <a:srgbClr val="000000"/>
                </a:solidFill>
              </a:rPr>
              <a:t>3</a:t>
            </a:r>
            <a:r>
              <a:rPr lang="zh-CN" altLang="en-US" sz="2000" dirty="0">
                <a:solidFill>
                  <a:srgbClr val="000000"/>
                </a:solidFill>
              </a:rPr>
              <a:t>个问题，应该怎样计算他的得分？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</a:rPr>
              <a:t>2</a:t>
            </a:r>
            <a:r>
              <a:rPr lang="zh-CN" altLang="en-US" sz="2000" dirty="0">
                <a:solidFill>
                  <a:srgbClr val="000000"/>
                </a:solidFill>
              </a:rPr>
              <a:t>： </a:t>
            </a:r>
            <a:r>
              <a:rPr lang="zh-CN" altLang="en-US" sz="2000" b="1" dirty="0">
                <a:solidFill>
                  <a:srgbClr val="000000"/>
                </a:solidFill>
              </a:rPr>
              <a:t>代数式的值是由谁的取值确定的？</a:t>
            </a:r>
          </a:p>
        </p:txBody>
      </p:sp>
      <p:grpSp>
        <p:nvGrpSpPr>
          <p:cNvPr id="13349" name="Group 37"/>
          <p:cNvGrpSpPr/>
          <p:nvPr/>
        </p:nvGrpSpPr>
        <p:grpSpPr bwMode="auto">
          <a:xfrm>
            <a:off x="1258888" y="3068638"/>
            <a:ext cx="7421562" cy="4044950"/>
            <a:chOff x="612" y="1480"/>
            <a:chExt cx="5148" cy="2548"/>
          </a:xfrm>
        </p:grpSpPr>
        <p:pic>
          <p:nvPicPr>
            <p:cNvPr id="13350" name="Picture 38" descr="图片1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47" y="2523"/>
              <a:ext cx="813" cy="15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351" name="AutoShape 39"/>
            <p:cNvSpPr>
              <a:spLocks noChangeArrowheads="1"/>
            </p:cNvSpPr>
            <p:nvPr/>
          </p:nvSpPr>
          <p:spPr bwMode="auto">
            <a:xfrm flipH="1">
              <a:off x="612" y="1480"/>
              <a:ext cx="3787" cy="2359"/>
            </a:xfrm>
            <a:prstGeom prst="cloudCallout">
              <a:avLst>
                <a:gd name="adj1" fmla="val -67829"/>
                <a:gd name="adj2" fmla="val 11634"/>
              </a:avLst>
            </a:prstGeom>
            <a:solidFill>
              <a:schemeClr val="bg1"/>
            </a:solidFill>
            <a:ln w="34925">
              <a:solidFill>
                <a:srgbClr val="FF99CC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400" b="1" dirty="0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100+10</a:t>
              </a:r>
              <a:r>
                <a:rPr lang="en-US" altLang="zh-CN" sz="2400" b="1" i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x</a:t>
              </a:r>
              <a:r>
                <a:rPr lang="zh-CN" altLang="en-US" sz="2400" b="1" dirty="0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的值是由字母</a:t>
              </a:r>
              <a:r>
                <a:rPr lang="en-US" altLang="zh-CN" sz="2400" b="1" i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x</a:t>
              </a:r>
              <a:r>
                <a:rPr lang="zh-CN" altLang="en-US" sz="2400" b="1" dirty="0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所取得值确定的。要想确定代数式</a:t>
              </a:r>
              <a:r>
                <a:rPr lang="en-US" altLang="zh-CN" sz="2400" b="1" dirty="0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100+10</a:t>
              </a:r>
              <a:r>
                <a:rPr lang="en-US" altLang="zh-CN" sz="2400" b="1" i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x</a:t>
              </a:r>
              <a:r>
                <a:rPr lang="zh-CN" altLang="en-US" sz="2400" b="1" dirty="0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的值，必须先给定字母</a:t>
              </a:r>
              <a:r>
                <a:rPr lang="en-US" altLang="zh-CN" sz="2400" b="1" i="1" dirty="0">
                  <a:solidFill>
                    <a:srgbClr val="00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x</a:t>
              </a:r>
              <a:r>
                <a:rPr lang="zh-CN" altLang="en-US" sz="2400" b="1" dirty="0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的值</a:t>
              </a:r>
              <a:r>
                <a:rPr lang="en-US" altLang="zh-CN" sz="2400" b="1" dirty="0">
                  <a:solidFill>
                    <a:srgbClr val="000000"/>
                  </a:solidFill>
                  <a:latin typeface="楷体_GB2312" pitchFamily="49" charset="-122"/>
                  <a:ea typeface="楷体_GB2312" pitchFamily="49" charset="-122"/>
                </a:rPr>
                <a:t>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468313" y="1763713"/>
            <a:ext cx="8064500" cy="228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  <a:spcBef>
                <a:spcPct val="100000"/>
              </a:spcBef>
              <a:spcAft>
                <a:spcPct val="0"/>
              </a:spcAft>
            </a:pPr>
            <a:r>
              <a:rPr kumimoji="1" lang="en-US" altLang="zh-CN" sz="2800" b="1" dirty="0">
                <a:solidFill>
                  <a:srgbClr val="000000"/>
                </a:solidFill>
                <a:latin typeface="Tahoma" panose="020B0604030504040204" pitchFamily="34" charset="0"/>
              </a:rPr>
              <a:t>        </a:t>
            </a:r>
            <a:r>
              <a:rPr kumimoji="1" lang="zh-CN" altLang="en-US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一般地，用数代替代数式里的字母，按照代数式指明的运算计算得出的结果，叫做</a:t>
            </a:r>
            <a:r>
              <a:rPr kumimoji="1" lang="zh-CN" altLang="en-US" sz="3200" b="1" dirty="0">
                <a:solidFill>
                  <a:srgbClr val="FF0000"/>
                </a:solidFill>
                <a:latin typeface="Tahoma" panose="020B0604030504040204" pitchFamily="34" charset="0"/>
              </a:rPr>
              <a:t>代数式的值</a:t>
            </a:r>
            <a:r>
              <a:rPr kumimoji="1" lang="zh-CN" altLang="en-US" sz="3200" b="1" dirty="0">
                <a:solidFill>
                  <a:srgbClr val="000000"/>
                </a:solidFill>
                <a:latin typeface="Tahoma" panose="020B0604030504040204" pitchFamily="34" charset="0"/>
              </a:rPr>
              <a:t>。</a:t>
            </a:r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468313" y="620713"/>
            <a:ext cx="76327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000000"/>
                </a:solidFill>
                <a:ea typeface="楷体_GB2312" pitchFamily="49" charset="-122"/>
              </a:rPr>
              <a:t>代数式的值</a:t>
            </a:r>
            <a:r>
              <a:rPr lang="zh-CN" altLang="en-US" sz="2400" dirty="0">
                <a:solidFill>
                  <a:srgbClr val="000000"/>
                </a:solidFill>
                <a:ea typeface="隶书" panose="02010509060101010101" pitchFamily="49" charset="-122"/>
              </a:rPr>
              <a:t>（</a:t>
            </a:r>
            <a:r>
              <a:rPr lang="en-US" altLang="zh-CN" sz="2400" dirty="0">
                <a:solidFill>
                  <a:srgbClr val="000000"/>
                </a:solidFill>
                <a:ea typeface="隶书" panose="02010509060101010101" pitchFamily="49" charset="-122"/>
              </a:rPr>
              <a:t>value of algebraic expression)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FB2A1-1B9A-4502-937D-234B1B29DB06}" type="slidenum">
              <a:rPr lang="en-US" altLang="zh-CN">
                <a:solidFill>
                  <a:srgbClr val="000000"/>
                </a:solidFill>
              </a:rPr>
              <a:t>5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olidFill>
                  <a:srgbClr val="FF0000"/>
                </a:solidFill>
              </a:rPr>
              <a:t>              </a:t>
            </a:r>
            <a:r>
              <a:rPr lang="zh-CN" altLang="en-US">
                <a:solidFill>
                  <a:srgbClr val="FF0000"/>
                </a:solidFill>
              </a:rPr>
              <a:t>自主学习（</a:t>
            </a:r>
            <a:r>
              <a:rPr lang="en-US" altLang="zh-CN">
                <a:solidFill>
                  <a:srgbClr val="FF0000"/>
                </a:solidFill>
              </a:rPr>
              <a:t>2</a:t>
            </a:r>
            <a:r>
              <a:rPr lang="zh-CN" altLang="en-US">
                <a:solidFill>
                  <a:srgbClr val="FF0000"/>
                </a:solidFill>
              </a:rPr>
              <a:t>）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2327275"/>
            <a:ext cx="5616227" cy="1389757"/>
          </a:xfrm>
        </p:spPr>
        <p:txBody>
          <a:bodyPr/>
          <a:lstStyle/>
          <a:p>
            <a:r>
              <a:rPr lang="zh-CN" altLang="en-US" dirty="0"/>
              <a:t>阅读课本</a:t>
            </a:r>
            <a:r>
              <a:rPr lang="en-US" altLang="zh-CN" dirty="0"/>
              <a:t>117</a:t>
            </a:r>
            <a:r>
              <a:rPr lang="zh-CN" altLang="en-US" dirty="0"/>
              <a:t>页例</a:t>
            </a:r>
            <a:r>
              <a:rPr lang="en-US" altLang="zh-CN" dirty="0"/>
              <a:t>1</a:t>
            </a:r>
          </a:p>
          <a:p>
            <a:r>
              <a:rPr lang="zh-CN" altLang="en-US" dirty="0"/>
              <a:t>你有不明白的吗？</a:t>
            </a:r>
            <a:r>
              <a:rPr lang="zh-CN" altLang="en-US" dirty="0">
                <a:solidFill>
                  <a:srgbClr val="FF0000"/>
                </a:solidFill>
              </a:rPr>
              <a:t>举手提问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A1F7E-55DB-418F-BDE0-995372FF6374}" type="slidenum">
              <a:rPr lang="en-US" altLang="zh-CN">
                <a:solidFill>
                  <a:srgbClr val="000000"/>
                </a:solidFill>
              </a:rPr>
              <a:t>6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FF3399"/>
                </a:solidFill>
              </a:rPr>
              <a:t>                </a:t>
            </a:r>
            <a:r>
              <a:rPr lang="zh-CN" altLang="en-US" dirty="0">
                <a:solidFill>
                  <a:srgbClr val="FF3399"/>
                </a:solidFill>
              </a:rPr>
              <a:t>交流展示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81075"/>
            <a:ext cx="8229600" cy="45307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altLang="zh-CN" sz="2800" dirty="0"/>
          </a:p>
          <a:p>
            <a:pPr>
              <a:lnSpc>
                <a:spcPct val="90000"/>
              </a:lnSpc>
            </a:pPr>
            <a:r>
              <a:rPr lang="zh-CN" altLang="en-US" sz="2800" dirty="0">
                <a:solidFill>
                  <a:srgbClr val="FF0000"/>
                </a:solidFill>
              </a:rPr>
              <a:t>注意下列问题：</a:t>
            </a:r>
          </a:p>
          <a:p>
            <a:pPr>
              <a:lnSpc>
                <a:spcPct val="90000"/>
              </a:lnSpc>
            </a:pPr>
            <a:r>
              <a:rPr lang="en-US" altLang="zh-CN" sz="2800" dirty="0"/>
              <a:t>1</a:t>
            </a:r>
            <a:r>
              <a:rPr lang="zh-CN" altLang="en-US" sz="2800" dirty="0"/>
              <a:t>：代入时，必须写出“  解：当</a:t>
            </a:r>
            <a:r>
              <a:rPr lang="en-US" altLang="zh-CN" sz="2800" dirty="0"/>
              <a:t>……</a:t>
            </a:r>
            <a:r>
              <a:rPr lang="zh-CN" altLang="en-US" sz="2800" dirty="0"/>
              <a:t>时”。</a:t>
            </a:r>
          </a:p>
          <a:p>
            <a:pPr>
              <a:lnSpc>
                <a:spcPct val="90000"/>
              </a:lnSpc>
            </a:pPr>
            <a:r>
              <a:rPr lang="en-US" altLang="zh-CN" sz="2800" dirty="0"/>
              <a:t>2</a:t>
            </a:r>
            <a:r>
              <a:rPr lang="zh-CN" altLang="en-US" sz="2800" dirty="0"/>
              <a:t>：代数式中原来省略“</a:t>
            </a:r>
            <a:r>
              <a:rPr lang="en-US" altLang="zh-CN" sz="2800" dirty="0"/>
              <a:t>×”</a:t>
            </a:r>
            <a:r>
              <a:rPr lang="zh-CN" altLang="en-US" sz="2800" dirty="0"/>
              <a:t>，代入后出现</a:t>
            </a:r>
            <a:r>
              <a:rPr lang="zh-CN" altLang="en-US" sz="2800" dirty="0">
                <a:solidFill>
                  <a:srgbClr val="FF0000"/>
                </a:solidFill>
              </a:rPr>
              <a:t>数字与数字相乘，必须添上“</a:t>
            </a:r>
            <a:r>
              <a:rPr lang="en-US" altLang="zh-CN" sz="2800" dirty="0">
                <a:solidFill>
                  <a:srgbClr val="FF0000"/>
                </a:solidFill>
              </a:rPr>
              <a:t>×”</a:t>
            </a:r>
            <a:r>
              <a:rPr lang="zh-CN" altLang="en-US" sz="2800" dirty="0">
                <a:solidFill>
                  <a:srgbClr val="FF0000"/>
                </a:solidFill>
              </a:rPr>
              <a:t>。</a:t>
            </a:r>
          </a:p>
          <a:p>
            <a:pPr>
              <a:lnSpc>
                <a:spcPct val="90000"/>
              </a:lnSpc>
            </a:pPr>
            <a:r>
              <a:rPr lang="en-US" altLang="zh-CN" sz="2800" dirty="0"/>
              <a:t>3</a:t>
            </a:r>
            <a:r>
              <a:rPr lang="zh-CN" altLang="en-US" sz="2800" dirty="0"/>
              <a:t>：代入后出现</a:t>
            </a:r>
            <a:r>
              <a:rPr lang="zh-CN" altLang="en-US" sz="2800" dirty="0">
                <a:solidFill>
                  <a:srgbClr val="FF0000"/>
                </a:solidFill>
              </a:rPr>
              <a:t>负数或分数的乘方，要把负数或分数括起</a:t>
            </a:r>
          </a:p>
          <a:p>
            <a:pPr>
              <a:lnSpc>
                <a:spcPct val="90000"/>
              </a:lnSpc>
            </a:pPr>
            <a:r>
              <a:rPr lang="zh-CN" altLang="en-US" sz="3400" b="1" dirty="0"/>
              <a:t>分组展示：课本</a:t>
            </a:r>
            <a:r>
              <a:rPr lang="en-US" altLang="zh-CN" sz="3400" b="1" dirty="0"/>
              <a:t>118</a:t>
            </a:r>
            <a:r>
              <a:rPr lang="zh-CN" altLang="en-US" sz="3400" b="1" dirty="0"/>
              <a:t>页练习</a:t>
            </a:r>
          </a:p>
          <a:p>
            <a:pPr>
              <a:lnSpc>
                <a:spcPct val="90000"/>
              </a:lnSpc>
            </a:pPr>
            <a:r>
              <a:rPr lang="en-US" altLang="zh-CN" sz="3400" b="1" dirty="0"/>
              <a:t>1</a:t>
            </a:r>
            <a:r>
              <a:rPr lang="zh-CN" altLang="en-US" sz="3400" b="1" dirty="0"/>
              <a:t>（</a:t>
            </a:r>
            <a:r>
              <a:rPr lang="en-US" altLang="zh-CN" sz="3400" b="1" dirty="0"/>
              <a:t>1</a:t>
            </a:r>
            <a:r>
              <a:rPr lang="zh-CN" altLang="en-US" sz="3400" b="1" dirty="0"/>
              <a:t>）一、二组；（</a:t>
            </a:r>
            <a:r>
              <a:rPr lang="en-US" altLang="zh-CN" sz="3400" b="1" dirty="0"/>
              <a:t>2</a:t>
            </a:r>
            <a:r>
              <a:rPr lang="zh-CN" altLang="en-US" sz="3400" b="1" dirty="0"/>
              <a:t>）三、四组</a:t>
            </a:r>
          </a:p>
          <a:p>
            <a:pPr>
              <a:lnSpc>
                <a:spcPct val="90000"/>
              </a:lnSpc>
            </a:pPr>
            <a:r>
              <a:rPr lang="en-US" altLang="zh-CN" sz="3400" b="1" dirty="0"/>
              <a:t>2</a:t>
            </a:r>
            <a:r>
              <a:rPr lang="zh-CN" altLang="en-US" sz="3400" b="1" dirty="0"/>
              <a:t>（</a:t>
            </a:r>
            <a:r>
              <a:rPr lang="en-US" altLang="zh-CN" sz="3400" b="1" dirty="0"/>
              <a:t>1</a:t>
            </a:r>
            <a:r>
              <a:rPr lang="zh-CN" altLang="en-US" sz="3400" b="1" dirty="0"/>
              <a:t>）五、六组</a:t>
            </a:r>
            <a:r>
              <a:rPr lang="zh-CN" altLang="en-US" sz="3400" b="1" dirty="0">
                <a:solidFill>
                  <a:srgbClr val="FF0000"/>
                </a:solidFill>
              </a:rPr>
              <a:t>（各组</a:t>
            </a:r>
            <a:r>
              <a:rPr lang="en-US" altLang="zh-CN" sz="3400" b="1" dirty="0">
                <a:solidFill>
                  <a:srgbClr val="FF0000"/>
                </a:solidFill>
              </a:rPr>
              <a:t>1</a:t>
            </a:r>
            <a:r>
              <a:rPr lang="zh-CN" altLang="en-US" sz="3400" b="1" dirty="0">
                <a:solidFill>
                  <a:srgbClr val="FF0000"/>
                </a:solidFill>
              </a:rPr>
              <a:t>号尽量不动）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F06A6-543B-4BF2-9A38-F790F29F7CA3}" type="slidenum">
              <a:rPr lang="en-US" altLang="zh-CN">
                <a:solidFill>
                  <a:srgbClr val="000000"/>
                </a:solidFill>
              </a:rPr>
              <a:t>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            </a:t>
            </a:r>
            <a:r>
              <a:rPr lang="zh-CN" altLang="en-US">
                <a:solidFill>
                  <a:srgbClr val="FF0000"/>
                </a:solidFill>
              </a:rPr>
              <a:t>你敢挑战吗？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5000" dirty="0"/>
              <a:t>当 </a:t>
            </a:r>
            <a:r>
              <a:rPr lang="en-US" altLang="zh-CN" sz="5000" dirty="0"/>
              <a:t>a=-1/2, b=1/3,</a:t>
            </a:r>
            <a:r>
              <a:rPr lang="zh-CN" altLang="en-US" sz="5000" dirty="0"/>
              <a:t>求代数式</a:t>
            </a:r>
            <a:r>
              <a:rPr lang="en-US" altLang="zh-CN" sz="5000" dirty="0"/>
              <a:t>3a</a:t>
            </a:r>
            <a:r>
              <a:rPr lang="en-US" altLang="zh-CN" sz="5000" baseline="30000" dirty="0"/>
              <a:t>2</a:t>
            </a:r>
            <a:r>
              <a:rPr lang="en-US" altLang="zh-CN" sz="5000" dirty="0"/>
              <a:t>-4b</a:t>
            </a:r>
            <a:r>
              <a:rPr lang="zh-CN" altLang="en-US" sz="5000" dirty="0"/>
              <a:t>的值</a:t>
            </a:r>
            <a:r>
              <a:rPr lang="en-US" altLang="zh-CN" sz="5000" dirty="0"/>
              <a:t>.</a:t>
            </a:r>
          </a:p>
          <a:p>
            <a:r>
              <a:rPr lang="zh-CN" altLang="en-US" sz="5000" dirty="0">
                <a:solidFill>
                  <a:srgbClr val="FF0000"/>
                </a:solidFill>
              </a:rPr>
              <a:t>（举手回答）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81" name="Text Box 25"/>
          <p:cNvSpPr txBox="1">
            <a:spLocks noChangeArrowheads="1"/>
          </p:cNvSpPr>
          <p:nvPr/>
        </p:nvSpPr>
        <p:spPr bwMode="auto">
          <a:xfrm>
            <a:off x="1763713" y="908050"/>
            <a:ext cx="4105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684213" y="765175"/>
            <a:ext cx="8208962" cy="454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4800">
                <a:solidFill>
                  <a:srgbClr val="FF3399"/>
                </a:solidFill>
              </a:rPr>
              <a:t>           </a:t>
            </a:r>
            <a:r>
              <a:rPr lang="zh-CN" altLang="en-US" sz="4800">
                <a:solidFill>
                  <a:srgbClr val="FF3399"/>
                </a:solidFill>
              </a:rPr>
              <a:t>精讲点拨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000000"/>
                </a:solidFill>
              </a:rPr>
              <a:t>阅读课本</a:t>
            </a:r>
            <a:r>
              <a:rPr lang="en-US" altLang="zh-CN" sz="3200">
                <a:solidFill>
                  <a:srgbClr val="000000"/>
                </a:solidFill>
              </a:rPr>
              <a:t>117</a:t>
            </a:r>
            <a:r>
              <a:rPr lang="zh-CN" altLang="en-US" sz="3200">
                <a:solidFill>
                  <a:srgbClr val="000000"/>
                </a:solidFill>
              </a:rPr>
              <a:t>页例</a:t>
            </a:r>
            <a:r>
              <a:rPr lang="en-US" altLang="zh-CN" sz="3200">
                <a:solidFill>
                  <a:srgbClr val="000000"/>
                </a:solidFill>
              </a:rPr>
              <a:t>2</a:t>
            </a:r>
            <a:r>
              <a:rPr lang="zh-CN" altLang="en-US" sz="3200">
                <a:solidFill>
                  <a:srgbClr val="000000"/>
                </a:solidFill>
              </a:rPr>
              <a:t>：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</a:rPr>
              <a:t>解：（</a:t>
            </a:r>
            <a:r>
              <a:rPr lang="en-US" altLang="zh-CN" sz="2800" b="1">
                <a:solidFill>
                  <a:srgbClr val="000000"/>
                </a:solidFill>
              </a:rPr>
              <a:t>1</a:t>
            </a:r>
            <a:r>
              <a:rPr lang="zh-CN" altLang="en-US" sz="2800" b="1">
                <a:solidFill>
                  <a:srgbClr val="000000"/>
                </a:solidFill>
              </a:rPr>
              <a:t>）八年级同学共植树</a:t>
            </a:r>
            <a:r>
              <a:rPr lang="en-US" altLang="zh-CN" sz="2800" b="1">
                <a:solidFill>
                  <a:srgbClr val="000000"/>
                </a:solidFill>
              </a:rPr>
              <a:t>_____</a:t>
            </a:r>
            <a:r>
              <a:rPr lang="zh-CN" altLang="en-US" sz="2800" b="1">
                <a:solidFill>
                  <a:srgbClr val="000000"/>
                </a:solidFill>
              </a:rPr>
              <a:t>棵；七年级同学共植树</a:t>
            </a:r>
            <a:r>
              <a:rPr lang="en-US" altLang="zh-CN" sz="2800" b="1">
                <a:solidFill>
                  <a:srgbClr val="000000"/>
                </a:solidFill>
              </a:rPr>
              <a:t>_____</a:t>
            </a:r>
            <a:r>
              <a:rPr lang="zh-CN" altLang="en-US" sz="2800" b="1">
                <a:solidFill>
                  <a:srgbClr val="000000"/>
                </a:solidFill>
              </a:rPr>
              <a:t>棵；该校七八年级同学共植树</a:t>
            </a:r>
            <a:r>
              <a:rPr lang="en-US" altLang="zh-CN" sz="2800" b="1">
                <a:solidFill>
                  <a:srgbClr val="000000"/>
                </a:solidFill>
              </a:rPr>
              <a:t>———</a:t>
            </a:r>
            <a:r>
              <a:rPr lang="zh-CN" altLang="en-US" sz="2800" b="1">
                <a:solidFill>
                  <a:srgbClr val="000000"/>
                </a:solidFill>
              </a:rPr>
              <a:t>棵？</a:t>
            </a:r>
            <a:endParaRPr lang="zh-CN" altLang="en-US" sz="2800" b="1">
              <a:solidFill>
                <a:srgbClr val="FF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2800" b="1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000000"/>
                </a:solidFill>
              </a:rPr>
              <a:t> （</a:t>
            </a:r>
            <a:r>
              <a:rPr lang="en-US" altLang="zh-CN" sz="2800" b="1">
                <a:solidFill>
                  <a:srgbClr val="000000"/>
                </a:solidFill>
              </a:rPr>
              <a:t>2</a:t>
            </a:r>
            <a:r>
              <a:rPr lang="zh-CN" altLang="en-US" sz="2800" b="1">
                <a:solidFill>
                  <a:srgbClr val="000000"/>
                </a:solidFill>
              </a:rPr>
              <a:t>）当</a:t>
            </a:r>
            <a:r>
              <a:rPr lang="en-US" altLang="zh-CN" sz="2800" b="1">
                <a:solidFill>
                  <a:srgbClr val="000000"/>
                </a:solidFill>
              </a:rPr>
              <a:t>x=98,y=102</a:t>
            </a:r>
            <a:r>
              <a:rPr lang="zh-CN" altLang="en-US" sz="2800" b="1">
                <a:solidFill>
                  <a:srgbClr val="000000"/>
                </a:solidFill>
              </a:rPr>
              <a:t>时， </a:t>
            </a:r>
            <a:endParaRPr lang="zh-CN" altLang="en-US" sz="2800" b="1">
              <a:solidFill>
                <a:srgbClr val="FF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altLang="zh-CN" sz="2800" b="1">
              <a:solidFill>
                <a:srgbClr val="FF0000"/>
              </a:solidFill>
            </a:endParaRPr>
          </a:p>
        </p:txBody>
      </p:sp>
      <p:sp>
        <p:nvSpPr>
          <p:cNvPr id="45084" name="Line 28"/>
          <p:cNvSpPr>
            <a:spLocks noChangeShapeType="1"/>
          </p:cNvSpPr>
          <p:nvPr/>
        </p:nvSpPr>
        <p:spPr bwMode="auto">
          <a:xfrm>
            <a:off x="1187450" y="4365625"/>
            <a:ext cx="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3B688-3463-444F-A6C1-304C641CB9E5}" type="slidenum">
              <a:rPr lang="en-US" altLang="zh-CN">
                <a:solidFill>
                  <a:srgbClr val="000000"/>
                </a:solidFill>
              </a:rPr>
              <a:t>9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zh-CN" altLang="en-US" i="1" dirty="0">
                <a:cs typeface="Times New Roman" panose="02020603050405020304" pitchFamily="18" charset="0"/>
              </a:rPr>
              <a:t>思考</a:t>
            </a:r>
            <a:r>
              <a:rPr lang="zh-CN" altLang="en-US" i="1" dirty="0">
                <a:solidFill>
                  <a:srgbClr val="FF0000"/>
                </a:solidFill>
                <a:cs typeface="Times New Roman" panose="02020603050405020304" pitchFamily="18" charset="0"/>
              </a:rPr>
              <a:t>：（举手回答）</a:t>
            </a:r>
          </a:p>
          <a:p>
            <a:pPr algn="just">
              <a:buFontTx/>
              <a:buNone/>
            </a:pPr>
            <a:endParaRPr lang="zh-CN" altLang="en-US" dirty="0"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en-US" altLang="zh-CN" dirty="0">
                <a:cs typeface="Times New Roman" panose="02020603050405020304" pitchFamily="18" charset="0"/>
              </a:rPr>
              <a:t>1</a:t>
            </a:r>
            <a:r>
              <a:rPr lang="zh-CN" altLang="en-US" dirty="0">
                <a:cs typeface="Times New Roman" panose="02020603050405020304" pitchFamily="18" charset="0"/>
              </a:rPr>
              <a:t>：若</a:t>
            </a:r>
            <a:r>
              <a:rPr lang="en-US" altLang="zh-CN" i="1" dirty="0">
                <a:cs typeface="Times New Roman" panose="02020603050405020304" pitchFamily="18" charset="0"/>
              </a:rPr>
              <a:t>a</a:t>
            </a:r>
            <a:r>
              <a:rPr lang="en-US" altLang="zh-CN" i="1" baseline="30000" dirty="0">
                <a:cs typeface="Times New Roman" panose="02020603050405020304" pitchFamily="18" charset="0"/>
              </a:rPr>
              <a:t>2</a:t>
            </a:r>
            <a:r>
              <a:rPr lang="en-US" altLang="zh-CN" i="1" dirty="0">
                <a:cs typeface="Times New Roman" panose="02020603050405020304" pitchFamily="18" charset="0"/>
              </a:rPr>
              <a:t>+a=1</a:t>
            </a:r>
            <a:r>
              <a:rPr lang="en-US" altLang="zh-CN" dirty="0">
                <a:cs typeface="Times New Roman" panose="02020603050405020304" pitchFamily="18" charset="0"/>
              </a:rPr>
              <a:t>,</a:t>
            </a:r>
            <a:r>
              <a:rPr lang="zh-CN" altLang="en-US" dirty="0">
                <a:cs typeface="Times New Roman" panose="02020603050405020304" pitchFamily="18" charset="0"/>
              </a:rPr>
              <a:t>则</a:t>
            </a:r>
            <a:r>
              <a:rPr lang="en-US" altLang="zh-CN" i="1" dirty="0">
                <a:cs typeface="Times New Roman" panose="02020603050405020304" pitchFamily="18" charset="0"/>
              </a:rPr>
              <a:t>3(a</a:t>
            </a:r>
            <a:r>
              <a:rPr lang="en-US" altLang="zh-CN" i="1" baseline="30000" dirty="0">
                <a:cs typeface="Times New Roman" panose="02020603050405020304" pitchFamily="18" charset="0"/>
              </a:rPr>
              <a:t>2</a:t>
            </a:r>
            <a:r>
              <a:rPr lang="en-US" altLang="zh-CN" i="1" dirty="0">
                <a:cs typeface="Times New Roman" panose="02020603050405020304" pitchFamily="18" charset="0"/>
              </a:rPr>
              <a:t>+a)=______</a:t>
            </a:r>
          </a:p>
          <a:p>
            <a:pPr algn="just">
              <a:buFontTx/>
              <a:buNone/>
            </a:pPr>
            <a:endParaRPr lang="en-US" altLang="zh-CN" i="1" dirty="0">
              <a:cs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en-US" altLang="zh-CN" dirty="0">
                <a:cs typeface="Times New Roman" panose="02020603050405020304" pitchFamily="18" charset="0"/>
              </a:rPr>
              <a:t>2</a:t>
            </a:r>
            <a:r>
              <a:rPr lang="zh-CN" altLang="en-US" dirty="0">
                <a:cs typeface="Times New Roman" panose="02020603050405020304" pitchFamily="18" charset="0"/>
              </a:rPr>
              <a:t>：若</a:t>
            </a:r>
            <a:r>
              <a:rPr lang="en-US" altLang="zh-CN" i="1" dirty="0">
                <a:cs typeface="Times New Roman" panose="02020603050405020304" pitchFamily="18" charset="0"/>
              </a:rPr>
              <a:t>a</a:t>
            </a:r>
            <a:r>
              <a:rPr lang="en-US" altLang="zh-CN" i="1" baseline="30000" dirty="0">
                <a:cs typeface="Times New Roman" panose="02020603050405020304" pitchFamily="18" charset="0"/>
              </a:rPr>
              <a:t>2</a:t>
            </a:r>
            <a:r>
              <a:rPr lang="en-US" altLang="zh-CN" i="1" dirty="0">
                <a:cs typeface="Times New Roman" panose="02020603050405020304" pitchFamily="18" charset="0"/>
              </a:rPr>
              <a:t>+a=1</a:t>
            </a:r>
            <a:r>
              <a:rPr lang="en-US" altLang="zh-CN" dirty="0">
                <a:cs typeface="Times New Roman" panose="02020603050405020304" pitchFamily="18" charset="0"/>
              </a:rPr>
              <a:t>,</a:t>
            </a:r>
            <a:r>
              <a:rPr lang="zh-CN" altLang="en-US" dirty="0">
                <a:cs typeface="Times New Roman" panose="02020603050405020304" pitchFamily="18" charset="0"/>
              </a:rPr>
              <a:t>则</a:t>
            </a:r>
            <a:r>
              <a:rPr lang="en-US" altLang="zh-CN" i="1" dirty="0">
                <a:cs typeface="Times New Roman" panose="02020603050405020304" pitchFamily="18" charset="0"/>
              </a:rPr>
              <a:t>3a</a:t>
            </a:r>
            <a:r>
              <a:rPr lang="en-US" altLang="zh-CN" i="1" baseline="30000" dirty="0">
                <a:cs typeface="Times New Roman" panose="02020603050405020304" pitchFamily="18" charset="0"/>
              </a:rPr>
              <a:t>2</a:t>
            </a:r>
            <a:r>
              <a:rPr lang="en-US" altLang="zh-CN" i="1" dirty="0">
                <a:cs typeface="Times New Roman" panose="02020603050405020304" pitchFamily="18" charset="0"/>
              </a:rPr>
              <a:t>+3a-5=______</a:t>
            </a:r>
          </a:p>
          <a:p>
            <a:pPr algn="just"/>
            <a:endParaRPr lang="en-US" altLang="zh-CN" i="1" dirty="0">
              <a:cs typeface="Times New Roman" panose="02020603050405020304" pitchFamily="18" charset="0"/>
            </a:endParaRPr>
          </a:p>
        </p:txBody>
      </p:sp>
      <p:sp>
        <p:nvSpPr>
          <p:cNvPr id="157703" name="Text Box 7"/>
          <p:cNvSpPr txBox="1">
            <a:spLocks noChangeArrowheads="1"/>
          </p:cNvSpPr>
          <p:nvPr/>
        </p:nvSpPr>
        <p:spPr bwMode="auto">
          <a:xfrm>
            <a:off x="2843213" y="188913"/>
            <a:ext cx="4713287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4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拓展提升</a:t>
            </a: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7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7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7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7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7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7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698" grpId="0" build="p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467</Words>
  <Application>Microsoft Office PowerPoint</Application>
  <PresentationFormat>全屏显示(4:3)</PresentationFormat>
  <Paragraphs>66</Paragraphs>
  <Slides>13</Slides>
  <Notes>9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5" baseType="lpstr">
      <vt:lpstr>华文新魏</vt:lpstr>
      <vt:lpstr>楷体_GB2312</vt:lpstr>
      <vt:lpstr>隶书</vt:lpstr>
      <vt:lpstr>宋体</vt:lpstr>
      <vt:lpstr>微软雅黑</vt:lpstr>
      <vt:lpstr>Arial</vt:lpstr>
      <vt:lpstr>Calibri</vt:lpstr>
      <vt:lpstr>Tahoma</vt:lpstr>
      <vt:lpstr>Times New Roman</vt:lpstr>
      <vt:lpstr>Wingdings</vt:lpstr>
      <vt:lpstr>WWW.2PPT.COM
</vt:lpstr>
      <vt:lpstr>公式</vt:lpstr>
      <vt:lpstr>PowerPoint 演示文稿</vt:lpstr>
      <vt:lpstr>学习目标</vt:lpstr>
      <vt:lpstr>PowerPoint 演示文稿</vt:lpstr>
      <vt:lpstr>PowerPoint 演示文稿</vt:lpstr>
      <vt:lpstr>              自主学习（2）</vt:lpstr>
      <vt:lpstr>                交流展示</vt:lpstr>
      <vt:lpstr>             你敢挑战吗？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2017-08-17T02:14:00Z</dcterms:created>
  <dcterms:modified xsi:type="dcterms:W3CDTF">2023-01-17T02:31:21Z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3AE8E4DB64714CB594978CF84D6E2584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