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546" r:id="rId2"/>
    <p:sldId id="264" r:id="rId3"/>
    <p:sldId id="263" r:id="rId4"/>
    <p:sldId id="393" r:id="rId5"/>
    <p:sldId id="261" r:id="rId6"/>
    <p:sldId id="466" r:id="rId7"/>
    <p:sldId id="515" r:id="rId8"/>
    <p:sldId id="516" r:id="rId9"/>
    <p:sldId id="491" r:id="rId10"/>
    <p:sldId id="518" r:id="rId11"/>
    <p:sldId id="517" r:id="rId12"/>
    <p:sldId id="492" r:id="rId13"/>
    <p:sldId id="367" r:id="rId14"/>
    <p:sldId id="396" r:id="rId15"/>
    <p:sldId id="320" r:id="rId16"/>
    <p:sldId id="321" r:id="rId17"/>
    <p:sldId id="322" r:id="rId18"/>
    <p:sldId id="493" r:id="rId19"/>
    <p:sldId id="365" r:id="rId20"/>
    <p:sldId id="544" r:id="rId21"/>
    <p:sldId id="272" r:id="rId22"/>
    <p:sldId id="273" r:id="rId23"/>
    <p:sldId id="545" r:id="rId24"/>
    <p:sldId id="427" r:id="rId25"/>
    <p:sldId id="366" r:id="rId26"/>
    <p:sldId id="439" r:id="rId27"/>
    <p:sldId id="288" r:id="rId28"/>
    <p:sldId id="290" r:id="rId29"/>
  </p:sldIdLst>
  <p:sldSz cx="9144000" cy="5143500" type="screen16x9"/>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4861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69659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4521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39319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1741805" algn="l" defTabSz="69659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89785" algn="l" defTabSz="69659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438400" algn="l" defTabSz="69659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87015" algn="l" defTabSz="696595"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5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4D6"/>
    <a:srgbClr val="F5B88B"/>
    <a:srgbClr val="EEEAC9"/>
    <a:srgbClr val="F1EADC"/>
    <a:srgbClr val="EB2771"/>
    <a:srgbClr val="E3007E"/>
    <a:srgbClr val="1AB8F2"/>
    <a:srgbClr val="35C0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107" d="100"/>
          <a:sy n="107" d="100"/>
        </p:scale>
        <p:origin x="-84" y="-690"/>
      </p:cViewPr>
      <p:guideLst>
        <p:guide orient="horz" pos="1656"/>
        <p:guide pos="2880"/>
      </p:guideLst>
    </p:cSldViewPr>
  </p:slideViewPr>
  <p:notesTextViewPr>
    <p:cViewPr>
      <p:scale>
        <a:sx n="1" d="1"/>
        <a:sy n="1" d="1"/>
      </p:scale>
      <p:origin x="0" y="0"/>
    </p:cViewPr>
  </p:notesTextViewPr>
  <p:sorterViewPr>
    <p:cViewPr>
      <p:scale>
        <a:sx n="168" d="100"/>
        <a:sy n="168"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smtClean="0"/>
            </a:lvl1pPr>
          </a:lstStyle>
          <a:p>
            <a:fld id="{0F9B84EA-7D68-4D60-9CB1-D50884785D1C}"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502F997C-3441-478A-AABD-458DDE97BA25}"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fld id="{D2A48B96-639E-45A3-A0BA-2464DFDB1FAA}" type="datetimeFigureOut">
              <a:rPr lang="zh-CN" altLang="en-US"/>
              <a:t>2023-01-17</a:t>
            </a:fld>
            <a:endParaRPr lang="zh-CN" altLang="en-US"/>
          </a:p>
        </p:txBody>
      </p:sp>
      <p:sp>
        <p:nvSpPr>
          <p:cNvPr id="410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4101"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86F17B0B-7108-40EE-81F2-9B4894E8D699}"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900" kern="1200">
        <a:solidFill>
          <a:schemeClr val="tx1"/>
        </a:solidFill>
        <a:latin typeface="+mn-lt"/>
        <a:ea typeface="+mn-ea"/>
        <a:cs typeface="+mn-cs"/>
      </a:defRPr>
    </a:lvl1pPr>
    <a:lvl2pPr marL="348615" algn="l" rtl="0" fontAlgn="base">
      <a:spcBef>
        <a:spcPct val="0"/>
      </a:spcBef>
      <a:spcAft>
        <a:spcPct val="0"/>
      </a:spcAft>
      <a:defRPr sz="900" kern="1200">
        <a:solidFill>
          <a:schemeClr val="tx1"/>
        </a:solidFill>
        <a:latin typeface="+mn-lt"/>
        <a:ea typeface="+mn-ea"/>
        <a:cs typeface="+mn-cs"/>
      </a:defRPr>
    </a:lvl2pPr>
    <a:lvl3pPr marL="696595" algn="l" rtl="0" fontAlgn="base">
      <a:spcBef>
        <a:spcPct val="0"/>
      </a:spcBef>
      <a:spcAft>
        <a:spcPct val="0"/>
      </a:spcAft>
      <a:defRPr sz="900" kern="1200">
        <a:solidFill>
          <a:schemeClr val="tx1"/>
        </a:solidFill>
        <a:latin typeface="+mn-lt"/>
        <a:ea typeface="+mn-ea"/>
        <a:cs typeface="+mn-cs"/>
      </a:defRPr>
    </a:lvl3pPr>
    <a:lvl4pPr marL="1045210" algn="l" rtl="0" fontAlgn="base">
      <a:spcBef>
        <a:spcPct val="0"/>
      </a:spcBef>
      <a:spcAft>
        <a:spcPct val="0"/>
      </a:spcAft>
      <a:defRPr sz="900" kern="1200">
        <a:solidFill>
          <a:schemeClr val="tx1"/>
        </a:solidFill>
        <a:latin typeface="+mn-lt"/>
        <a:ea typeface="+mn-ea"/>
        <a:cs typeface="+mn-cs"/>
      </a:defRPr>
    </a:lvl4pPr>
    <a:lvl5pPr marL="1393190" algn="l" rtl="0" fontAlgn="base">
      <a:spcBef>
        <a:spcPct val="0"/>
      </a:spcBef>
      <a:spcAft>
        <a:spcPct val="0"/>
      </a:spcAft>
      <a:defRPr sz="900" kern="1200">
        <a:solidFill>
          <a:schemeClr val="tx1"/>
        </a:solidFill>
        <a:latin typeface="+mn-lt"/>
        <a:ea typeface="+mn-ea"/>
        <a:cs typeface="+mn-cs"/>
      </a:defRPr>
    </a:lvl5pPr>
    <a:lvl6pPr marL="1741805" algn="l" defTabSz="696595" rtl="0" eaLnBrk="1" latinLnBrk="0" hangingPunct="1">
      <a:defRPr sz="900" kern="1200">
        <a:solidFill>
          <a:schemeClr val="tx1"/>
        </a:solidFill>
        <a:latin typeface="+mn-lt"/>
        <a:ea typeface="+mn-ea"/>
        <a:cs typeface="+mn-cs"/>
      </a:defRPr>
    </a:lvl6pPr>
    <a:lvl7pPr marL="2089785" algn="l" defTabSz="696595" rtl="0" eaLnBrk="1" latinLnBrk="0" hangingPunct="1">
      <a:defRPr sz="900" kern="1200">
        <a:solidFill>
          <a:schemeClr val="tx1"/>
        </a:solidFill>
        <a:latin typeface="+mn-lt"/>
        <a:ea typeface="+mn-ea"/>
        <a:cs typeface="+mn-cs"/>
      </a:defRPr>
    </a:lvl7pPr>
    <a:lvl8pPr marL="2438400" algn="l" defTabSz="696595" rtl="0" eaLnBrk="1" latinLnBrk="0" hangingPunct="1">
      <a:defRPr sz="900" kern="1200">
        <a:solidFill>
          <a:schemeClr val="tx1"/>
        </a:solidFill>
        <a:latin typeface="+mn-lt"/>
        <a:ea typeface="+mn-ea"/>
        <a:cs typeface="+mn-cs"/>
      </a:defRPr>
    </a:lvl8pPr>
    <a:lvl9pPr marL="2787015" algn="l" defTabSz="69659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p:cNvSpPr>
          <p:nvPr>
            <p:ph type="sldImg" idx="4294967295"/>
          </p:nvPr>
        </p:nvSpPr>
        <p:spPr>
          <a:xfrm>
            <a:off x="685800" y="1143000"/>
            <a:ext cx="5486400" cy="3086100"/>
          </a:xfrm>
          <a:ln>
            <a:miter lim="800000"/>
          </a:ln>
        </p:spPr>
      </p:sp>
      <p:sp>
        <p:nvSpPr>
          <p:cNvPr id="8194" name="文本占位符 2"/>
          <p:cNvSpPr>
            <a:spLocks noGrp="1" noChangeArrowheads="1"/>
          </p:cNvSpPr>
          <p:nvPr>
            <p:ph type="body" idx="4294967295"/>
          </p:nvPr>
        </p:nvSpPr>
        <p:spPr/>
        <p:txBody>
          <a:bodyPr/>
          <a:lstStyle/>
          <a:p>
            <a:endParaRPr lang="zh-CN"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p:cNvSpPr>
          <p:nvPr>
            <p:ph type="sldImg" idx="4294967295"/>
          </p:nvPr>
        </p:nvSpPr>
        <p:spPr>
          <a:xfrm>
            <a:off x="685800" y="1143000"/>
            <a:ext cx="5486400" cy="3086100"/>
          </a:xfrm>
          <a:ln>
            <a:miter lim="800000"/>
          </a:ln>
        </p:spPr>
      </p:sp>
      <p:sp>
        <p:nvSpPr>
          <p:cNvPr id="26626"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ChangeArrowheads="1"/>
          </p:cNvSpPr>
          <p:nvPr>
            <p:ph type="sldImg" idx="4294967295"/>
          </p:nvPr>
        </p:nvSpPr>
        <p:spPr>
          <a:xfrm>
            <a:off x="685800" y="1143000"/>
            <a:ext cx="5486400" cy="3086100"/>
          </a:xfrm>
          <a:ln>
            <a:miter lim="800000"/>
          </a:ln>
        </p:spPr>
      </p:sp>
      <p:sp>
        <p:nvSpPr>
          <p:cNvPr id="2867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ChangeArrowheads="1"/>
          </p:cNvSpPr>
          <p:nvPr>
            <p:ph type="sldImg" idx="4294967295"/>
          </p:nvPr>
        </p:nvSpPr>
        <p:spPr>
          <a:xfrm>
            <a:off x="685800" y="1143000"/>
            <a:ext cx="5486400" cy="3086100"/>
          </a:xfrm>
          <a:ln>
            <a:miter lim="800000"/>
          </a:ln>
        </p:spPr>
      </p:sp>
      <p:sp>
        <p:nvSpPr>
          <p:cNvPr id="30722"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ChangeArrowheads="1"/>
          </p:cNvSpPr>
          <p:nvPr>
            <p:ph type="sldImg" idx="4294967295"/>
          </p:nvPr>
        </p:nvSpPr>
        <p:spPr>
          <a:xfrm>
            <a:off x="685800" y="1143000"/>
            <a:ext cx="5486400" cy="3086100"/>
          </a:xfrm>
          <a:ln>
            <a:miter lim="800000"/>
          </a:ln>
        </p:spPr>
      </p:sp>
      <p:sp>
        <p:nvSpPr>
          <p:cNvPr id="32770"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p:cNvSpPr>
          <p:nvPr>
            <p:ph type="sldImg" idx="4294967295"/>
          </p:nvPr>
        </p:nvSpPr>
        <p:spPr>
          <a:xfrm>
            <a:off x="685800" y="1143000"/>
            <a:ext cx="5486400" cy="3086100"/>
          </a:xfrm>
          <a:ln>
            <a:miter lim="800000"/>
          </a:ln>
        </p:spPr>
      </p:sp>
      <p:sp>
        <p:nvSpPr>
          <p:cNvPr id="34818"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ChangeArrowheads="1"/>
          </p:cNvSpPr>
          <p:nvPr>
            <p:ph type="sldImg" idx="4294967295"/>
          </p:nvPr>
        </p:nvSpPr>
        <p:spPr>
          <a:xfrm>
            <a:off x="685800" y="1143000"/>
            <a:ext cx="5486400" cy="3086100"/>
          </a:xfrm>
          <a:ln>
            <a:miter lim="800000"/>
          </a:ln>
        </p:spPr>
      </p:sp>
      <p:sp>
        <p:nvSpPr>
          <p:cNvPr id="36866"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ChangeArrowheads="1"/>
          </p:cNvSpPr>
          <p:nvPr>
            <p:ph type="sldImg" idx="4294967295"/>
          </p:nvPr>
        </p:nvSpPr>
        <p:spPr>
          <a:xfrm>
            <a:off x="685800" y="1143000"/>
            <a:ext cx="5486400" cy="3086100"/>
          </a:xfrm>
          <a:ln>
            <a:miter lim="800000"/>
          </a:ln>
        </p:spPr>
      </p:sp>
      <p:sp>
        <p:nvSpPr>
          <p:cNvPr id="3891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p:cNvSpPr>
          <p:nvPr>
            <p:ph type="sldImg" idx="4294967295"/>
          </p:nvPr>
        </p:nvSpPr>
        <p:spPr>
          <a:xfrm>
            <a:off x="685800" y="1143000"/>
            <a:ext cx="5486400" cy="3086100"/>
          </a:xfrm>
          <a:ln>
            <a:miter lim="800000"/>
          </a:ln>
        </p:spPr>
      </p:sp>
      <p:sp>
        <p:nvSpPr>
          <p:cNvPr id="41986"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ChangeArrowheads="1"/>
          </p:cNvSpPr>
          <p:nvPr>
            <p:ph type="sldImg" idx="4294967295"/>
          </p:nvPr>
        </p:nvSpPr>
        <p:spPr>
          <a:xfrm>
            <a:off x="685800" y="1143000"/>
            <a:ext cx="5486400" cy="3086100"/>
          </a:xfrm>
          <a:ln>
            <a:miter lim="800000"/>
          </a:ln>
        </p:spPr>
      </p:sp>
      <p:sp>
        <p:nvSpPr>
          <p:cNvPr id="10242"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p:cNvSpPr>
          <p:nvPr>
            <p:ph type="sldImg" idx="4294967295"/>
          </p:nvPr>
        </p:nvSpPr>
        <p:spPr>
          <a:xfrm>
            <a:off x="685800" y="1143000"/>
            <a:ext cx="5486400" cy="3086100"/>
          </a:xfrm>
          <a:ln>
            <a:miter lim="800000"/>
          </a:ln>
        </p:spPr>
      </p:sp>
      <p:sp>
        <p:nvSpPr>
          <p:cNvPr id="12290"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noChangeArrowheads="1"/>
          </p:cNvSpPr>
          <p:nvPr>
            <p:ph type="sldImg" idx="4294967295"/>
          </p:nvPr>
        </p:nvSpPr>
        <p:spPr>
          <a:xfrm>
            <a:off x="685800" y="1143000"/>
            <a:ext cx="5486400" cy="3086100"/>
          </a:xfrm>
          <a:ln>
            <a:miter lim="800000"/>
          </a:ln>
        </p:spPr>
      </p:sp>
      <p:sp>
        <p:nvSpPr>
          <p:cNvPr id="14338"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ChangeArrowheads="1"/>
          </p:cNvSpPr>
          <p:nvPr>
            <p:ph type="sldImg" idx="4294967295"/>
          </p:nvPr>
        </p:nvSpPr>
        <p:spPr>
          <a:xfrm>
            <a:off x="685800" y="1143000"/>
            <a:ext cx="5486400" cy="3086100"/>
          </a:xfrm>
          <a:ln>
            <a:miter lim="800000"/>
          </a:ln>
        </p:spPr>
      </p:sp>
      <p:sp>
        <p:nvSpPr>
          <p:cNvPr id="16386"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ChangeArrowheads="1"/>
          </p:cNvSpPr>
          <p:nvPr>
            <p:ph type="sldImg" idx="4294967295"/>
          </p:nvPr>
        </p:nvSpPr>
        <p:spPr>
          <a:xfrm>
            <a:off x="685800" y="1143000"/>
            <a:ext cx="5486400" cy="3086100"/>
          </a:xfrm>
          <a:ln>
            <a:miter lim="800000"/>
          </a:ln>
        </p:spPr>
      </p:sp>
      <p:sp>
        <p:nvSpPr>
          <p:cNvPr id="1843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ChangeArrowheads="1"/>
          </p:cNvSpPr>
          <p:nvPr>
            <p:ph type="sldImg" idx="4294967295"/>
          </p:nvPr>
        </p:nvSpPr>
        <p:spPr>
          <a:xfrm>
            <a:off x="685800" y="1143000"/>
            <a:ext cx="5486400" cy="3086100"/>
          </a:xfrm>
          <a:ln>
            <a:miter lim="800000"/>
          </a:ln>
        </p:spPr>
      </p:sp>
      <p:sp>
        <p:nvSpPr>
          <p:cNvPr id="20482"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xfrm>
            <a:off x="685800" y="1143000"/>
            <a:ext cx="5486400" cy="3086100"/>
          </a:xfrm>
          <a:ln>
            <a:miter lim="800000"/>
          </a:ln>
        </p:spPr>
      </p:sp>
      <p:sp>
        <p:nvSpPr>
          <p:cNvPr id="22530"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ChangeArrowheads="1"/>
          </p:cNvSpPr>
          <p:nvPr>
            <p:ph type="sldImg" idx="4294967295"/>
          </p:nvPr>
        </p:nvSpPr>
        <p:spPr>
          <a:xfrm>
            <a:off x="685800" y="1143000"/>
            <a:ext cx="5486400" cy="3086100"/>
          </a:xfrm>
          <a:ln>
            <a:miter lim="800000"/>
          </a:ln>
        </p:spPr>
      </p:sp>
      <p:sp>
        <p:nvSpPr>
          <p:cNvPr id="24578"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矩形 1"/>
          <p:cNvSpPr/>
          <p:nvPr userDrawn="1"/>
        </p:nvSpPr>
        <p:spPr>
          <a:xfrm>
            <a:off x="350174" y="1916832"/>
            <a:ext cx="735006" cy="241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                  PPT</a:t>
            </a:r>
            <a:r>
              <a:rPr lang="zh-CN" altLang="en-US" sz="100" dirty="0">
                <a:solidFill>
                  <a:schemeClr val="bg1"/>
                </a:solidFill>
              </a:rPr>
              <a:t>素材：</a:t>
            </a:r>
            <a:r>
              <a:rPr lang="en-US" altLang="zh-CN" sz="100" dirty="0">
                <a:solidFill>
                  <a:schemeClr val="bg1"/>
                </a:solidFill>
              </a:rPr>
              <a:t>www.1ppt.com/sucai/</a:t>
            </a:r>
          </a:p>
          <a:p>
            <a:r>
              <a:rPr lang="en-US" altLang="zh-CN" sz="100" dirty="0">
                <a:solidFill>
                  <a:schemeClr val="bg1"/>
                </a:solidFill>
              </a:rPr>
              <a:t>PPT</a:t>
            </a:r>
            <a:r>
              <a:rPr lang="zh-CN" altLang="en-US" sz="100" dirty="0">
                <a:solidFill>
                  <a:schemeClr val="bg1"/>
                </a:solidFill>
              </a:rPr>
              <a:t>背景：</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p>
          <a:p>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r>
              <a:rPr lang="zh-CN" altLang="en-US" sz="100" dirty="0">
                <a:solidFill>
                  <a:schemeClr val="bg1"/>
                </a:solidFill>
              </a:rPr>
              <a:t>资料下载：</a:t>
            </a:r>
            <a:r>
              <a:rPr lang="en-US" altLang="zh-CN" sz="100" dirty="0">
                <a:solidFill>
                  <a:schemeClr val="bg1"/>
                </a:solidFill>
              </a:rPr>
              <a:t>www.1ppt.com/ziliao/                   </a:t>
            </a:r>
            <a:r>
              <a:rPr lang="zh-CN" altLang="en-US" sz="100" dirty="0">
                <a:solidFill>
                  <a:schemeClr val="bg1"/>
                </a:solidFill>
              </a:rPr>
              <a:t>个人简历：</a:t>
            </a:r>
            <a:r>
              <a:rPr lang="en-US" altLang="zh-CN" sz="100" dirty="0">
                <a:solidFill>
                  <a:schemeClr val="bg1"/>
                </a:solidFill>
              </a:rPr>
              <a:t>www.1ppt.com/jianli/             </a:t>
            </a:r>
          </a:p>
          <a:p>
            <a:r>
              <a:rPr lang="zh-CN" altLang="en-US" sz="100" dirty="0">
                <a:solidFill>
                  <a:schemeClr val="bg1"/>
                </a:solidFill>
              </a:rPr>
              <a:t>试卷下载：</a:t>
            </a:r>
            <a:r>
              <a:rPr lang="en-US" altLang="zh-CN" sz="100" dirty="0">
                <a:solidFill>
                  <a:schemeClr val="bg1"/>
                </a:solidFill>
              </a:rPr>
              <a:t>www.1ppt.com/shiti/                     </a:t>
            </a:r>
            <a:r>
              <a:rPr lang="zh-CN" altLang="en-US" sz="100" dirty="0">
                <a:solidFill>
                  <a:schemeClr val="bg1"/>
                </a:solidFill>
              </a:rPr>
              <a:t>教案下载：</a:t>
            </a:r>
            <a:r>
              <a:rPr lang="en-US" altLang="zh-CN" sz="100" dirty="0">
                <a:solidFill>
                  <a:schemeClr val="bg1"/>
                </a:solidFill>
              </a:rPr>
              <a:t>www.1ppt.com/jiaoan/               </a:t>
            </a:r>
          </a:p>
          <a:p>
            <a:r>
              <a:rPr lang="zh-CN" altLang="en-US" sz="100" dirty="0">
                <a:solidFill>
                  <a:schemeClr val="bg1"/>
                </a:solidFill>
              </a:rPr>
              <a:t>手抄报：</a:t>
            </a:r>
            <a:r>
              <a:rPr lang="en-US" altLang="zh-CN" sz="100" dirty="0">
                <a:solidFill>
                  <a:schemeClr val="bg1"/>
                </a:solidFill>
              </a:rPr>
              <a:t>www.1ppt.com/shouchaobao/          PPT</a:t>
            </a:r>
            <a:r>
              <a:rPr lang="zh-CN" altLang="en-US" sz="100" dirty="0">
                <a:solidFill>
                  <a:schemeClr val="bg1"/>
                </a:solidFill>
              </a:rPr>
              <a:t>课件：</a:t>
            </a:r>
            <a:r>
              <a:rPr lang="en-US" altLang="zh-CN" sz="100" dirty="0">
                <a:solidFill>
                  <a:schemeClr val="bg1"/>
                </a:solidFill>
              </a:rPr>
              <a:t>www.1ppt.com/kejian/ </a:t>
            </a:r>
          </a:p>
          <a:p>
            <a:r>
              <a:rPr lang="zh-CN" altLang="en-US" sz="100" dirty="0">
                <a:solidFill>
                  <a:schemeClr val="bg1"/>
                </a:solidFill>
              </a:rPr>
              <a:t>语文课件：</a:t>
            </a:r>
            <a:r>
              <a:rPr lang="en-US" altLang="zh-CN" sz="100" dirty="0">
                <a:solidFill>
                  <a:schemeClr val="bg1"/>
                </a:solidFill>
              </a:rPr>
              <a:t>www.1ppt.com/kejian/yuwen/    </a:t>
            </a:r>
            <a:r>
              <a:rPr lang="zh-CN" altLang="en-US" sz="100" dirty="0">
                <a:solidFill>
                  <a:schemeClr val="bg1"/>
                </a:solidFill>
              </a:rPr>
              <a:t>数学课件：</a:t>
            </a:r>
            <a:r>
              <a:rPr lang="en-US" altLang="zh-CN" sz="100" dirty="0">
                <a:solidFill>
                  <a:schemeClr val="bg1"/>
                </a:solidFill>
              </a:rPr>
              <a:t>www.1ppt.com/kejian/shuxue/ </a:t>
            </a:r>
          </a:p>
          <a:p>
            <a:r>
              <a:rPr lang="zh-CN" altLang="en-US" sz="100" dirty="0">
                <a:solidFill>
                  <a:schemeClr val="bg1"/>
                </a:solidFill>
              </a:rPr>
              <a:t>英语课件：</a:t>
            </a:r>
            <a:r>
              <a:rPr lang="en-US" altLang="zh-CN" sz="100" dirty="0">
                <a:solidFill>
                  <a:schemeClr val="bg1"/>
                </a:solidFill>
              </a:rPr>
              <a:t>www.1ppt.com/kejian/yingyu/    </a:t>
            </a:r>
            <a:r>
              <a:rPr lang="zh-CN" altLang="en-US" sz="100" dirty="0">
                <a:solidFill>
                  <a:schemeClr val="bg1"/>
                </a:solidFill>
              </a:rPr>
              <a:t>美术课件：</a:t>
            </a:r>
            <a:r>
              <a:rPr lang="en-US" altLang="zh-CN" sz="100" dirty="0">
                <a:solidFill>
                  <a:schemeClr val="bg1"/>
                </a:solidFill>
              </a:rPr>
              <a:t>www.1ppt.com/kejian/meishu/ </a:t>
            </a:r>
          </a:p>
          <a:p>
            <a:r>
              <a:rPr lang="zh-CN" altLang="en-US" sz="100" dirty="0">
                <a:solidFill>
                  <a:schemeClr val="bg1"/>
                </a:solidFill>
              </a:rPr>
              <a:t>科学课件：</a:t>
            </a:r>
            <a:r>
              <a:rPr lang="en-US" altLang="zh-CN" sz="100" dirty="0">
                <a:solidFill>
                  <a:schemeClr val="bg1"/>
                </a:solidFill>
              </a:rPr>
              <a:t>www.1ppt.com/kejian/kexue/     </a:t>
            </a:r>
            <a:r>
              <a:rPr lang="zh-CN" altLang="en-US" sz="100" dirty="0">
                <a:solidFill>
                  <a:schemeClr val="bg1"/>
                </a:solidFill>
              </a:rPr>
              <a:t>物理课件：</a:t>
            </a:r>
            <a:r>
              <a:rPr lang="en-US" altLang="zh-CN" sz="100" dirty="0">
                <a:solidFill>
                  <a:schemeClr val="bg1"/>
                </a:solidFill>
              </a:rPr>
              <a:t>www.1ppt.com/kejian/wuli/ </a:t>
            </a:r>
          </a:p>
          <a:p>
            <a:r>
              <a:rPr lang="zh-CN" altLang="en-US" sz="100" dirty="0">
                <a:solidFill>
                  <a:schemeClr val="bg1"/>
                </a:solidFill>
              </a:rPr>
              <a:t>化学课件：</a:t>
            </a:r>
            <a:r>
              <a:rPr lang="en-US" altLang="zh-CN" sz="100" dirty="0">
                <a:solidFill>
                  <a:schemeClr val="bg1"/>
                </a:solidFill>
              </a:rPr>
              <a:t>www.1ppt.com/kejian/huaxue/  </a:t>
            </a:r>
            <a:r>
              <a:rPr lang="zh-CN" altLang="en-US" sz="100" dirty="0">
                <a:solidFill>
                  <a:schemeClr val="bg1"/>
                </a:solidFill>
              </a:rPr>
              <a:t>生物课件：</a:t>
            </a:r>
            <a:r>
              <a:rPr lang="en-US" altLang="zh-CN" sz="100" dirty="0">
                <a:solidFill>
                  <a:schemeClr val="bg1"/>
                </a:solidFill>
              </a:rPr>
              <a:t>www.1ppt.com/kejian/shengwu/ </a:t>
            </a:r>
          </a:p>
          <a:p>
            <a:r>
              <a:rPr lang="zh-CN" altLang="en-US" sz="100" dirty="0">
                <a:solidFill>
                  <a:schemeClr val="bg1"/>
                </a:solidFill>
              </a:rPr>
              <a:t>地理课件：</a:t>
            </a:r>
            <a:r>
              <a:rPr lang="en-US" altLang="zh-CN" sz="100" dirty="0">
                <a:solidFill>
                  <a:schemeClr val="bg1"/>
                </a:solidFill>
              </a:rPr>
              <a:t>www.1ppt.com/kejian/dili/          </a:t>
            </a:r>
            <a:r>
              <a:rPr lang="zh-CN" altLang="en-US" sz="100" dirty="0">
                <a:solidFill>
                  <a:schemeClr val="bg1"/>
                </a:solidFill>
              </a:rPr>
              <a:t>历史课件：</a:t>
            </a:r>
            <a:r>
              <a:rPr lang="en-US" altLang="zh-CN" sz="100" dirty="0">
                <a:solidFill>
                  <a:schemeClr val="bg1"/>
                </a:solidFill>
              </a:rPr>
              <a:t>www.1ppt.com/kejian/lishi/ </a:t>
            </a: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689" y="4685110"/>
            <a:ext cx="2133437" cy="358378"/>
          </a:xfrm>
        </p:spPr>
        <p:txBody>
          <a:bodyPr lIns="69668" tIns="34834" rIns="69668" bIns="34834"/>
          <a:lstStyle>
            <a:lvl1pPr eaLnBrk="1" hangingPunct="1">
              <a:buFont typeface="Arial" panose="020B0604020202020204" pitchFamily="34" charset="0"/>
              <a:buNone/>
              <a:defRPr sz="800" noProof="1"/>
            </a:lvl1pPr>
          </a:lstStyle>
          <a:p>
            <a:pPr>
              <a:defRPr/>
            </a:pPr>
            <a:endParaRPr lang="zh-CN" altLang="en-US"/>
          </a:p>
        </p:txBody>
      </p:sp>
      <p:sp>
        <p:nvSpPr>
          <p:cNvPr id="3" name="页脚占位符 2"/>
          <p:cNvSpPr>
            <a:spLocks noGrp="1"/>
          </p:cNvSpPr>
          <p:nvPr>
            <p:ph type="ftr" sz="quarter" idx="11"/>
          </p:nvPr>
        </p:nvSpPr>
        <p:spPr>
          <a:xfrm>
            <a:off x="3124485" y="4685110"/>
            <a:ext cx="2895030" cy="358378"/>
          </a:xfrm>
        </p:spPr>
        <p:txBody>
          <a:bodyPr lIns="69668" tIns="34834" rIns="69668" bIns="34834"/>
          <a:lstStyle>
            <a:lvl1pPr algn="ctr" eaLnBrk="1" hangingPunct="1">
              <a:buFont typeface="Arial" panose="020B0604020202020204" pitchFamily="34" charset="0"/>
              <a:buNone/>
              <a:defRPr sz="800" noProof="1"/>
            </a:lvl1pPr>
          </a:lstStyle>
          <a:p>
            <a:pPr>
              <a:defRPr/>
            </a:pPr>
            <a:endParaRPr lang="zh-CN"/>
          </a:p>
        </p:txBody>
      </p:sp>
      <p:sp>
        <p:nvSpPr>
          <p:cNvPr id="4" name="灯片编号占位符 3"/>
          <p:cNvSpPr>
            <a:spLocks noGrp="1"/>
          </p:cNvSpPr>
          <p:nvPr>
            <p:ph type="sldNum" sz="quarter" idx="12"/>
          </p:nvPr>
        </p:nvSpPr>
        <p:spPr>
          <a:xfrm>
            <a:off x="6552875" y="4685110"/>
            <a:ext cx="2133437" cy="358378"/>
          </a:xfrm>
        </p:spPr>
        <p:txBody>
          <a:bodyPr vert="horz" wrap="square" lIns="69668" tIns="34834" rIns="69668" bIns="34834" numCol="1" anchor="t" anchorCtr="0" compatLnSpc="1"/>
          <a:lstStyle>
            <a:lvl1pPr algn="r">
              <a:defRPr sz="800"/>
            </a:lvl1pPr>
          </a:lstStyle>
          <a:p>
            <a:fld id="{135118C4-2442-4CF5-883E-96A35B0D308A}" type="slidenum">
              <a:rPr lang="zh-CN" altLang="zh-CN"/>
              <a:t>‹#›</a:t>
            </a:fld>
            <a:endParaRPr lang="zh-CN" altLang="zh-C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7" cstate="email"/>
          <a:srcRect/>
          <a:stretch>
            <a:fillRect/>
          </a:stretch>
        </a:blipFill>
        <a:effectLst/>
      </p:bgPr>
    </p:bg>
    <p:spTree>
      <p:nvGrpSpPr>
        <p:cNvPr id="1" name=""/>
        <p:cNvGrpSpPr/>
        <p:nvPr/>
      </p:nvGrpSpPr>
      <p:grpSpPr>
        <a:xfrm>
          <a:off x="0" y="0"/>
          <a:ext cx="0" cy="0"/>
          <a:chOff x="0" y="0"/>
          <a:chExt cx="0" cy="0"/>
        </a:xfrm>
      </p:grpSpPr>
      <p:pic>
        <p:nvPicPr>
          <p:cNvPr id="1026" name="图片 7"/>
          <p:cNvPicPr>
            <a:picLocks noChangeAspect="1" noChangeArrowheads="1"/>
          </p:cNvPicPr>
          <p:nvPr/>
        </p:nvPicPr>
        <p:blipFill>
          <a:blip r:embed="rId8" cstate="email"/>
          <a:srcRect/>
          <a:stretch>
            <a:fillRect/>
          </a:stretch>
        </p:blipFill>
        <p:spPr bwMode="auto">
          <a:xfrm>
            <a:off x="7808771" y="1"/>
            <a:ext cx="1343773" cy="130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0" fontAlgn="base" hangingPunct="0">
        <a:spcBef>
          <a:spcPct val="0"/>
        </a:spcBef>
        <a:spcAft>
          <a:spcPct val="0"/>
        </a:spcAft>
        <a:defRPr sz="3400" kern="1200">
          <a:solidFill>
            <a:schemeClr val="tx2"/>
          </a:solidFill>
          <a:latin typeface="+mj-lt"/>
          <a:ea typeface="+mj-ea"/>
          <a:cs typeface="+mj-cs"/>
        </a:defRPr>
      </a:lvl1pPr>
      <a:lvl2pPr algn="ctr" rtl="0" eaLnBrk="0" fontAlgn="base" hangingPunct="0">
        <a:spcBef>
          <a:spcPct val="0"/>
        </a:spcBef>
        <a:spcAft>
          <a:spcPct val="0"/>
        </a:spcAft>
        <a:defRPr sz="3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400">
          <a:solidFill>
            <a:schemeClr val="tx2"/>
          </a:solidFill>
          <a:latin typeface="Arial" panose="020B0604020202020204" pitchFamily="34" charset="0"/>
          <a:ea typeface="宋体" panose="02010600030101010101" pitchFamily="2" charset="-122"/>
        </a:defRPr>
      </a:lvl5pPr>
      <a:lvl6pPr marL="348615" algn="ctr" rtl="0" fontAlgn="base">
        <a:spcBef>
          <a:spcPct val="0"/>
        </a:spcBef>
        <a:spcAft>
          <a:spcPct val="0"/>
        </a:spcAft>
        <a:defRPr sz="3400">
          <a:solidFill>
            <a:schemeClr val="tx2"/>
          </a:solidFill>
          <a:latin typeface="Arial" panose="020B0604020202020204" pitchFamily="34" charset="0"/>
          <a:ea typeface="宋体" panose="02010600030101010101" pitchFamily="2" charset="-122"/>
        </a:defRPr>
      </a:lvl6pPr>
      <a:lvl7pPr marL="696595" algn="ctr" rtl="0" fontAlgn="base">
        <a:spcBef>
          <a:spcPct val="0"/>
        </a:spcBef>
        <a:spcAft>
          <a:spcPct val="0"/>
        </a:spcAft>
        <a:defRPr sz="3400">
          <a:solidFill>
            <a:schemeClr val="tx2"/>
          </a:solidFill>
          <a:latin typeface="Arial" panose="020B0604020202020204" pitchFamily="34" charset="0"/>
          <a:ea typeface="宋体" panose="02010600030101010101" pitchFamily="2" charset="-122"/>
        </a:defRPr>
      </a:lvl7pPr>
      <a:lvl8pPr marL="1045210" algn="ctr" rtl="0" fontAlgn="base">
        <a:spcBef>
          <a:spcPct val="0"/>
        </a:spcBef>
        <a:spcAft>
          <a:spcPct val="0"/>
        </a:spcAft>
        <a:defRPr sz="3400">
          <a:solidFill>
            <a:schemeClr val="tx2"/>
          </a:solidFill>
          <a:latin typeface="Arial" panose="020B0604020202020204" pitchFamily="34" charset="0"/>
          <a:ea typeface="宋体" panose="02010600030101010101" pitchFamily="2" charset="-122"/>
        </a:defRPr>
      </a:lvl8pPr>
      <a:lvl9pPr marL="1393190" algn="ctr" rtl="0" fontAlgn="base">
        <a:spcBef>
          <a:spcPct val="0"/>
        </a:spcBef>
        <a:spcAft>
          <a:spcPct val="0"/>
        </a:spcAft>
        <a:defRPr sz="3400">
          <a:solidFill>
            <a:schemeClr val="tx2"/>
          </a:solidFill>
          <a:latin typeface="Arial" panose="020B0604020202020204" pitchFamily="34" charset="0"/>
          <a:ea typeface="宋体" panose="02010600030101010101" pitchFamily="2" charset="-122"/>
        </a:defRPr>
      </a:lvl9pPr>
    </p:titleStyle>
    <p:bodyStyle>
      <a:lvl1pPr marL="260985" indent="-260985" algn="l" rtl="0" eaLnBrk="0" fontAlgn="base" hangingPunct="0">
        <a:spcBef>
          <a:spcPct val="20000"/>
        </a:spcBef>
        <a:spcAft>
          <a:spcPct val="0"/>
        </a:spcAft>
        <a:buChar char="•"/>
        <a:defRPr sz="2400" kern="1200">
          <a:solidFill>
            <a:schemeClr val="tx1"/>
          </a:solidFill>
          <a:latin typeface="+mn-lt"/>
          <a:ea typeface="+mn-ea"/>
          <a:cs typeface="+mn-cs"/>
        </a:defRPr>
      </a:lvl1pPr>
      <a:lvl2pPr marL="565785" lvl="1" indent="-217805" algn="l" rtl="0" eaLnBrk="0" fontAlgn="base" hangingPunct="0">
        <a:spcBef>
          <a:spcPct val="20000"/>
        </a:spcBef>
        <a:spcAft>
          <a:spcPct val="0"/>
        </a:spcAft>
        <a:buChar char="–"/>
        <a:defRPr sz="2100" kern="1200">
          <a:solidFill>
            <a:schemeClr val="tx1"/>
          </a:solidFill>
          <a:latin typeface="+mn-lt"/>
          <a:ea typeface="+mn-ea"/>
          <a:cs typeface="+mn-cs"/>
        </a:defRPr>
      </a:lvl2pPr>
      <a:lvl3pPr marL="870585" lvl="2" indent="-173990" algn="l" rtl="0" eaLnBrk="0" fontAlgn="base" hangingPunct="0">
        <a:spcBef>
          <a:spcPct val="20000"/>
        </a:spcBef>
        <a:spcAft>
          <a:spcPct val="0"/>
        </a:spcAft>
        <a:buChar char="•"/>
        <a:defRPr sz="1800" kern="1200">
          <a:solidFill>
            <a:schemeClr val="tx1"/>
          </a:solidFill>
          <a:latin typeface="+mn-lt"/>
          <a:ea typeface="+mn-ea"/>
          <a:cs typeface="+mn-cs"/>
        </a:defRPr>
      </a:lvl3pPr>
      <a:lvl4pPr marL="1219200" lvl="3" indent="-173990" algn="l" rtl="0" eaLnBrk="0" fontAlgn="base" hangingPunct="0">
        <a:spcBef>
          <a:spcPct val="20000"/>
        </a:spcBef>
        <a:spcAft>
          <a:spcPct val="0"/>
        </a:spcAft>
        <a:buChar char="–"/>
        <a:defRPr sz="1500" kern="1200">
          <a:solidFill>
            <a:schemeClr val="tx1"/>
          </a:solidFill>
          <a:latin typeface="+mn-lt"/>
          <a:ea typeface="+mn-ea"/>
          <a:cs typeface="+mn-cs"/>
        </a:defRPr>
      </a:lvl4pPr>
      <a:lvl5pPr marL="1567815" lvl="4" indent="-173990" algn="l" rtl="0" eaLnBrk="0" fontAlgn="base" hangingPunct="0">
        <a:spcBef>
          <a:spcPct val="20000"/>
        </a:spcBef>
        <a:spcAft>
          <a:spcPct val="0"/>
        </a:spcAft>
        <a:buChar char="»"/>
        <a:defRPr sz="1500" kern="1200">
          <a:solidFill>
            <a:schemeClr val="tx1"/>
          </a:solidFill>
          <a:latin typeface="+mn-lt"/>
          <a:ea typeface="+mn-ea"/>
          <a:cs typeface="+mn-cs"/>
        </a:defRPr>
      </a:lvl5pPr>
      <a:lvl6pPr marL="1916430" lvl="5" indent="-173990" algn="l" defTabSz="696595"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6pPr>
      <a:lvl7pPr marL="2264410" lvl="6" indent="-173990" algn="l" defTabSz="696595"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7pPr>
      <a:lvl8pPr marL="2613025" lvl="7" indent="-173990" algn="l" defTabSz="696595"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8pPr>
      <a:lvl9pPr marL="2961640" lvl="8" indent="-173990" algn="l" defTabSz="696595"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9pPr>
    </p:bodyStyle>
    <p:otherStyle>
      <a:lvl1pPr marL="0" lvl="0" indent="0" algn="l" defTabSz="696595"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348615" lvl="1" indent="0" algn="l" defTabSz="929005"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96595" lvl="2" indent="0" algn="l" defTabSz="929005"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45210" lvl="3" indent="0" algn="l" defTabSz="929005"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93190" lvl="4" indent="0" algn="l" defTabSz="929005"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41805" lvl="5" indent="0" algn="l" defTabSz="929005"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91055" lvl="6" indent="0" algn="l" defTabSz="929005"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39035" lvl="7" indent="0" algn="l" defTabSz="929005"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87650" lvl="8" indent="0" algn="l" defTabSz="929005"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13177"/>
            <a:ext cx="9160805" cy="1967150"/>
          </a:xfrm>
          <a:prstGeom prst="rect">
            <a:avLst/>
          </a:prstGeom>
        </p:spPr>
        <p:txBody>
          <a:bodyPr wrap="square" lIns="69668" tIns="34834" rIns="69668" bIns="34834">
            <a:spAutoFit/>
          </a:bodyPr>
          <a:lstStyle/>
          <a:p>
            <a:pPr algn="ctr" fontAlgn="auto">
              <a:lnSpc>
                <a:spcPct val="150000"/>
              </a:lnSpc>
            </a:pPr>
            <a:r>
              <a:rPr lang="zh-CN" altLang="en-US" sz="6100" b="1"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圆锥的体</a:t>
            </a:r>
            <a:r>
              <a:rPr lang="zh-CN" altLang="en-US" sz="6100" b="1" noProof="1" smtClean="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积</a:t>
            </a:r>
            <a:endParaRPr lang="en-US" altLang="zh-CN" sz="6100" b="1" noProof="1" smtClean="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algn="ctr" fontAlgn="auto">
              <a:lnSpc>
                <a:spcPct val="150000"/>
              </a:lnSpc>
            </a:pPr>
            <a:r>
              <a:rPr lang="zh-CN" altLang="en-US" sz="2400" b="1" noProof="1" smtClean="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第</a:t>
            </a:r>
            <a:r>
              <a:rPr lang="en-US" altLang="zh-CN" sz="2400" b="1" noProof="1" smtClean="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2</a:t>
            </a:r>
            <a:r>
              <a:rPr lang="zh-CN" altLang="en-US" sz="2400" b="1" noProof="1" smtClean="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课时</a:t>
            </a:r>
            <a:endParaRPr lang="zh-CN" altLang="en-US" sz="2400" b="1"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0" y="3795835"/>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charset="-122"/>
                <a:ea typeface="微软雅黑" panose="020B0503020204020204" charset="-122"/>
                <a:sym typeface="+mn-ea"/>
              </a:rPr>
              <a:t>WWW.PPT818.COM</a:t>
            </a:r>
            <a:endParaRPr lang="en-US" altLang="zh-CN" sz="2000" b="1" kern="0" dirty="0">
              <a:solidFill>
                <a:srgbClr val="000000"/>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6"/>
          <p:cNvGrpSpPr/>
          <p:nvPr/>
        </p:nvGrpSpPr>
        <p:grpSpPr bwMode="auto">
          <a:xfrm>
            <a:off x="1183887" y="1815704"/>
            <a:ext cx="5106580" cy="1510903"/>
            <a:chOff x="3887" y="1818"/>
            <a:chExt cx="10461" cy="3172"/>
          </a:xfrm>
        </p:grpSpPr>
        <p:sp>
          <p:nvSpPr>
            <p:cNvPr id="8" name="矩形标注 7"/>
            <p:cNvSpPr/>
            <p:nvPr/>
          </p:nvSpPr>
          <p:spPr>
            <a:xfrm>
              <a:off x="3887" y="1818"/>
              <a:ext cx="10461" cy="3172"/>
            </a:xfrm>
            <a:prstGeom prst="wedgeRectCallout">
              <a:avLst>
                <a:gd name="adj1" fmla="val 58324"/>
                <a:gd name="adj2" fmla="val -9443"/>
              </a:avLst>
            </a:prstGeom>
            <a:noFill/>
            <a:ln w="38100">
              <a:solidFill>
                <a:srgbClr val="F5B8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1507" name="Text Box 14"/>
            <p:cNvSpPr txBox="1">
              <a:spLocks noChangeArrowheads="1"/>
            </p:cNvSpPr>
            <p:nvPr/>
          </p:nvSpPr>
          <p:spPr bwMode="auto">
            <a:xfrm>
              <a:off x="4133" y="1947"/>
              <a:ext cx="9968" cy="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700" b="1">
                  <a:latin typeface="楷体" panose="02010609060101010101" pitchFamily="49" charset="-122"/>
                  <a:ea typeface="楷体" panose="02010609060101010101" pitchFamily="49" charset="-122"/>
                </a:rPr>
                <a:t>我猜想圆锥的体积大概是与它等底等高的圆柱体积的二分之一或三分之一。</a:t>
              </a:r>
            </a:p>
          </p:txBody>
        </p:sp>
      </p:grpSp>
      <p:pic>
        <p:nvPicPr>
          <p:cNvPr id="21508" name="图片 10" descr="37"/>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945877" y="1816894"/>
            <a:ext cx="1188769" cy="151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组合 2"/>
          <p:cNvGrpSpPr/>
          <p:nvPr/>
        </p:nvGrpSpPr>
        <p:grpSpPr bwMode="auto">
          <a:xfrm>
            <a:off x="558990" y="559594"/>
            <a:ext cx="6981759" cy="507659"/>
            <a:chOff x="2298" y="1197"/>
            <a:chExt cx="14301" cy="1067"/>
          </a:xfrm>
        </p:grpSpPr>
        <p:sp>
          <p:nvSpPr>
            <p:cNvPr id="23554" name="文本框 28"/>
            <p:cNvSpPr txBox="1">
              <a:spLocks noChangeArrowheads="1"/>
            </p:cNvSpPr>
            <p:nvPr/>
          </p:nvSpPr>
          <p:spPr bwMode="auto">
            <a:xfrm>
              <a:off x="3238" y="1197"/>
              <a:ext cx="13361"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700" b="1">
                  <a:latin typeface="楷体" panose="02010609060101010101" pitchFamily="49" charset="-122"/>
                  <a:ea typeface="楷体" panose="02010609060101010101" pitchFamily="49" charset="-122"/>
                </a:rPr>
                <a:t>按照下面的方法做一做，你有什么发现？</a:t>
              </a:r>
            </a:p>
          </p:txBody>
        </p:sp>
        <p:sp>
          <p:nvSpPr>
            <p:cNvPr id="2" name="椭圆 1"/>
            <p:cNvSpPr/>
            <p:nvPr/>
          </p:nvSpPr>
          <p:spPr>
            <a:xfrm>
              <a:off x="2298" y="1365"/>
              <a:ext cx="680" cy="678"/>
            </a:xfrm>
            <a:prstGeom prst="ellipse">
              <a:avLst/>
            </a:prstGeom>
            <a:solidFill>
              <a:srgbClr val="00B050"/>
            </a:solidFill>
            <a:ln>
              <a:solidFill>
                <a:srgbClr val="00A2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sp>
        <p:nvSpPr>
          <p:cNvPr id="4" name="Text Box 14"/>
          <p:cNvSpPr txBox="1">
            <a:spLocks noChangeArrowheads="1"/>
          </p:cNvSpPr>
          <p:nvPr/>
        </p:nvSpPr>
        <p:spPr bwMode="auto">
          <a:xfrm>
            <a:off x="558990" y="1351360"/>
            <a:ext cx="8026020"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zh-CN" sz="2700" b="1">
                <a:latin typeface="楷体" panose="02010609060101010101" pitchFamily="49" charset="-122"/>
                <a:ea typeface="楷体" panose="02010609060101010101" pitchFamily="49" charset="-122"/>
              </a:rPr>
              <a:t>步骤1：准备等底等高的圆柱形容器和圆锥形容器</a:t>
            </a:r>
          </a:p>
          <a:p>
            <a:r>
              <a:rPr lang="zh-CN" altLang="zh-CN" sz="2700" b="1">
                <a:latin typeface="楷体" panose="02010609060101010101" pitchFamily="49" charset="-122"/>
                <a:ea typeface="楷体" panose="02010609060101010101" pitchFamily="49" charset="-122"/>
              </a:rPr>
              <a:t>       各一个。</a:t>
            </a:r>
          </a:p>
        </p:txBody>
      </p:sp>
      <p:pic>
        <p:nvPicPr>
          <p:cNvPr id="6" name="图片 5"/>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574039" y="2476500"/>
            <a:ext cx="3995923" cy="188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p:tgtEl>
                                          <p:spTgt spid="6"/>
                                        </p:tgtEl>
                                        <p:attrNameLst>
                                          <p:attrName>ppt_y</p:attrName>
                                        </p:attrNameLst>
                                      </p:cBhvr>
                                      <p:tavLst>
                                        <p:tav tm="0">
                                          <p:val>
                                            <p:strVal val="#ppt_y+#ppt_h*1.125000"/>
                                          </p:val>
                                        </p:tav>
                                        <p:tav tm="100000">
                                          <p:val>
                                            <p:strVal val="#ppt_y"/>
                                          </p:val>
                                        </p:tav>
                                      </p:tavLst>
                                    </p:anim>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a:spLocks noChangeArrowheads="1"/>
          </p:cNvSpPr>
          <p:nvPr/>
        </p:nvSpPr>
        <p:spPr bwMode="auto">
          <a:xfrm>
            <a:off x="817737" y="570309"/>
            <a:ext cx="7507307"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zh-CN" sz="2700" b="1">
                <a:latin typeface="楷体" panose="02010609060101010101" pitchFamily="49" charset="-122"/>
                <a:ea typeface="楷体" panose="02010609060101010101" pitchFamily="49" charset="-122"/>
              </a:rPr>
              <a:t>步骤2：将圆锥形容器装满沙子，再倒入圆柱</a:t>
            </a:r>
          </a:p>
          <a:p>
            <a:r>
              <a:rPr lang="zh-CN" altLang="zh-CN" sz="2700" b="1">
                <a:latin typeface="楷体" panose="02010609060101010101" pitchFamily="49" charset="-122"/>
                <a:ea typeface="楷体" panose="02010609060101010101" pitchFamily="49" charset="-122"/>
              </a:rPr>
              <a:t>       形容器，看几次能倒满。</a:t>
            </a:r>
          </a:p>
        </p:txBody>
      </p:sp>
      <p:pic>
        <p:nvPicPr>
          <p:cNvPr id="2" name="图片 1"/>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817737" y="1813322"/>
            <a:ext cx="1932055" cy="258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2" name="组合 5"/>
          <p:cNvGrpSpPr/>
          <p:nvPr/>
        </p:nvGrpSpPr>
        <p:grpSpPr bwMode="auto">
          <a:xfrm>
            <a:off x="3047593" y="2450307"/>
            <a:ext cx="5707067" cy="1660922"/>
            <a:chOff x="3658" y="4268"/>
            <a:chExt cx="11689" cy="3485"/>
          </a:xfrm>
        </p:grpSpPr>
        <p:grpSp>
          <p:nvGrpSpPr>
            <p:cNvPr id="25604" name="组合 9"/>
            <p:cNvGrpSpPr/>
            <p:nvPr/>
          </p:nvGrpSpPr>
          <p:grpSpPr bwMode="auto">
            <a:xfrm>
              <a:off x="3658" y="4268"/>
              <a:ext cx="8322" cy="3485"/>
              <a:chOff x="3171" y="8265"/>
              <a:chExt cx="8322" cy="3488"/>
            </a:xfrm>
          </p:grpSpPr>
          <p:sp>
            <p:nvSpPr>
              <p:cNvPr id="25605" name="矩形 48"/>
              <p:cNvSpPr>
                <a:spLocks noChangeArrowheads="1"/>
              </p:cNvSpPr>
              <p:nvPr/>
            </p:nvSpPr>
            <p:spPr bwMode="auto">
              <a:xfrm>
                <a:off x="3548" y="8628"/>
                <a:ext cx="7566" cy="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700" b="1">
                    <a:solidFill>
                      <a:srgbClr val="000000"/>
                    </a:solidFill>
                    <a:latin typeface="楷体" panose="02010609060101010101" pitchFamily="49" charset="-122"/>
                    <a:ea typeface="楷体" panose="02010609060101010101" pitchFamily="49" charset="-122"/>
                  </a:rPr>
                  <a:t>通过实验发现：用圆锥形容器向圆柱形容器装沙需三次才能装满。</a:t>
                </a:r>
              </a:p>
            </p:txBody>
          </p:sp>
          <p:sp>
            <p:nvSpPr>
              <p:cNvPr id="9" name="圆角矩形标注 8"/>
              <p:cNvSpPr/>
              <p:nvPr/>
            </p:nvSpPr>
            <p:spPr>
              <a:xfrm>
                <a:off x="3171" y="8265"/>
                <a:ext cx="8322" cy="3488"/>
              </a:xfrm>
              <a:prstGeom prst="wedgeRoundRectCallout">
                <a:avLst>
                  <a:gd name="adj1" fmla="val 55922"/>
                  <a:gd name="adj2" fmla="val -3267"/>
                  <a:gd name="adj3" fmla="val 16667"/>
                </a:avLst>
              </a:prstGeom>
              <a:noFill/>
              <a:ln w="31750">
                <a:solidFill>
                  <a:srgbClr val="EB27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pic>
          <p:nvPicPr>
            <p:cNvPr id="25607" name="图片 3" descr="10"/>
            <p:cNvPicPr>
              <a:picLocks noChangeAspect="1" noChangeArrowheads="1"/>
            </p:cNvPicPr>
            <p:nvPr/>
          </p:nvPicPr>
          <p:blipFill>
            <a:blip r:embed="rId4" cstate="email"/>
            <a:srcRect/>
            <a:stretch>
              <a:fillRect/>
            </a:stretch>
          </p:blipFill>
          <p:spPr bwMode="auto">
            <a:xfrm>
              <a:off x="13107" y="5573"/>
              <a:ext cx="2240" cy="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9"/>
                                        </p:tgtEl>
                                        <p:attrNameLst>
                                          <p:attrName>style.visibility</p:attrName>
                                        </p:attrNameLst>
                                      </p:cBhvr>
                                      <p:to>
                                        <p:strVal val="visible"/>
                                      </p:to>
                                    </p:set>
                                    <p:anim calcmode="discrete" valueType="clr">
                                      <p:cBhvr override="childStyle">
                                        <p:cTn id="7"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
                                        </p:tgtEl>
                                        <p:attrNameLst>
                                          <p:attrName>fillcolor</p:attrName>
                                        </p:attrNameLst>
                                      </p:cBhvr>
                                      <p:tavLst>
                                        <p:tav tm="0">
                                          <p:val>
                                            <p:clrVal>
                                              <a:schemeClr val="accent2"/>
                                            </p:clrVal>
                                          </p:val>
                                        </p:tav>
                                        <p:tav tm="50000">
                                          <p:val>
                                            <p:clrVal>
                                              <a:schemeClr val="hlink"/>
                                            </p:clrVal>
                                          </p:val>
                                        </p:tav>
                                      </p:tavLst>
                                    </p:anim>
                                    <p:set>
                                      <p:cBhvr>
                                        <p:cTn id="9" dur="80"/>
                                        <p:tgtEl>
                                          <p:spTgt spid="2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0722"/>
                                        </p:tgtEl>
                                        <p:attrNameLst>
                                          <p:attrName>style.visibility</p:attrName>
                                        </p:attrNameLst>
                                      </p:cBhvr>
                                      <p:to>
                                        <p:strVal val="visible"/>
                                      </p:to>
                                    </p:set>
                                    <p:animEffect transition="in" filter="wipe(right)">
                                      <p:cBhvr>
                                        <p:cTn id="19"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bwMode="auto">
          <a:xfrm>
            <a:off x="831162" y="654844"/>
            <a:ext cx="7547584" cy="1403747"/>
            <a:chOff x="1617" y="1060"/>
            <a:chExt cx="15459" cy="2946"/>
          </a:xfrm>
        </p:grpSpPr>
        <p:grpSp>
          <p:nvGrpSpPr>
            <p:cNvPr id="27650" name="组合 5"/>
            <p:cNvGrpSpPr/>
            <p:nvPr/>
          </p:nvGrpSpPr>
          <p:grpSpPr bwMode="auto">
            <a:xfrm>
              <a:off x="5807" y="1205"/>
              <a:ext cx="11269" cy="2656"/>
              <a:chOff x="5807" y="1205"/>
              <a:chExt cx="11269" cy="2656"/>
            </a:xfrm>
          </p:grpSpPr>
          <p:sp>
            <p:nvSpPr>
              <p:cNvPr id="27651" name="矩形 48"/>
              <p:cNvSpPr>
                <a:spLocks noChangeArrowheads="1"/>
              </p:cNvSpPr>
              <p:nvPr/>
            </p:nvSpPr>
            <p:spPr bwMode="auto">
              <a:xfrm>
                <a:off x="6149" y="1498"/>
                <a:ext cx="10584" cy="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700" b="1">
                    <a:solidFill>
                      <a:srgbClr val="000000"/>
                    </a:solidFill>
                    <a:latin typeface="楷体" panose="02010609060101010101" pitchFamily="49" charset="-122"/>
                    <a:ea typeface="楷体" panose="02010609060101010101" pitchFamily="49" charset="-122"/>
                  </a:rPr>
                  <a:t>我们可以再用几组大小不同的圆柱和圆锥进行体积大小的比较。</a:t>
                </a:r>
                <a:endParaRPr lang="en-US" altLang="zh-CN" sz="2700" b="1">
                  <a:solidFill>
                    <a:srgbClr val="000000"/>
                  </a:solidFill>
                  <a:latin typeface="楷体" panose="02010609060101010101" pitchFamily="49" charset="-122"/>
                  <a:ea typeface="楷体" panose="02010609060101010101" pitchFamily="49" charset="-122"/>
                </a:endParaRPr>
              </a:p>
            </p:txBody>
          </p:sp>
          <p:sp>
            <p:nvSpPr>
              <p:cNvPr id="4" name="圆角矩形标注 3"/>
              <p:cNvSpPr/>
              <p:nvPr/>
            </p:nvSpPr>
            <p:spPr>
              <a:xfrm>
                <a:off x="5807" y="1205"/>
                <a:ext cx="11269" cy="2656"/>
              </a:xfrm>
              <a:prstGeom prst="wedgeRoundRectCallout">
                <a:avLst>
                  <a:gd name="adj1" fmla="val -58944"/>
                  <a:gd name="adj2" fmla="val -4352"/>
                  <a:gd name="adj3" fmla="val 16667"/>
                </a:avLst>
              </a:prstGeom>
              <a:noFill/>
              <a:ln w="31750">
                <a:solidFill>
                  <a:srgbClr val="94F4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pic>
          <p:nvPicPr>
            <p:cNvPr id="27653" name="图片 6" descr="36"/>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617" y="1060"/>
              <a:ext cx="2771" cy="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组合 16"/>
          <p:cNvGrpSpPr/>
          <p:nvPr/>
        </p:nvGrpSpPr>
        <p:grpSpPr bwMode="auto">
          <a:xfrm>
            <a:off x="798209" y="2627710"/>
            <a:ext cx="7789243" cy="2030959"/>
            <a:chOff x="1634" y="5517"/>
            <a:chExt cx="15956" cy="4266"/>
          </a:xfrm>
        </p:grpSpPr>
        <p:grpSp>
          <p:nvGrpSpPr>
            <p:cNvPr id="27655" name="组合 6"/>
            <p:cNvGrpSpPr/>
            <p:nvPr/>
          </p:nvGrpSpPr>
          <p:grpSpPr bwMode="auto">
            <a:xfrm>
              <a:off x="1634" y="5517"/>
              <a:ext cx="15956" cy="4147"/>
              <a:chOff x="2970" y="5540"/>
              <a:chExt cx="14575" cy="4147"/>
            </a:xfrm>
          </p:grpSpPr>
          <p:pic>
            <p:nvPicPr>
              <p:cNvPr id="27656" name="图片 2" descr="11"/>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flipH="1">
                <a:off x="15312" y="6345"/>
                <a:ext cx="2233" cy="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标注 5"/>
              <p:cNvSpPr/>
              <p:nvPr/>
            </p:nvSpPr>
            <p:spPr>
              <a:xfrm>
                <a:off x="2970" y="5540"/>
                <a:ext cx="10994" cy="4146"/>
              </a:xfrm>
              <a:prstGeom prst="wedgeRoundRectCallout">
                <a:avLst>
                  <a:gd name="adj1" fmla="val 58093"/>
                  <a:gd name="adj2" fmla="val -16631"/>
                  <a:gd name="adj3" fmla="val 16667"/>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grpSp>
          <p:nvGrpSpPr>
            <p:cNvPr id="27658" name="组合 14"/>
            <p:cNvGrpSpPr/>
            <p:nvPr/>
          </p:nvGrpSpPr>
          <p:grpSpPr bwMode="auto">
            <a:xfrm>
              <a:off x="2178" y="5605"/>
              <a:ext cx="10947" cy="4178"/>
              <a:chOff x="2178" y="5605"/>
              <a:chExt cx="10947" cy="4178"/>
            </a:xfrm>
          </p:grpSpPr>
          <p:sp>
            <p:nvSpPr>
              <p:cNvPr id="27659" name="矩形 48"/>
              <p:cNvSpPr>
                <a:spLocks noChangeArrowheads="1"/>
              </p:cNvSpPr>
              <p:nvPr/>
            </p:nvSpPr>
            <p:spPr bwMode="auto">
              <a:xfrm>
                <a:off x="2178" y="5605"/>
                <a:ext cx="10947" cy="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b="1">
                    <a:solidFill>
                      <a:srgbClr val="000000"/>
                    </a:solidFill>
                    <a:latin typeface="楷体" panose="02010609060101010101" pitchFamily="49" charset="-122"/>
                    <a:ea typeface="楷体" panose="02010609060101010101" pitchFamily="49" charset="-122"/>
                  </a:rPr>
                  <a:t>通过比较，我们可以得出结论：在等底等高的圆柱和圆锥中，圆柱的体积是圆锥体积的3倍，也可以说圆锥的体积是圆柱体积的    。</a:t>
                </a:r>
              </a:p>
            </p:txBody>
          </p:sp>
          <p:grpSp>
            <p:nvGrpSpPr>
              <p:cNvPr id="27660" name="组合 9"/>
              <p:cNvGrpSpPr/>
              <p:nvPr/>
            </p:nvGrpSpPr>
            <p:grpSpPr bwMode="auto">
              <a:xfrm>
                <a:off x="6974" y="8136"/>
                <a:ext cx="1020" cy="1647"/>
                <a:chOff x="15344" y="7049"/>
                <a:chExt cx="1020" cy="1647"/>
              </a:xfrm>
            </p:grpSpPr>
            <p:sp>
              <p:nvSpPr>
                <p:cNvPr id="27661" name="文本框 10"/>
                <p:cNvSpPr txBox="1">
                  <a:spLocks noChangeArrowheads="1"/>
                </p:cNvSpPr>
                <p:nvPr/>
              </p:nvSpPr>
              <p:spPr bwMode="auto">
                <a:xfrm>
                  <a:off x="15489" y="7049"/>
                  <a:ext cx="727"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latin typeface="楷体" panose="02010609060101010101" pitchFamily="49" charset="-122"/>
                      <a:ea typeface="楷体" panose="02010609060101010101" pitchFamily="49" charset="-122"/>
                    </a:rPr>
                    <a:t>1</a:t>
                  </a:r>
                </a:p>
              </p:txBody>
            </p:sp>
            <p:cxnSp>
              <p:nvCxnSpPr>
                <p:cNvPr id="12" name="直接连接符 11"/>
                <p:cNvCxnSpPr/>
                <p:nvPr/>
              </p:nvCxnSpPr>
              <p:spPr>
                <a:xfrm>
                  <a:off x="15344" y="7811"/>
                  <a:ext cx="102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7663" name="文本框 13"/>
                <p:cNvSpPr txBox="1">
                  <a:spLocks noChangeArrowheads="1"/>
                </p:cNvSpPr>
                <p:nvPr/>
              </p:nvSpPr>
              <p:spPr bwMode="auto">
                <a:xfrm>
                  <a:off x="15489" y="7726"/>
                  <a:ext cx="728"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latin typeface="楷体" panose="02010609060101010101" pitchFamily="49" charset="-122"/>
                      <a:ea typeface="楷体" panose="02010609060101010101" pitchFamily="49" charset="-122"/>
                    </a:rPr>
                    <a:t>3</a:t>
                  </a: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3"/>
          <p:cNvGrpSpPr/>
          <p:nvPr/>
        </p:nvGrpSpPr>
        <p:grpSpPr bwMode="auto">
          <a:xfrm>
            <a:off x="1072822" y="635794"/>
            <a:ext cx="6997137" cy="1235869"/>
            <a:chOff x="2162" y="2016"/>
            <a:chExt cx="14331" cy="2595"/>
          </a:xfrm>
        </p:grpSpPr>
        <p:grpSp>
          <p:nvGrpSpPr>
            <p:cNvPr id="29698" name="组合 4"/>
            <p:cNvGrpSpPr/>
            <p:nvPr/>
          </p:nvGrpSpPr>
          <p:grpSpPr bwMode="auto">
            <a:xfrm>
              <a:off x="2162" y="2589"/>
              <a:ext cx="11024" cy="1345"/>
              <a:chOff x="1586" y="7164"/>
              <a:chExt cx="11024" cy="1345"/>
            </a:xfrm>
          </p:grpSpPr>
          <p:sp>
            <p:nvSpPr>
              <p:cNvPr id="29699" name="矩形 48"/>
              <p:cNvSpPr>
                <a:spLocks noChangeArrowheads="1"/>
              </p:cNvSpPr>
              <p:nvPr/>
            </p:nvSpPr>
            <p:spPr bwMode="auto">
              <a:xfrm>
                <a:off x="1855" y="7380"/>
                <a:ext cx="10485"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700" b="1">
                    <a:solidFill>
                      <a:srgbClr val="000000"/>
                    </a:solidFill>
                    <a:latin typeface="楷体" panose="02010609060101010101" pitchFamily="49" charset="-122"/>
                    <a:ea typeface="楷体" panose="02010609060101010101" pitchFamily="49" charset="-122"/>
                  </a:rPr>
                  <a:t>让我们用字母表示圆锥的体积。</a:t>
                </a:r>
              </a:p>
            </p:txBody>
          </p:sp>
          <p:sp>
            <p:nvSpPr>
              <p:cNvPr id="3" name="圆角矩形标注 2"/>
              <p:cNvSpPr/>
              <p:nvPr/>
            </p:nvSpPr>
            <p:spPr>
              <a:xfrm>
                <a:off x="1586" y="7164"/>
                <a:ext cx="11024" cy="1345"/>
              </a:xfrm>
              <a:prstGeom prst="wedgeRoundRectCallout">
                <a:avLst>
                  <a:gd name="adj1" fmla="val 55922"/>
                  <a:gd name="adj2" fmla="val -3267"/>
                  <a:gd name="adj3" fmla="val 16667"/>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pic>
          <p:nvPicPr>
            <p:cNvPr id="29701" name="图片 2" descr="37"/>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4505" y="2016"/>
              <a:ext cx="1988" cy="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组合 16"/>
          <p:cNvGrpSpPr/>
          <p:nvPr/>
        </p:nvGrpSpPr>
        <p:grpSpPr bwMode="auto">
          <a:xfrm>
            <a:off x="995929" y="2265760"/>
            <a:ext cx="7074029" cy="2068113"/>
            <a:chOff x="2039" y="4758"/>
            <a:chExt cx="14491" cy="4343"/>
          </a:xfrm>
        </p:grpSpPr>
        <p:sp>
          <p:nvSpPr>
            <p:cNvPr id="29703" name="矩形 48"/>
            <p:cNvSpPr>
              <a:spLocks noChangeArrowheads="1"/>
            </p:cNvSpPr>
            <p:nvPr/>
          </p:nvSpPr>
          <p:spPr bwMode="auto">
            <a:xfrm>
              <a:off x="2039" y="5132"/>
              <a:ext cx="14491" cy="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700" b="1">
                  <a:latin typeface="楷体" panose="02010609060101010101" pitchFamily="49" charset="-122"/>
                  <a:ea typeface="楷体" panose="02010609060101010101" pitchFamily="49" charset="-122"/>
                </a:rPr>
                <a:t>    </a:t>
              </a:r>
              <a:r>
                <a:rPr lang="zh-CN" altLang="zh-CN" sz="2700" b="1">
                  <a:solidFill>
                    <a:srgbClr val="FF0000"/>
                  </a:solidFill>
                  <a:latin typeface="楷体" panose="02010609060101010101" pitchFamily="49" charset="-122"/>
                  <a:ea typeface="楷体" panose="02010609060101010101" pitchFamily="49" charset="-122"/>
                </a:rPr>
                <a:t>圆锥的体积＝   ×底面积×高</a:t>
              </a:r>
              <a:r>
                <a:rPr lang="zh-CN" altLang="zh-CN" sz="2700" b="1">
                  <a:latin typeface="楷体" panose="02010609060101010101" pitchFamily="49" charset="-122"/>
                  <a:ea typeface="楷体" panose="02010609060101010101" pitchFamily="49" charset="-122"/>
                </a:rPr>
                <a:t>；如果用</a:t>
              </a:r>
              <a:r>
                <a:rPr lang="en-US" altLang="zh-CN" sz="2700" b="1" i="1">
                  <a:solidFill>
                    <a:srgbClr val="FF0000"/>
                  </a:solidFill>
                  <a:latin typeface="Times New Roman" panose="02020603050405020304" pitchFamily="18" charset="0"/>
                  <a:ea typeface="楷体" panose="02010609060101010101" pitchFamily="49" charset="-122"/>
                </a:rPr>
                <a:t>V</a:t>
              </a:r>
              <a:r>
                <a:rPr lang="zh-CN" altLang="en-US" sz="2700" b="1">
                  <a:latin typeface="楷体" panose="02010609060101010101" pitchFamily="49" charset="-122"/>
                  <a:ea typeface="楷体" panose="02010609060101010101" pitchFamily="49" charset="-122"/>
                </a:rPr>
                <a:t>表示圆锥的体积，</a:t>
              </a:r>
              <a:r>
                <a:rPr lang="en-US" altLang="zh-CN" sz="2700" b="1" i="1">
                  <a:solidFill>
                    <a:srgbClr val="FF0000"/>
                  </a:solidFill>
                  <a:latin typeface="Times New Roman" panose="02020603050405020304" pitchFamily="18" charset="0"/>
                  <a:ea typeface="楷体" panose="02010609060101010101" pitchFamily="49" charset="-122"/>
                </a:rPr>
                <a:t>S</a:t>
              </a:r>
              <a:r>
                <a:rPr lang="zh-CN" altLang="en-US" sz="2700" b="1">
                  <a:latin typeface="楷体" panose="02010609060101010101" pitchFamily="49" charset="-122"/>
                  <a:ea typeface="楷体" panose="02010609060101010101" pitchFamily="49" charset="-122"/>
                </a:rPr>
                <a:t>表示底面积，</a:t>
              </a:r>
              <a:r>
                <a:rPr lang="en-US" altLang="zh-CN" sz="2700" b="1" i="1">
                  <a:latin typeface="Times New Roman" panose="02020603050405020304" pitchFamily="18" charset="0"/>
                  <a:ea typeface="楷体" panose="02010609060101010101" pitchFamily="49" charset="-122"/>
                </a:rPr>
                <a:t>h</a:t>
              </a:r>
              <a:r>
                <a:rPr lang="zh-CN" altLang="en-US" sz="2700" b="1">
                  <a:latin typeface="楷体" panose="02010609060101010101" pitchFamily="49" charset="-122"/>
                  <a:ea typeface="楷体" panose="02010609060101010101" pitchFamily="49" charset="-122"/>
                </a:rPr>
                <a:t>表示高，那么圆锥的体积公式可表示为</a:t>
              </a:r>
              <a:r>
                <a:rPr lang="en-US" altLang="zh-CN" sz="2700" b="1" i="1">
                  <a:solidFill>
                    <a:srgbClr val="FF0000"/>
                  </a:solidFill>
                  <a:latin typeface="Times New Roman" panose="02020603050405020304" pitchFamily="18" charset="0"/>
                  <a:ea typeface="楷体" panose="02010609060101010101" pitchFamily="49" charset="-122"/>
                </a:rPr>
                <a:t>V＝      Sh</a:t>
              </a:r>
              <a:r>
                <a:rPr lang="zh-CN" altLang="en-US" sz="2700" b="1">
                  <a:latin typeface="楷体" panose="02010609060101010101" pitchFamily="49" charset="-122"/>
                  <a:ea typeface="楷体" panose="02010609060101010101" pitchFamily="49" charset="-122"/>
                </a:rPr>
                <a:t>。</a:t>
              </a:r>
              <a:r>
                <a:rPr lang="zh-CN" altLang="zh-CN" sz="2700" b="1">
                  <a:latin typeface="楷体" panose="02010609060101010101" pitchFamily="49" charset="-122"/>
                  <a:ea typeface="楷体" panose="02010609060101010101" pitchFamily="49" charset="-122"/>
                </a:rPr>
                <a:t>   </a:t>
              </a:r>
            </a:p>
          </p:txBody>
        </p:sp>
        <p:grpSp>
          <p:nvGrpSpPr>
            <p:cNvPr id="29704" name="组合 6"/>
            <p:cNvGrpSpPr/>
            <p:nvPr/>
          </p:nvGrpSpPr>
          <p:grpSpPr bwMode="auto">
            <a:xfrm>
              <a:off x="8217" y="4758"/>
              <a:ext cx="805" cy="1969"/>
              <a:chOff x="15456" y="6936"/>
              <a:chExt cx="805" cy="1969"/>
            </a:xfrm>
          </p:grpSpPr>
          <p:sp>
            <p:nvSpPr>
              <p:cNvPr id="29705" name="文本框 11"/>
              <p:cNvSpPr txBox="1">
                <a:spLocks noChangeArrowheads="1"/>
              </p:cNvSpPr>
              <p:nvPr/>
            </p:nvSpPr>
            <p:spPr bwMode="auto">
              <a:xfrm>
                <a:off x="15489" y="7839"/>
                <a:ext cx="728"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3</a:t>
                </a:r>
              </a:p>
            </p:txBody>
          </p:sp>
          <p:sp>
            <p:nvSpPr>
              <p:cNvPr id="29706" name="文本框 8"/>
              <p:cNvSpPr txBox="1">
                <a:spLocks noChangeArrowheads="1"/>
              </p:cNvSpPr>
              <p:nvPr/>
            </p:nvSpPr>
            <p:spPr bwMode="auto">
              <a:xfrm>
                <a:off x="15489" y="6936"/>
                <a:ext cx="727"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1</a:t>
                </a:r>
              </a:p>
            </p:txBody>
          </p:sp>
          <p:cxnSp>
            <p:nvCxnSpPr>
              <p:cNvPr id="10" name="直接连接符 9"/>
              <p:cNvCxnSpPr/>
              <p:nvPr/>
            </p:nvCxnSpPr>
            <p:spPr>
              <a:xfrm flipV="1">
                <a:off x="15456" y="7806"/>
                <a:ext cx="805" cy="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708" name="组合 12"/>
            <p:cNvGrpSpPr/>
            <p:nvPr/>
          </p:nvGrpSpPr>
          <p:grpSpPr bwMode="auto">
            <a:xfrm>
              <a:off x="12997" y="7132"/>
              <a:ext cx="803" cy="1969"/>
              <a:chOff x="15456" y="6936"/>
              <a:chExt cx="803" cy="1969"/>
            </a:xfrm>
          </p:grpSpPr>
          <p:sp>
            <p:nvSpPr>
              <p:cNvPr id="29709" name="文本框 13"/>
              <p:cNvSpPr txBox="1">
                <a:spLocks noChangeArrowheads="1"/>
              </p:cNvSpPr>
              <p:nvPr/>
            </p:nvSpPr>
            <p:spPr bwMode="auto">
              <a:xfrm>
                <a:off x="15489" y="7839"/>
                <a:ext cx="728"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3</a:t>
                </a:r>
              </a:p>
            </p:txBody>
          </p:sp>
          <p:sp>
            <p:nvSpPr>
              <p:cNvPr id="29710" name="文本框 14"/>
              <p:cNvSpPr txBox="1">
                <a:spLocks noChangeArrowheads="1"/>
              </p:cNvSpPr>
              <p:nvPr/>
            </p:nvSpPr>
            <p:spPr bwMode="auto">
              <a:xfrm>
                <a:off x="15489" y="6936"/>
                <a:ext cx="727"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1</a:t>
                </a:r>
              </a:p>
            </p:txBody>
          </p:sp>
          <p:cxnSp>
            <p:nvCxnSpPr>
              <p:cNvPr id="16" name="直接连接符 15"/>
              <p:cNvCxnSpPr/>
              <p:nvPr/>
            </p:nvCxnSpPr>
            <p:spPr>
              <a:xfrm flipV="1">
                <a:off x="15456" y="7805"/>
                <a:ext cx="803" cy="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right)">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000" fill="hold">
                                          <p:stCondLst>
                                            <p:cond delay="0"/>
                                          </p:stCondLst>
                                        </p:cTn>
                                        <p:tgtEl>
                                          <p:spTgt spid="17"/>
                                        </p:tgtEl>
                                        <p:attrNameLst>
                                          <p:attrName>style.visibility</p:attrName>
                                        </p:attrNameLst>
                                      </p:cBhvr>
                                      <p:to>
                                        <p:strVal val="visible"/>
                                      </p:to>
                                    </p:set>
                                    <p:animEffect transition="in" filter="randombar(horizontal)">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图片 1" descr="标3"/>
          <p:cNvPicPr>
            <a:picLocks noChangeAspect="1" noChangeArrowheads="1"/>
          </p:cNvPicPr>
          <p:nvPr/>
        </p:nvPicPr>
        <p:blipFill>
          <a:blip r:embed="rId3" cstate="email"/>
          <a:srcRect/>
          <a:stretch>
            <a:fillRect/>
          </a:stretch>
        </p:blipFill>
        <p:spPr bwMode="auto">
          <a:xfrm>
            <a:off x="512611" y="464344"/>
            <a:ext cx="2076074" cy="56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文本框 2"/>
          <p:cNvSpPr txBox="1">
            <a:spLocks noChangeArrowheads="1"/>
          </p:cNvSpPr>
          <p:nvPr/>
        </p:nvSpPr>
        <p:spPr bwMode="auto">
          <a:xfrm>
            <a:off x="784783" y="515541"/>
            <a:ext cx="1585432"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700" b="1">
                <a:latin typeface="楷体" panose="02010609060101010101" pitchFamily="49" charset="-122"/>
                <a:ea typeface="楷体" panose="02010609060101010101" pitchFamily="49" charset="-122"/>
              </a:rPr>
              <a:t>知识提炼</a:t>
            </a:r>
          </a:p>
        </p:txBody>
      </p:sp>
      <p:grpSp>
        <p:nvGrpSpPr>
          <p:cNvPr id="17" name="组合 16"/>
          <p:cNvGrpSpPr/>
          <p:nvPr/>
        </p:nvGrpSpPr>
        <p:grpSpPr bwMode="auto">
          <a:xfrm>
            <a:off x="1034986" y="1845469"/>
            <a:ext cx="7074029" cy="2068114"/>
            <a:chOff x="2039" y="4758"/>
            <a:chExt cx="14491" cy="4343"/>
          </a:xfrm>
        </p:grpSpPr>
        <p:sp>
          <p:nvSpPr>
            <p:cNvPr id="31748" name="矩形 48"/>
            <p:cNvSpPr>
              <a:spLocks noChangeArrowheads="1"/>
            </p:cNvSpPr>
            <p:nvPr/>
          </p:nvSpPr>
          <p:spPr bwMode="auto">
            <a:xfrm>
              <a:off x="2039" y="5132"/>
              <a:ext cx="14491" cy="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700" b="1" dirty="0">
                  <a:latin typeface="楷体" panose="02010609060101010101" pitchFamily="49" charset="-122"/>
                  <a:ea typeface="楷体" panose="02010609060101010101" pitchFamily="49" charset="-122"/>
                </a:rPr>
                <a:t>    </a:t>
              </a:r>
              <a:r>
                <a:rPr lang="zh-CN" altLang="zh-CN" sz="2700" b="1" dirty="0">
                  <a:latin typeface="楷体" panose="02010609060101010101" pitchFamily="49" charset="-122"/>
                  <a:ea typeface="楷体" panose="02010609060101010101" pitchFamily="49" charset="-122"/>
                </a:rPr>
                <a:t>圆锥的体积＝   ×底面积×高；如果用</a:t>
              </a:r>
              <a:r>
                <a:rPr lang="en-US" altLang="zh-CN" sz="2700" b="1" i="1" dirty="0">
                  <a:latin typeface="Times New Roman" panose="02020603050405020304" pitchFamily="18" charset="0"/>
                  <a:ea typeface="楷体" panose="02010609060101010101" pitchFamily="49" charset="-122"/>
                </a:rPr>
                <a:t>V</a:t>
              </a:r>
              <a:r>
                <a:rPr lang="zh-CN" altLang="en-US" sz="2700" b="1" dirty="0">
                  <a:latin typeface="楷体" panose="02010609060101010101" pitchFamily="49" charset="-122"/>
                  <a:ea typeface="楷体" panose="02010609060101010101" pitchFamily="49" charset="-122"/>
                </a:rPr>
                <a:t>表示圆锥的体积，</a:t>
              </a:r>
              <a:r>
                <a:rPr lang="en-US" altLang="zh-CN" sz="2700" b="1" i="1" dirty="0">
                  <a:latin typeface="Times New Roman" panose="02020603050405020304" pitchFamily="18" charset="0"/>
                  <a:ea typeface="楷体" panose="02010609060101010101" pitchFamily="49" charset="-122"/>
                </a:rPr>
                <a:t>S</a:t>
              </a:r>
              <a:r>
                <a:rPr lang="zh-CN" altLang="en-US" sz="2700" b="1" dirty="0">
                  <a:latin typeface="楷体" panose="02010609060101010101" pitchFamily="49" charset="-122"/>
                  <a:ea typeface="楷体" panose="02010609060101010101" pitchFamily="49" charset="-122"/>
                </a:rPr>
                <a:t>表示底面积，</a:t>
              </a:r>
              <a:r>
                <a:rPr lang="en-US" altLang="zh-CN" sz="2700" b="1" i="1" dirty="0">
                  <a:latin typeface="Times New Roman" panose="02020603050405020304" pitchFamily="18" charset="0"/>
                  <a:ea typeface="楷体" panose="02010609060101010101" pitchFamily="49" charset="-122"/>
                </a:rPr>
                <a:t>h</a:t>
              </a:r>
              <a:r>
                <a:rPr lang="zh-CN" altLang="en-US" sz="2700" b="1" dirty="0">
                  <a:latin typeface="楷体" panose="02010609060101010101" pitchFamily="49" charset="-122"/>
                  <a:ea typeface="楷体" panose="02010609060101010101" pitchFamily="49" charset="-122"/>
                </a:rPr>
                <a:t>表示高，那么圆锥的体积公式可表示为</a:t>
              </a:r>
              <a:r>
                <a:rPr lang="en-US" altLang="zh-CN" sz="2700" b="1" i="1" dirty="0">
                  <a:latin typeface="Times New Roman" panose="02020603050405020304" pitchFamily="18" charset="0"/>
                  <a:ea typeface="楷体" panose="02010609060101010101" pitchFamily="49" charset="-122"/>
                </a:rPr>
                <a:t>V＝      </a:t>
              </a:r>
              <a:r>
                <a:rPr lang="en-US" altLang="zh-CN" sz="2700" b="1" i="1" dirty="0" err="1">
                  <a:latin typeface="Times New Roman" panose="02020603050405020304" pitchFamily="18" charset="0"/>
                  <a:ea typeface="楷体" panose="02010609060101010101" pitchFamily="49" charset="-122"/>
                </a:rPr>
                <a:t>Sh</a:t>
              </a:r>
              <a:r>
                <a:rPr lang="zh-CN" altLang="en-US" sz="2700" b="1" dirty="0">
                  <a:latin typeface="楷体" panose="02010609060101010101" pitchFamily="49" charset="-122"/>
                  <a:ea typeface="楷体" panose="02010609060101010101" pitchFamily="49" charset="-122"/>
                </a:rPr>
                <a:t>。</a:t>
              </a:r>
              <a:r>
                <a:rPr lang="zh-CN" altLang="zh-CN" sz="2700" b="1" dirty="0">
                  <a:latin typeface="楷体" panose="02010609060101010101" pitchFamily="49" charset="-122"/>
                  <a:ea typeface="楷体" panose="02010609060101010101" pitchFamily="49" charset="-122"/>
                </a:rPr>
                <a:t>   </a:t>
              </a:r>
            </a:p>
          </p:txBody>
        </p:sp>
        <p:grpSp>
          <p:nvGrpSpPr>
            <p:cNvPr id="31749" name="组合 6"/>
            <p:cNvGrpSpPr/>
            <p:nvPr/>
          </p:nvGrpSpPr>
          <p:grpSpPr bwMode="auto">
            <a:xfrm>
              <a:off x="8217" y="4758"/>
              <a:ext cx="805" cy="1969"/>
              <a:chOff x="15456" y="6936"/>
              <a:chExt cx="805" cy="1969"/>
            </a:xfrm>
          </p:grpSpPr>
          <p:sp>
            <p:nvSpPr>
              <p:cNvPr id="31750" name="文本框 11"/>
              <p:cNvSpPr txBox="1">
                <a:spLocks noChangeArrowheads="1"/>
              </p:cNvSpPr>
              <p:nvPr/>
            </p:nvSpPr>
            <p:spPr bwMode="auto">
              <a:xfrm>
                <a:off x="15489" y="7839"/>
                <a:ext cx="728"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latin typeface="楷体" panose="02010609060101010101" pitchFamily="49" charset="-122"/>
                    <a:ea typeface="楷体" panose="02010609060101010101" pitchFamily="49" charset="-122"/>
                  </a:rPr>
                  <a:t>3</a:t>
                </a:r>
              </a:p>
            </p:txBody>
          </p:sp>
          <p:sp>
            <p:nvSpPr>
              <p:cNvPr id="31751" name="文本框 8"/>
              <p:cNvSpPr txBox="1">
                <a:spLocks noChangeArrowheads="1"/>
              </p:cNvSpPr>
              <p:nvPr/>
            </p:nvSpPr>
            <p:spPr bwMode="auto">
              <a:xfrm>
                <a:off x="15489" y="6936"/>
                <a:ext cx="727"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latin typeface="楷体" panose="02010609060101010101" pitchFamily="49" charset="-122"/>
                    <a:ea typeface="楷体" panose="02010609060101010101" pitchFamily="49" charset="-122"/>
                  </a:rPr>
                  <a:t>1</a:t>
                </a:r>
              </a:p>
            </p:txBody>
          </p:sp>
          <p:cxnSp>
            <p:nvCxnSpPr>
              <p:cNvPr id="10" name="直接连接符 9"/>
              <p:cNvCxnSpPr/>
              <p:nvPr/>
            </p:nvCxnSpPr>
            <p:spPr>
              <a:xfrm flipV="1">
                <a:off x="15456" y="7806"/>
                <a:ext cx="805" cy="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753" name="组合 12"/>
            <p:cNvGrpSpPr/>
            <p:nvPr/>
          </p:nvGrpSpPr>
          <p:grpSpPr bwMode="auto">
            <a:xfrm>
              <a:off x="12997" y="7132"/>
              <a:ext cx="803" cy="1969"/>
              <a:chOff x="15456" y="6936"/>
              <a:chExt cx="803" cy="1969"/>
            </a:xfrm>
          </p:grpSpPr>
          <p:sp>
            <p:nvSpPr>
              <p:cNvPr id="31754" name="文本框 13"/>
              <p:cNvSpPr txBox="1">
                <a:spLocks noChangeArrowheads="1"/>
              </p:cNvSpPr>
              <p:nvPr/>
            </p:nvSpPr>
            <p:spPr bwMode="auto">
              <a:xfrm>
                <a:off x="15489" y="7839"/>
                <a:ext cx="728"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latin typeface="楷体" panose="02010609060101010101" pitchFamily="49" charset="-122"/>
                    <a:ea typeface="楷体" panose="02010609060101010101" pitchFamily="49" charset="-122"/>
                  </a:rPr>
                  <a:t>3</a:t>
                </a:r>
              </a:p>
            </p:txBody>
          </p:sp>
          <p:sp>
            <p:nvSpPr>
              <p:cNvPr id="31755" name="文本框 14"/>
              <p:cNvSpPr txBox="1">
                <a:spLocks noChangeArrowheads="1"/>
              </p:cNvSpPr>
              <p:nvPr/>
            </p:nvSpPr>
            <p:spPr bwMode="auto">
              <a:xfrm>
                <a:off x="15489" y="6936"/>
                <a:ext cx="727"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latin typeface="楷体" panose="02010609060101010101" pitchFamily="49" charset="-122"/>
                    <a:ea typeface="楷体" panose="02010609060101010101" pitchFamily="49" charset="-122"/>
                  </a:rPr>
                  <a:t>1</a:t>
                </a:r>
              </a:p>
            </p:txBody>
          </p:sp>
          <p:cxnSp>
            <p:nvCxnSpPr>
              <p:cNvPr id="16" name="直接连接符 15"/>
              <p:cNvCxnSpPr/>
              <p:nvPr/>
            </p:nvCxnSpPr>
            <p:spPr>
              <a:xfrm flipV="1">
                <a:off x="15456" y="7805"/>
                <a:ext cx="803" cy="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4"/>
          <p:cNvSpPr txBox="1">
            <a:spLocks noChangeArrowheads="1"/>
          </p:cNvSpPr>
          <p:nvPr/>
        </p:nvSpPr>
        <p:spPr bwMode="auto">
          <a:xfrm>
            <a:off x="414971" y="1695450"/>
            <a:ext cx="8331146" cy="10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20000"/>
              </a:lnSpc>
            </a:pPr>
            <a:r>
              <a:rPr lang="zh-CN" altLang="zh-CN" sz="2700" b="1">
                <a:latin typeface="楷体" panose="02010609060101010101" pitchFamily="49" charset="-122"/>
                <a:ea typeface="楷体" panose="02010609060101010101" pitchFamily="49" charset="-122"/>
              </a:rPr>
              <a:t>（1）一个圆锥的体积是 7.2m</a:t>
            </a:r>
            <a:r>
              <a:rPr lang="zh-CN" altLang="zh-CN" sz="2700" b="1" baseline="30000">
                <a:latin typeface="楷体" panose="02010609060101010101" pitchFamily="49" charset="-122"/>
                <a:ea typeface="楷体" panose="02010609060101010101" pitchFamily="49" charset="-122"/>
              </a:rPr>
              <a:t>3</a:t>
            </a:r>
            <a:r>
              <a:rPr lang="zh-CN" altLang="zh-CN" sz="2700" b="1">
                <a:latin typeface="楷体" panose="02010609060101010101" pitchFamily="49" charset="-122"/>
                <a:ea typeface="楷体" panose="02010609060101010101" pitchFamily="49" charset="-122"/>
              </a:rPr>
              <a:t>，与它等底等高的圆</a:t>
            </a:r>
          </a:p>
          <a:p>
            <a:pPr>
              <a:lnSpc>
                <a:spcPct val="120000"/>
              </a:lnSpc>
            </a:pPr>
            <a:r>
              <a:rPr lang="zh-CN" altLang="zh-CN" sz="2700" b="1">
                <a:latin typeface="楷体" panose="02010609060101010101" pitchFamily="49" charset="-122"/>
                <a:ea typeface="楷体" panose="02010609060101010101" pitchFamily="49" charset="-122"/>
              </a:rPr>
              <a:t>     柱的体积是（      ）m</a:t>
            </a:r>
            <a:r>
              <a:rPr lang="zh-CN" altLang="zh-CN" sz="2700" b="1" baseline="30000">
                <a:latin typeface="楷体" panose="02010609060101010101" pitchFamily="49" charset="-122"/>
                <a:ea typeface="楷体" panose="02010609060101010101" pitchFamily="49" charset="-122"/>
              </a:rPr>
              <a:t>3</a:t>
            </a:r>
            <a:r>
              <a:rPr lang="zh-CN" altLang="zh-CN" sz="2700" b="1">
                <a:latin typeface="楷体" panose="02010609060101010101" pitchFamily="49" charset="-122"/>
                <a:ea typeface="楷体" panose="02010609060101010101" pitchFamily="49" charset="-122"/>
              </a:rPr>
              <a:t>。</a:t>
            </a:r>
          </a:p>
        </p:txBody>
      </p:sp>
      <p:pic>
        <p:nvPicPr>
          <p:cNvPr id="33794" name="图片 4" descr="标2"/>
          <p:cNvPicPr>
            <a:picLocks noChangeAspect="1" noChangeArrowheads="1"/>
          </p:cNvPicPr>
          <p:nvPr/>
        </p:nvPicPr>
        <p:blipFill>
          <a:blip r:embed="rId3" cstate="email"/>
          <a:srcRect/>
          <a:stretch>
            <a:fillRect/>
          </a:stretch>
        </p:blipFill>
        <p:spPr bwMode="auto">
          <a:xfrm>
            <a:off x="307567" y="265510"/>
            <a:ext cx="2213990" cy="56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文本框 5"/>
          <p:cNvSpPr txBox="1">
            <a:spLocks noChangeArrowheads="1"/>
          </p:cNvSpPr>
          <p:nvPr/>
        </p:nvSpPr>
        <p:spPr bwMode="auto">
          <a:xfrm>
            <a:off x="701789" y="252413"/>
            <a:ext cx="1585432"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700" b="1">
                <a:latin typeface="楷体" panose="02010609060101010101" pitchFamily="49" charset="-122"/>
                <a:ea typeface="楷体" panose="02010609060101010101" pitchFamily="49" charset="-122"/>
              </a:rPr>
              <a:t>小试牛刀</a:t>
            </a:r>
          </a:p>
        </p:txBody>
      </p:sp>
      <p:sp>
        <p:nvSpPr>
          <p:cNvPr id="33796" name="Text Box 14"/>
          <p:cNvSpPr txBox="1">
            <a:spLocks noChangeArrowheads="1"/>
          </p:cNvSpPr>
          <p:nvPr/>
        </p:nvSpPr>
        <p:spPr bwMode="auto">
          <a:xfrm>
            <a:off x="414971" y="3233738"/>
            <a:ext cx="8170040" cy="10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20000"/>
              </a:lnSpc>
            </a:pPr>
            <a:r>
              <a:rPr lang="zh-CN" altLang="zh-CN" sz="2700" b="1">
                <a:latin typeface="楷体" panose="02010609060101010101" pitchFamily="49" charset="-122"/>
                <a:ea typeface="楷体" panose="02010609060101010101" pitchFamily="49" charset="-122"/>
              </a:rPr>
              <a:t>（2）一个圆锥，底面积是24dm</a:t>
            </a:r>
            <a:r>
              <a:rPr lang="zh-CN" altLang="zh-CN" sz="2700" b="1" baseline="30000">
                <a:latin typeface="楷体" panose="02010609060101010101" pitchFamily="49" charset="-122"/>
                <a:ea typeface="楷体" panose="02010609060101010101" pitchFamily="49" charset="-122"/>
              </a:rPr>
              <a:t>2</a:t>
            </a:r>
            <a:r>
              <a:rPr lang="zh-CN" altLang="zh-CN" sz="2700" b="1">
                <a:latin typeface="楷体" panose="02010609060101010101" pitchFamily="49" charset="-122"/>
                <a:ea typeface="楷体" panose="02010609060101010101" pitchFamily="49" charset="-122"/>
              </a:rPr>
              <a:t>，高是30dm，则圆</a:t>
            </a:r>
          </a:p>
          <a:p>
            <a:pPr>
              <a:lnSpc>
                <a:spcPct val="120000"/>
              </a:lnSpc>
            </a:pPr>
            <a:r>
              <a:rPr lang="zh-CN" altLang="zh-CN" sz="2700" b="1">
                <a:latin typeface="楷体" panose="02010609060101010101" pitchFamily="49" charset="-122"/>
                <a:ea typeface="楷体" panose="02010609060101010101" pitchFamily="49" charset="-122"/>
              </a:rPr>
              <a:t>     锥的体积是（     ）dm</a:t>
            </a:r>
            <a:r>
              <a:rPr lang="zh-CN" altLang="zh-CN" sz="2700" b="1" baseline="30000">
                <a:latin typeface="楷体" panose="02010609060101010101" pitchFamily="49" charset="-122"/>
                <a:ea typeface="楷体" panose="02010609060101010101" pitchFamily="49" charset="-122"/>
              </a:rPr>
              <a:t>3</a:t>
            </a:r>
            <a:r>
              <a:rPr lang="zh-CN" altLang="zh-CN" sz="2700" b="1">
                <a:latin typeface="楷体" panose="02010609060101010101" pitchFamily="49" charset="-122"/>
                <a:ea typeface="楷体" panose="02010609060101010101" pitchFamily="49" charset="-122"/>
              </a:rPr>
              <a:t>。</a:t>
            </a:r>
          </a:p>
        </p:txBody>
      </p:sp>
      <p:sp>
        <p:nvSpPr>
          <p:cNvPr id="33797" name="Text Box 14"/>
          <p:cNvSpPr txBox="1">
            <a:spLocks noChangeArrowheads="1"/>
          </p:cNvSpPr>
          <p:nvPr/>
        </p:nvSpPr>
        <p:spPr bwMode="auto">
          <a:xfrm>
            <a:off x="790886" y="904875"/>
            <a:ext cx="124735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20000"/>
              </a:lnSpc>
            </a:pPr>
            <a:r>
              <a:rPr lang="zh-CN" altLang="zh-CN" sz="2700" b="1">
                <a:latin typeface="楷体" panose="02010609060101010101" pitchFamily="49" charset="-122"/>
                <a:ea typeface="楷体" panose="02010609060101010101" pitchFamily="49" charset="-122"/>
              </a:rPr>
              <a:t>填空题</a:t>
            </a:r>
          </a:p>
        </p:txBody>
      </p:sp>
      <p:sp>
        <p:nvSpPr>
          <p:cNvPr id="6" name="Text Box 14"/>
          <p:cNvSpPr txBox="1">
            <a:spLocks noChangeArrowheads="1"/>
          </p:cNvSpPr>
          <p:nvPr/>
        </p:nvSpPr>
        <p:spPr bwMode="auto">
          <a:xfrm>
            <a:off x="3566307" y="2221707"/>
            <a:ext cx="909274" cy="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en-US" altLang="zh-CN" sz="2700" b="1">
                <a:solidFill>
                  <a:srgbClr val="FF0000"/>
                </a:solidFill>
                <a:latin typeface="楷体" panose="02010609060101010101" pitchFamily="49" charset="-122"/>
                <a:ea typeface="楷体" panose="02010609060101010101" pitchFamily="49" charset="-122"/>
              </a:rPr>
              <a:t>21.6</a:t>
            </a:r>
          </a:p>
        </p:txBody>
      </p:sp>
      <p:sp>
        <p:nvSpPr>
          <p:cNvPr id="7" name="Text Box 14"/>
          <p:cNvSpPr txBox="1">
            <a:spLocks noChangeArrowheads="1"/>
          </p:cNvSpPr>
          <p:nvPr/>
        </p:nvSpPr>
        <p:spPr bwMode="auto">
          <a:xfrm>
            <a:off x="3566307" y="3814763"/>
            <a:ext cx="756711" cy="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en-US" altLang="zh-CN" sz="2700" b="1">
                <a:solidFill>
                  <a:srgbClr val="FF0000"/>
                </a:solidFill>
                <a:latin typeface="楷体" panose="02010609060101010101" pitchFamily="49" charset="-122"/>
                <a:ea typeface="楷体" panose="02010609060101010101" pitchFamily="49" charset="-122"/>
              </a:rPr>
              <a:t>240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2" descr="标1"/>
          <p:cNvPicPr>
            <a:picLocks noChangeAspect="1" noChangeArrowheads="1"/>
          </p:cNvPicPr>
          <p:nvPr/>
        </p:nvPicPr>
        <p:blipFill>
          <a:blip r:embed="rId3" cstate="email"/>
          <a:srcRect/>
          <a:stretch>
            <a:fillRect/>
          </a:stretch>
        </p:blipFill>
        <p:spPr bwMode="auto">
          <a:xfrm>
            <a:off x="250203" y="515541"/>
            <a:ext cx="165744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文本框 5"/>
          <p:cNvSpPr txBox="1">
            <a:spLocks noChangeArrowheads="1"/>
          </p:cNvSpPr>
          <p:nvPr/>
        </p:nvSpPr>
        <p:spPr bwMode="auto">
          <a:xfrm>
            <a:off x="593164" y="504825"/>
            <a:ext cx="1229046" cy="45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500" b="1" dirty="0">
                <a:solidFill>
                  <a:srgbClr val="FF0000"/>
                </a:solidFill>
                <a:latin typeface="楷体" panose="02010609060101010101" pitchFamily="49" charset="-122"/>
                <a:ea typeface="楷体" panose="02010609060101010101" pitchFamily="49" charset="-122"/>
              </a:rPr>
              <a:t>知识点</a:t>
            </a:r>
          </a:p>
        </p:txBody>
      </p:sp>
      <p:sp>
        <p:nvSpPr>
          <p:cNvPr id="35843" name="文本框 7"/>
          <p:cNvSpPr txBox="1">
            <a:spLocks noChangeArrowheads="1"/>
          </p:cNvSpPr>
          <p:nvPr/>
        </p:nvSpPr>
        <p:spPr bwMode="auto">
          <a:xfrm>
            <a:off x="2017490" y="516731"/>
            <a:ext cx="2792508" cy="45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500" b="1" dirty="0">
                <a:solidFill>
                  <a:srgbClr val="FF0000"/>
                </a:solidFill>
                <a:latin typeface="Times New Roman" panose="02020603050405020304" pitchFamily="18" charset="0"/>
                <a:ea typeface="楷体" panose="02010609060101010101" pitchFamily="49" charset="-122"/>
              </a:rPr>
              <a:t>圆锥的体积的计算</a:t>
            </a:r>
          </a:p>
        </p:txBody>
      </p:sp>
      <p:grpSp>
        <p:nvGrpSpPr>
          <p:cNvPr id="35844" name="组合 22"/>
          <p:cNvGrpSpPr/>
          <p:nvPr/>
        </p:nvGrpSpPr>
        <p:grpSpPr bwMode="auto">
          <a:xfrm>
            <a:off x="405206" y="1253729"/>
            <a:ext cx="8242050" cy="923179"/>
            <a:chOff x="830" y="2633"/>
            <a:chExt cx="16882" cy="1941"/>
          </a:xfrm>
        </p:grpSpPr>
        <p:sp>
          <p:nvSpPr>
            <p:cNvPr id="35845" name="矩形 48"/>
            <p:cNvSpPr>
              <a:spLocks noChangeArrowheads="1"/>
            </p:cNvSpPr>
            <p:nvPr/>
          </p:nvSpPr>
          <p:spPr bwMode="auto">
            <a:xfrm>
              <a:off x="1636" y="2633"/>
              <a:ext cx="16076"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700" b="1" dirty="0">
                  <a:solidFill>
                    <a:srgbClr val="000000"/>
                  </a:solidFill>
                  <a:latin typeface="楷体" panose="02010609060101010101" pitchFamily="49" charset="-122"/>
                  <a:ea typeface="楷体" panose="02010609060101010101" pitchFamily="49" charset="-122"/>
                </a:rPr>
                <a:t>如果圆锥形小麦堆的底面半径为2 m，高为1.5 m。小麦堆的体积是多少立方米？</a:t>
              </a:r>
            </a:p>
          </p:txBody>
        </p:sp>
        <p:sp>
          <p:nvSpPr>
            <p:cNvPr id="19" name="椭圆 1"/>
            <p:cNvSpPr/>
            <p:nvPr/>
          </p:nvSpPr>
          <p:spPr>
            <a:xfrm>
              <a:off x="830" y="2766"/>
              <a:ext cx="680" cy="681"/>
            </a:xfrm>
            <a:prstGeom prst="ellipse">
              <a:avLst/>
            </a:prstGeom>
            <a:solidFill>
              <a:srgbClr val="00B050"/>
            </a:solidFill>
            <a:ln>
              <a:solidFill>
                <a:srgbClr val="00A2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grpSp>
        <p:nvGrpSpPr>
          <p:cNvPr id="8" name="组合 7"/>
          <p:cNvGrpSpPr/>
          <p:nvPr/>
        </p:nvGrpSpPr>
        <p:grpSpPr bwMode="auto">
          <a:xfrm>
            <a:off x="1994300" y="2402681"/>
            <a:ext cx="5155400" cy="938225"/>
            <a:chOff x="1964" y="5249"/>
            <a:chExt cx="10561" cy="1969"/>
          </a:xfrm>
        </p:grpSpPr>
        <p:sp>
          <p:nvSpPr>
            <p:cNvPr id="35848" name="Text Box 14"/>
            <p:cNvSpPr txBox="1">
              <a:spLocks noChangeArrowheads="1"/>
            </p:cNvSpPr>
            <p:nvPr/>
          </p:nvSpPr>
          <p:spPr bwMode="auto">
            <a:xfrm>
              <a:off x="2864" y="5701"/>
              <a:ext cx="9661"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dirty="0">
                  <a:solidFill>
                    <a:srgbClr val="FF0000"/>
                  </a:solidFill>
                  <a:latin typeface="楷体" panose="02010609060101010101" pitchFamily="49" charset="-122"/>
                  <a:ea typeface="楷体" panose="02010609060101010101" pitchFamily="49" charset="-122"/>
                </a:rPr>
                <a:t>×3.14×2</a:t>
              </a:r>
              <a:r>
                <a:rPr lang="en-US" altLang="zh-CN" sz="2700" b="1" baseline="30000" dirty="0">
                  <a:solidFill>
                    <a:srgbClr val="FF0000"/>
                  </a:solidFill>
                  <a:latin typeface="楷体" panose="02010609060101010101" pitchFamily="49" charset="-122"/>
                  <a:ea typeface="楷体" panose="02010609060101010101" pitchFamily="49" charset="-122"/>
                </a:rPr>
                <a:t>2</a:t>
              </a:r>
              <a:r>
                <a:rPr lang="en-US" altLang="zh-CN" sz="2700" b="1" dirty="0">
                  <a:solidFill>
                    <a:srgbClr val="FF0000"/>
                  </a:solidFill>
                  <a:latin typeface="楷体" panose="02010609060101010101" pitchFamily="49" charset="-122"/>
                  <a:ea typeface="楷体" panose="02010609060101010101" pitchFamily="49" charset="-122"/>
                </a:rPr>
                <a:t>×1.5＝6.28（m</a:t>
              </a:r>
              <a:r>
                <a:rPr lang="en-US" altLang="zh-CN" sz="2700" b="1" baseline="30000" dirty="0">
                  <a:solidFill>
                    <a:srgbClr val="FF0000"/>
                  </a:solidFill>
                  <a:latin typeface="楷体" panose="02010609060101010101" pitchFamily="49" charset="-122"/>
                  <a:ea typeface="楷体" panose="02010609060101010101" pitchFamily="49" charset="-122"/>
                </a:rPr>
                <a:t>3</a:t>
              </a:r>
              <a:r>
                <a:rPr lang="en-US" altLang="zh-CN" sz="2700" b="1" dirty="0">
                  <a:solidFill>
                    <a:srgbClr val="FF0000"/>
                  </a:solidFill>
                  <a:latin typeface="楷体" panose="02010609060101010101" pitchFamily="49" charset="-122"/>
                  <a:ea typeface="楷体" panose="02010609060101010101" pitchFamily="49" charset="-122"/>
                </a:rPr>
                <a:t>）</a:t>
              </a:r>
            </a:p>
          </p:txBody>
        </p:sp>
        <p:grpSp>
          <p:nvGrpSpPr>
            <p:cNvPr id="35849" name="组合 2"/>
            <p:cNvGrpSpPr/>
            <p:nvPr/>
          </p:nvGrpSpPr>
          <p:grpSpPr bwMode="auto">
            <a:xfrm>
              <a:off x="1964" y="5249"/>
              <a:ext cx="1020" cy="1969"/>
              <a:chOff x="15343" y="6936"/>
              <a:chExt cx="1020" cy="1969"/>
            </a:xfrm>
          </p:grpSpPr>
          <p:sp>
            <p:nvSpPr>
              <p:cNvPr id="35850" name="文本框 4"/>
              <p:cNvSpPr txBox="1">
                <a:spLocks noChangeArrowheads="1"/>
              </p:cNvSpPr>
              <p:nvPr/>
            </p:nvSpPr>
            <p:spPr bwMode="auto">
              <a:xfrm>
                <a:off x="15489" y="7839"/>
                <a:ext cx="728"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3</a:t>
                </a:r>
              </a:p>
            </p:txBody>
          </p:sp>
          <p:sp>
            <p:nvSpPr>
              <p:cNvPr id="35851" name="文本框 12"/>
              <p:cNvSpPr txBox="1">
                <a:spLocks noChangeArrowheads="1"/>
              </p:cNvSpPr>
              <p:nvPr/>
            </p:nvSpPr>
            <p:spPr bwMode="auto">
              <a:xfrm>
                <a:off x="15489" y="6936"/>
                <a:ext cx="727"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1</a:t>
                </a:r>
              </a:p>
            </p:txBody>
          </p:sp>
          <p:cxnSp>
            <p:nvCxnSpPr>
              <p:cNvPr id="14" name="直接连接符 13"/>
              <p:cNvCxnSpPr/>
              <p:nvPr/>
            </p:nvCxnSpPr>
            <p:spPr>
              <a:xfrm>
                <a:off x="15343" y="7811"/>
                <a:ext cx="10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 name="Text Box 14"/>
          <p:cNvSpPr txBox="1">
            <a:spLocks noChangeArrowheads="1"/>
          </p:cNvSpPr>
          <p:nvPr/>
        </p:nvSpPr>
        <p:spPr bwMode="auto">
          <a:xfrm>
            <a:off x="1894219" y="3686175"/>
            <a:ext cx="5356783"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en-US" altLang="zh-CN" sz="2700" b="1" dirty="0">
                <a:solidFill>
                  <a:srgbClr val="FF0000"/>
                </a:solidFill>
                <a:latin typeface="楷体" panose="02010609060101010101" pitchFamily="49" charset="-122"/>
                <a:ea typeface="楷体" panose="02010609060101010101" pitchFamily="49" charset="-122"/>
              </a:rPr>
              <a:t>答：小麦堆的体积是6.28立方米。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1" descr="标3"/>
          <p:cNvPicPr>
            <a:picLocks noChangeAspect="1" noChangeArrowheads="1"/>
          </p:cNvPicPr>
          <p:nvPr/>
        </p:nvPicPr>
        <p:blipFill>
          <a:blip r:embed="rId3" cstate="email"/>
          <a:srcRect/>
          <a:stretch>
            <a:fillRect/>
          </a:stretch>
        </p:blipFill>
        <p:spPr bwMode="auto">
          <a:xfrm>
            <a:off x="590723" y="561975"/>
            <a:ext cx="2076074" cy="56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文本框 2"/>
          <p:cNvSpPr txBox="1">
            <a:spLocks noChangeArrowheads="1"/>
          </p:cNvSpPr>
          <p:nvPr/>
        </p:nvSpPr>
        <p:spPr bwMode="auto">
          <a:xfrm>
            <a:off x="862895" y="613173"/>
            <a:ext cx="1585432"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700" b="1" dirty="0">
                <a:latin typeface="楷体" panose="02010609060101010101" pitchFamily="49" charset="-122"/>
                <a:ea typeface="楷体" panose="02010609060101010101" pitchFamily="49" charset="-122"/>
              </a:rPr>
              <a:t>知识提炼</a:t>
            </a:r>
          </a:p>
        </p:txBody>
      </p:sp>
      <p:grpSp>
        <p:nvGrpSpPr>
          <p:cNvPr id="4" name="组合 3"/>
          <p:cNvGrpSpPr/>
          <p:nvPr/>
        </p:nvGrpSpPr>
        <p:grpSpPr bwMode="auto">
          <a:xfrm>
            <a:off x="939787" y="2103835"/>
            <a:ext cx="7264427" cy="1384701"/>
            <a:chOff x="1924" y="4281"/>
            <a:chExt cx="14880" cy="2907"/>
          </a:xfrm>
        </p:grpSpPr>
        <p:sp>
          <p:nvSpPr>
            <p:cNvPr id="37892" name="矩形 16"/>
            <p:cNvSpPr>
              <a:spLocks noChangeArrowheads="1"/>
            </p:cNvSpPr>
            <p:nvPr/>
          </p:nvSpPr>
          <p:spPr bwMode="auto">
            <a:xfrm>
              <a:off x="1924" y="4281"/>
              <a:ext cx="14880"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700" b="1" dirty="0">
                  <a:solidFill>
                    <a:srgbClr val="000000"/>
                  </a:solidFill>
                  <a:ea typeface="楷体" panose="02010609060101010101" pitchFamily="49" charset="-122"/>
                </a:rPr>
                <a:t>      </a:t>
              </a:r>
              <a:r>
                <a:rPr lang="zh-CN" altLang="zh-CN" sz="2700" b="1" dirty="0">
                  <a:solidFill>
                    <a:srgbClr val="000000"/>
                  </a:solidFill>
                  <a:ea typeface="楷体" panose="02010609060101010101" pitchFamily="49" charset="-122"/>
                </a:rPr>
                <a:t>已知圆锥的底面半径和高，可以直接利用公式</a:t>
              </a:r>
              <a:r>
                <a:rPr lang="zh-CN" altLang="zh-CN" sz="2700" b="1" i="1" dirty="0">
                  <a:solidFill>
                    <a:srgbClr val="000000"/>
                  </a:solidFill>
                  <a:latin typeface="Times New Roman" panose="02020603050405020304" pitchFamily="18" charset="0"/>
                  <a:ea typeface="楷体" panose="02010609060101010101" pitchFamily="49" charset="-122"/>
                </a:rPr>
                <a:t>V</a:t>
              </a:r>
              <a:r>
                <a:rPr lang="zh-CN" altLang="zh-CN" sz="2700" b="1" dirty="0">
                  <a:solidFill>
                    <a:srgbClr val="000000"/>
                  </a:solidFill>
                  <a:latin typeface="Times New Roman" panose="02020603050405020304" pitchFamily="18" charset="0"/>
                  <a:ea typeface="楷体" panose="02010609060101010101" pitchFamily="49" charset="-122"/>
                </a:rPr>
                <a:t>＝</a:t>
              </a:r>
              <a:r>
                <a:rPr lang="zh-CN" altLang="zh-CN" sz="2700" b="1" i="1" dirty="0">
                  <a:solidFill>
                    <a:srgbClr val="000000"/>
                  </a:solidFill>
                  <a:latin typeface="Times New Roman" panose="02020603050405020304" pitchFamily="18" charset="0"/>
                  <a:ea typeface="楷体" panose="02010609060101010101" pitchFamily="49" charset="-122"/>
                </a:rPr>
                <a:t>       </a:t>
              </a:r>
              <a:r>
                <a:rPr lang="en-US" altLang="zh-CN" sz="2700" b="1" dirty="0">
                  <a:solidFill>
                    <a:srgbClr val="000000"/>
                  </a:solidFill>
                  <a:latin typeface="Times New Roman" panose="02020603050405020304" pitchFamily="18" charset="0"/>
                  <a:ea typeface="楷体" panose="02010609060101010101" pitchFamily="49" charset="-122"/>
                </a:rPr>
                <a:t>π</a:t>
              </a:r>
              <a:r>
                <a:rPr lang="zh-CN" altLang="zh-CN" sz="2700" b="1" i="1" dirty="0">
                  <a:solidFill>
                    <a:srgbClr val="000000"/>
                  </a:solidFill>
                  <a:latin typeface="Times New Roman" panose="02020603050405020304" pitchFamily="18" charset="0"/>
                  <a:ea typeface="楷体" panose="02010609060101010101" pitchFamily="49" charset="-122"/>
                </a:rPr>
                <a:t>r</a:t>
              </a:r>
              <a:r>
                <a:rPr lang="zh-CN" altLang="zh-CN" sz="2700" b="1" baseline="30000" dirty="0">
                  <a:solidFill>
                    <a:srgbClr val="000000"/>
                  </a:solidFill>
                  <a:ea typeface="楷体" panose="02010609060101010101" pitchFamily="49" charset="-122"/>
                </a:rPr>
                <a:t>2</a:t>
              </a:r>
              <a:r>
                <a:rPr lang="zh-CN" altLang="zh-CN" sz="2700" b="1" i="1" dirty="0">
                  <a:solidFill>
                    <a:srgbClr val="000000"/>
                  </a:solidFill>
                  <a:latin typeface="Times New Roman" panose="02020603050405020304" pitchFamily="18" charset="0"/>
                  <a:ea typeface="楷体" panose="02010609060101010101" pitchFamily="49" charset="-122"/>
                </a:rPr>
                <a:t>h</a:t>
              </a:r>
              <a:r>
                <a:rPr lang="zh-CN" altLang="zh-CN" sz="2700" b="1" dirty="0">
                  <a:solidFill>
                    <a:srgbClr val="000000"/>
                  </a:solidFill>
                  <a:ea typeface="楷体" panose="02010609060101010101" pitchFamily="49" charset="-122"/>
                </a:rPr>
                <a:t> 来求圆锥的体积。</a:t>
              </a:r>
            </a:p>
          </p:txBody>
        </p:sp>
        <p:grpSp>
          <p:nvGrpSpPr>
            <p:cNvPr id="37893" name="组合 6"/>
            <p:cNvGrpSpPr/>
            <p:nvPr/>
          </p:nvGrpSpPr>
          <p:grpSpPr bwMode="auto">
            <a:xfrm>
              <a:off x="4819" y="5219"/>
              <a:ext cx="1020" cy="1969"/>
              <a:chOff x="15342" y="7021"/>
              <a:chExt cx="1020" cy="1969"/>
            </a:xfrm>
          </p:grpSpPr>
          <p:sp>
            <p:nvSpPr>
              <p:cNvPr id="37894" name="文本框 8"/>
              <p:cNvSpPr txBox="1">
                <a:spLocks noChangeArrowheads="1"/>
              </p:cNvSpPr>
              <p:nvPr/>
            </p:nvSpPr>
            <p:spPr bwMode="auto">
              <a:xfrm>
                <a:off x="15538" y="7021"/>
                <a:ext cx="727"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latin typeface="楷体" panose="02010609060101010101" pitchFamily="49" charset="-122"/>
                    <a:ea typeface="楷体" panose="02010609060101010101" pitchFamily="49" charset="-122"/>
                  </a:rPr>
                  <a:t>1</a:t>
                </a:r>
              </a:p>
            </p:txBody>
          </p:sp>
          <p:cxnSp>
            <p:nvCxnSpPr>
              <p:cNvPr id="10" name="直接连接符 9"/>
              <p:cNvCxnSpPr/>
              <p:nvPr/>
            </p:nvCxnSpPr>
            <p:spPr>
              <a:xfrm>
                <a:off x="15342" y="7923"/>
                <a:ext cx="102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7896" name="文本框 11"/>
              <p:cNvSpPr txBox="1">
                <a:spLocks noChangeArrowheads="1"/>
              </p:cNvSpPr>
              <p:nvPr/>
            </p:nvSpPr>
            <p:spPr bwMode="auto">
              <a:xfrm>
                <a:off x="15488" y="7924"/>
                <a:ext cx="728"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latin typeface="楷体" panose="02010609060101010101" pitchFamily="49" charset="-122"/>
                    <a:ea typeface="楷体" panose="02010609060101010101" pitchFamily="49" charset="-122"/>
                  </a:rPr>
                  <a:t>3</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4" descr="标2"/>
          <p:cNvPicPr>
            <a:picLocks noChangeAspect="1" noChangeArrowheads="1"/>
          </p:cNvPicPr>
          <p:nvPr/>
        </p:nvPicPr>
        <p:blipFill>
          <a:blip r:embed="rId2" cstate="email"/>
          <a:srcRect/>
          <a:stretch>
            <a:fillRect/>
          </a:stretch>
        </p:blipFill>
        <p:spPr bwMode="auto">
          <a:xfrm>
            <a:off x="307567" y="265510"/>
            <a:ext cx="2213990" cy="56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文本框 5"/>
          <p:cNvSpPr txBox="1">
            <a:spLocks noChangeArrowheads="1"/>
          </p:cNvSpPr>
          <p:nvPr/>
        </p:nvSpPr>
        <p:spPr bwMode="auto">
          <a:xfrm>
            <a:off x="701789" y="252413"/>
            <a:ext cx="1585432"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700" b="1">
                <a:latin typeface="楷体" panose="02010609060101010101" pitchFamily="49" charset="-122"/>
                <a:ea typeface="楷体" panose="02010609060101010101" pitchFamily="49" charset="-122"/>
              </a:rPr>
              <a:t>小试牛刀</a:t>
            </a:r>
          </a:p>
        </p:txBody>
      </p:sp>
      <p:sp>
        <p:nvSpPr>
          <p:cNvPr id="39939" name="文本框 5"/>
          <p:cNvSpPr txBox="1">
            <a:spLocks noChangeArrowheads="1"/>
          </p:cNvSpPr>
          <p:nvPr/>
        </p:nvSpPr>
        <p:spPr bwMode="auto">
          <a:xfrm>
            <a:off x="483319" y="1227535"/>
            <a:ext cx="8377525" cy="10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20000"/>
              </a:lnSpc>
            </a:pPr>
            <a:r>
              <a:rPr lang="en-US" altLang="zh-CN" sz="2700" b="1">
                <a:latin typeface="楷体" panose="02010609060101010101" pitchFamily="49" charset="-122"/>
                <a:ea typeface="楷体" panose="02010609060101010101" pitchFamily="49" charset="-122"/>
              </a:rPr>
              <a:t>    </a:t>
            </a:r>
            <a:r>
              <a:rPr lang="zh-CN" altLang="zh-CN" sz="2700" b="1">
                <a:latin typeface="楷体" panose="02010609060101010101" pitchFamily="49" charset="-122"/>
                <a:ea typeface="楷体" panose="02010609060101010101" pitchFamily="49" charset="-122"/>
              </a:rPr>
              <a:t>一个圆锥形零件，底面半径是6 cm，高是9 cm。它的体积是多少？</a:t>
            </a:r>
          </a:p>
        </p:txBody>
      </p:sp>
      <p:sp>
        <p:nvSpPr>
          <p:cNvPr id="4" name="文本框 3"/>
          <p:cNvSpPr txBox="1">
            <a:spLocks noChangeArrowheads="1"/>
          </p:cNvSpPr>
          <p:nvPr/>
        </p:nvSpPr>
        <p:spPr bwMode="auto">
          <a:xfrm>
            <a:off x="1845399" y="3271838"/>
            <a:ext cx="2752232" cy="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en-US" altLang="zh-CN" sz="2700" b="1">
                <a:solidFill>
                  <a:srgbClr val="FF0000"/>
                </a:solidFill>
                <a:latin typeface="楷体" panose="02010609060101010101" pitchFamily="49" charset="-122"/>
                <a:ea typeface="楷体" panose="02010609060101010101" pitchFamily="49" charset="-122"/>
              </a:rPr>
              <a:t>＝ 339.12（cm</a:t>
            </a:r>
            <a:r>
              <a:rPr lang="en-US" altLang="zh-CN" sz="2700" b="1" baseline="30000">
                <a:solidFill>
                  <a:srgbClr val="FF0000"/>
                </a:solidFill>
                <a:latin typeface="楷体" panose="02010609060101010101" pitchFamily="49" charset="-122"/>
                <a:ea typeface="楷体" panose="02010609060101010101" pitchFamily="49" charset="-122"/>
              </a:rPr>
              <a:t>3</a:t>
            </a:r>
            <a:r>
              <a:rPr lang="en-US" altLang="zh-CN" sz="2700" b="1">
                <a:solidFill>
                  <a:srgbClr val="FF0000"/>
                </a:solidFill>
                <a:latin typeface="楷体" panose="02010609060101010101" pitchFamily="49" charset="-122"/>
                <a:ea typeface="楷体" panose="02010609060101010101" pitchFamily="49" charset="-122"/>
              </a:rPr>
              <a:t>）</a:t>
            </a:r>
          </a:p>
        </p:txBody>
      </p:sp>
      <p:grpSp>
        <p:nvGrpSpPr>
          <p:cNvPr id="6" name="组合 5"/>
          <p:cNvGrpSpPr/>
          <p:nvPr/>
        </p:nvGrpSpPr>
        <p:grpSpPr bwMode="auto">
          <a:xfrm>
            <a:off x="2392184" y="2330055"/>
            <a:ext cx="3300237" cy="937479"/>
            <a:chOff x="9873" y="4892"/>
            <a:chExt cx="6761" cy="1970"/>
          </a:xfrm>
        </p:grpSpPr>
        <p:sp>
          <p:nvSpPr>
            <p:cNvPr id="39942" name="文本框 9"/>
            <p:cNvSpPr txBox="1">
              <a:spLocks noChangeArrowheads="1"/>
            </p:cNvSpPr>
            <p:nvPr/>
          </p:nvSpPr>
          <p:spPr bwMode="auto">
            <a:xfrm>
              <a:off x="10571" y="5322"/>
              <a:ext cx="6063"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×3.14×6</a:t>
              </a:r>
              <a:r>
                <a:rPr lang="en-US" altLang="zh-CN" sz="2700" b="1" baseline="30000">
                  <a:solidFill>
                    <a:srgbClr val="FF0000"/>
                  </a:solidFill>
                  <a:latin typeface="楷体" panose="02010609060101010101" pitchFamily="49" charset="-122"/>
                  <a:ea typeface="楷体" panose="02010609060101010101" pitchFamily="49" charset="-122"/>
                </a:rPr>
                <a:t>2</a:t>
              </a:r>
              <a:r>
                <a:rPr lang="en-US" altLang="zh-CN" sz="2700" b="1">
                  <a:solidFill>
                    <a:srgbClr val="FF0000"/>
                  </a:solidFill>
                  <a:latin typeface="楷体" panose="02010609060101010101" pitchFamily="49" charset="-122"/>
                  <a:ea typeface="楷体" panose="02010609060101010101" pitchFamily="49" charset="-122"/>
                </a:rPr>
                <a:t>×9</a:t>
              </a:r>
            </a:p>
          </p:txBody>
        </p:sp>
        <p:grpSp>
          <p:nvGrpSpPr>
            <p:cNvPr id="39943" name="组合 1"/>
            <p:cNvGrpSpPr/>
            <p:nvPr/>
          </p:nvGrpSpPr>
          <p:grpSpPr bwMode="auto">
            <a:xfrm>
              <a:off x="9873" y="4892"/>
              <a:ext cx="811" cy="1970"/>
              <a:chOff x="15406" y="6936"/>
              <a:chExt cx="811" cy="1970"/>
            </a:xfrm>
          </p:grpSpPr>
          <p:sp>
            <p:nvSpPr>
              <p:cNvPr id="39944" name="文本框 4"/>
              <p:cNvSpPr txBox="1">
                <a:spLocks noChangeArrowheads="1"/>
              </p:cNvSpPr>
              <p:nvPr/>
            </p:nvSpPr>
            <p:spPr bwMode="auto">
              <a:xfrm>
                <a:off x="15489" y="7839"/>
                <a:ext cx="728"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3</a:t>
                </a:r>
              </a:p>
            </p:txBody>
          </p:sp>
          <p:sp>
            <p:nvSpPr>
              <p:cNvPr id="39945" name="文本框 12"/>
              <p:cNvSpPr txBox="1">
                <a:spLocks noChangeArrowheads="1"/>
              </p:cNvSpPr>
              <p:nvPr/>
            </p:nvSpPr>
            <p:spPr bwMode="auto">
              <a:xfrm>
                <a:off x="15489" y="6936"/>
                <a:ext cx="727"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1</a:t>
                </a:r>
              </a:p>
            </p:txBody>
          </p:sp>
          <p:cxnSp>
            <p:nvCxnSpPr>
              <p:cNvPr id="14" name="直接连接符 13"/>
              <p:cNvCxnSpPr/>
              <p:nvPr/>
            </p:nvCxnSpPr>
            <p:spPr>
              <a:xfrm>
                <a:off x="15406" y="7874"/>
                <a:ext cx="72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 name="文本框 2"/>
          <p:cNvSpPr txBox="1">
            <a:spLocks noChangeArrowheads="1"/>
          </p:cNvSpPr>
          <p:nvPr/>
        </p:nvSpPr>
        <p:spPr bwMode="auto">
          <a:xfrm>
            <a:off x="1847840" y="4026694"/>
            <a:ext cx="5648483"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700" b="1">
                <a:solidFill>
                  <a:srgbClr val="FF0000"/>
                </a:solidFill>
                <a:latin typeface="楷体" panose="02010609060101010101" pitchFamily="49" charset="-122"/>
                <a:ea typeface="楷体" panose="02010609060101010101" pitchFamily="49" charset="-122"/>
                <a:sym typeface="宋体" panose="02010600030101010101" pitchFamily="2" charset="-122"/>
              </a:rPr>
              <a:t>答：它的体积是</a:t>
            </a:r>
            <a:r>
              <a:rPr lang="en-US" altLang="zh-CN" sz="2700" b="1">
                <a:solidFill>
                  <a:srgbClr val="FF0000"/>
                </a:solidFill>
                <a:latin typeface="楷体" panose="02010609060101010101" pitchFamily="49" charset="-122"/>
                <a:ea typeface="楷体" panose="02010609060101010101" pitchFamily="49" charset="-122"/>
                <a:sym typeface="宋体" panose="02010600030101010101" pitchFamily="2" charset="-122"/>
              </a:rPr>
              <a:t>339.12</a:t>
            </a:r>
            <a:r>
              <a:rPr lang="zh-CN" altLang="en-US" sz="2700" b="1">
                <a:solidFill>
                  <a:srgbClr val="FF0000"/>
                </a:solidFill>
                <a:latin typeface="楷体" panose="02010609060101010101" pitchFamily="49" charset="-122"/>
                <a:ea typeface="楷体" panose="02010609060101010101" pitchFamily="49" charset="-122"/>
                <a:sym typeface="宋体" panose="02010600030101010101" pitchFamily="2" charset="-122"/>
              </a:rPr>
              <a:t>立方厘米。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6" descr="图片33"/>
          <p:cNvPicPr>
            <a:picLocks noChangeAspect="1" noChangeArrowheads="1"/>
          </p:cNvPicPr>
          <p:nvPr/>
        </p:nvPicPr>
        <p:blipFill>
          <a:blip r:embed="rId2" cstate="email"/>
          <a:srcRect/>
          <a:stretch>
            <a:fillRect/>
          </a:stretch>
        </p:blipFill>
        <p:spPr bwMode="auto">
          <a:xfrm>
            <a:off x="3505649" y="422672"/>
            <a:ext cx="2109027" cy="6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文本框 1"/>
          <p:cNvSpPr txBox="1">
            <a:spLocks noChangeArrowheads="1"/>
          </p:cNvSpPr>
          <p:nvPr/>
        </p:nvSpPr>
        <p:spPr bwMode="auto">
          <a:xfrm>
            <a:off x="246542" y="1351360"/>
            <a:ext cx="8650917"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20000"/>
              </a:lnSpc>
            </a:pPr>
            <a:r>
              <a:rPr lang="zh-CN" altLang="en-US" sz="3000" b="1" dirty="0">
                <a:latin typeface="楷体" panose="02010609060101010101" pitchFamily="49" charset="-122"/>
                <a:ea typeface="楷体" panose="02010609060101010101" pitchFamily="49" charset="-122"/>
              </a:rPr>
              <a:t>1.理解圆锥的体积的含义，掌握圆锥体积的计算</a:t>
            </a:r>
          </a:p>
          <a:p>
            <a:pPr>
              <a:lnSpc>
                <a:spcPct val="120000"/>
              </a:lnSpc>
            </a:pPr>
            <a:r>
              <a:rPr lang="zh-CN" altLang="en-US" sz="3000" b="1" dirty="0">
                <a:latin typeface="楷体" panose="02010609060101010101" pitchFamily="49" charset="-122"/>
                <a:ea typeface="楷体" panose="02010609060101010101" pitchFamily="49" charset="-122"/>
              </a:rPr>
              <a:t>  方法，能正确计算圆锥的体积。</a:t>
            </a:r>
            <a:r>
              <a:rPr lang="zh-CN" altLang="en-US" sz="3000" b="1" dirty="0">
                <a:solidFill>
                  <a:srgbClr val="FF0000"/>
                </a:solidFill>
                <a:latin typeface="楷体" panose="02010609060101010101" pitchFamily="49" charset="-122"/>
                <a:ea typeface="楷体" panose="02010609060101010101" pitchFamily="49" charset="-122"/>
              </a:rPr>
              <a:t>（重点）</a:t>
            </a:r>
          </a:p>
          <a:p>
            <a:pPr>
              <a:lnSpc>
                <a:spcPct val="120000"/>
              </a:lnSpc>
            </a:pPr>
            <a:endParaRPr lang="zh-CN" altLang="en-US" sz="3000" b="1" dirty="0">
              <a:latin typeface="楷体" panose="02010609060101010101" pitchFamily="49" charset="-122"/>
              <a:ea typeface="楷体" panose="02010609060101010101" pitchFamily="49" charset="-122"/>
            </a:endParaRPr>
          </a:p>
          <a:p>
            <a:pPr>
              <a:lnSpc>
                <a:spcPct val="120000"/>
              </a:lnSpc>
            </a:pPr>
            <a:r>
              <a:rPr lang="zh-CN" altLang="en-US" sz="3000" b="1" dirty="0">
                <a:latin typeface="楷体" panose="02010609060101010101" pitchFamily="49" charset="-122"/>
                <a:ea typeface="楷体" panose="02010609060101010101" pitchFamily="49" charset="-122"/>
              </a:rPr>
              <a:t>2.掌握圆锥的体积计算公式的推导过程，能运用</a:t>
            </a:r>
          </a:p>
          <a:p>
            <a:pPr>
              <a:lnSpc>
                <a:spcPct val="120000"/>
              </a:lnSpc>
            </a:pPr>
            <a:r>
              <a:rPr lang="zh-CN" altLang="en-US" sz="3000" b="1" dirty="0">
                <a:latin typeface="楷体" panose="02010609060101010101" pitchFamily="49" charset="-122"/>
                <a:ea typeface="楷体" panose="02010609060101010101" pitchFamily="49" charset="-122"/>
              </a:rPr>
              <a:t>  圆锥的体积计算公式解决实际问题。</a:t>
            </a:r>
            <a:r>
              <a:rPr lang="zh-CN" altLang="en-US" sz="3000" b="1" dirty="0">
                <a:solidFill>
                  <a:srgbClr val="FF0000"/>
                </a:solidFill>
                <a:latin typeface="楷体" panose="02010609060101010101" pitchFamily="49" charset="-122"/>
                <a:ea typeface="楷体" panose="02010609060101010101" pitchFamily="49" charset="-122"/>
              </a:rPr>
              <a:t>（难点）</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文本框 14"/>
          <p:cNvSpPr txBox="1">
            <a:spLocks noChangeArrowheads="1"/>
          </p:cNvSpPr>
          <p:nvPr/>
        </p:nvSpPr>
        <p:spPr bwMode="auto">
          <a:xfrm>
            <a:off x="308788" y="2306241"/>
            <a:ext cx="2505690" cy="4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700" b="1">
                <a:solidFill>
                  <a:srgbClr val="E3007E"/>
                </a:solidFill>
                <a:latin typeface="楷体" panose="02010609060101010101" pitchFamily="49" charset="-122"/>
                <a:ea typeface="楷体" panose="02010609060101010101" pitchFamily="49" charset="-122"/>
              </a:rPr>
              <a:t>错误解答：</a:t>
            </a:r>
            <a:r>
              <a:rPr lang="zh-CN" altLang="en-US" sz="2700" b="1">
                <a:latin typeface="楷体" panose="02010609060101010101" pitchFamily="49" charset="-122"/>
                <a:ea typeface="楷体" panose="02010609060101010101" pitchFamily="49" charset="-122"/>
              </a:rPr>
              <a:t>√</a:t>
            </a:r>
          </a:p>
        </p:txBody>
      </p:sp>
      <p:pic>
        <p:nvPicPr>
          <p:cNvPr id="40962" name="图片 3" descr="图片66"/>
          <p:cNvPicPr>
            <a:picLocks noChangeAspect="1" noChangeArrowheads="1"/>
          </p:cNvPicPr>
          <p:nvPr/>
        </p:nvPicPr>
        <p:blipFill>
          <a:blip r:embed="rId3" cstate="email"/>
          <a:srcRect/>
          <a:stretch>
            <a:fillRect/>
          </a:stretch>
        </p:blipFill>
        <p:spPr bwMode="auto">
          <a:xfrm>
            <a:off x="3516266" y="119063"/>
            <a:ext cx="2109027" cy="6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文本框 4"/>
          <p:cNvSpPr txBox="1">
            <a:spLocks noChangeArrowheads="1"/>
          </p:cNvSpPr>
          <p:nvPr/>
        </p:nvSpPr>
        <p:spPr bwMode="auto">
          <a:xfrm>
            <a:off x="308788" y="3152775"/>
            <a:ext cx="8063855"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700" b="1">
                <a:solidFill>
                  <a:srgbClr val="E3007E"/>
                </a:solidFill>
                <a:latin typeface="楷体" panose="02010609060101010101" pitchFamily="49" charset="-122"/>
                <a:ea typeface="楷体" panose="02010609060101010101" pitchFamily="49" charset="-122"/>
              </a:rPr>
              <a:t>错因分析：</a:t>
            </a:r>
            <a:r>
              <a:rPr lang="zh-CN" altLang="en-US" sz="2700" b="1">
                <a:latin typeface="楷体" panose="02010609060101010101" pitchFamily="49" charset="-122"/>
                <a:ea typeface="楷体" panose="02010609060101010101" pitchFamily="49" charset="-122"/>
              </a:rPr>
              <a:t>本题没有强调圆柱和圆锥等底等高，所</a:t>
            </a:r>
          </a:p>
          <a:p>
            <a:r>
              <a:rPr lang="zh-CN" altLang="en-US" sz="2700" b="1">
                <a:latin typeface="楷体" panose="02010609060101010101" pitchFamily="49" charset="-122"/>
                <a:ea typeface="楷体" panose="02010609060101010101" pitchFamily="49" charset="-122"/>
              </a:rPr>
              <a:t>          以错误。</a:t>
            </a:r>
          </a:p>
        </p:txBody>
      </p:sp>
      <p:sp>
        <p:nvSpPr>
          <p:cNvPr id="7" name="文本框 14"/>
          <p:cNvSpPr txBox="1">
            <a:spLocks noChangeArrowheads="1"/>
          </p:cNvSpPr>
          <p:nvPr/>
        </p:nvSpPr>
        <p:spPr bwMode="auto">
          <a:xfrm>
            <a:off x="308788" y="4208860"/>
            <a:ext cx="2759554" cy="4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700" b="1">
                <a:solidFill>
                  <a:srgbClr val="E3007E"/>
                </a:solidFill>
                <a:latin typeface="楷体" panose="02010609060101010101" pitchFamily="49" charset="-122"/>
                <a:ea typeface="楷体" panose="02010609060101010101" pitchFamily="49" charset="-122"/>
              </a:rPr>
              <a:t>正确解答：</a:t>
            </a:r>
            <a:r>
              <a:rPr lang="zh-CN" altLang="en-US" sz="2700" b="1">
                <a:latin typeface="楷体" panose="02010609060101010101" pitchFamily="49" charset="-122"/>
                <a:ea typeface="楷体" panose="02010609060101010101" pitchFamily="49" charset="-122"/>
              </a:rPr>
              <a:t>×</a:t>
            </a:r>
          </a:p>
        </p:txBody>
      </p:sp>
      <p:grpSp>
        <p:nvGrpSpPr>
          <p:cNvPr id="40965" name="组合 2"/>
          <p:cNvGrpSpPr/>
          <p:nvPr/>
        </p:nvGrpSpPr>
        <p:grpSpPr bwMode="auto">
          <a:xfrm>
            <a:off x="308788" y="802481"/>
            <a:ext cx="8063855" cy="1366854"/>
            <a:chOff x="927" y="1615"/>
            <a:chExt cx="16517" cy="2868"/>
          </a:xfrm>
        </p:grpSpPr>
        <p:sp>
          <p:nvSpPr>
            <p:cNvPr id="40966" name="文本框 1"/>
            <p:cNvSpPr txBox="1">
              <a:spLocks noChangeArrowheads="1"/>
            </p:cNvSpPr>
            <p:nvPr/>
          </p:nvSpPr>
          <p:spPr bwMode="auto">
            <a:xfrm>
              <a:off x="927" y="1615"/>
              <a:ext cx="16517" cy="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700" b="1">
                  <a:solidFill>
                    <a:srgbClr val="E3007E"/>
                  </a:solidFill>
                  <a:latin typeface="楷体" panose="02010609060101010101" pitchFamily="49" charset="-122"/>
                  <a:ea typeface="楷体" panose="02010609060101010101" pitchFamily="49" charset="-122"/>
                </a:rPr>
                <a:t>例</a:t>
              </a:r>
              <a:r>
                <a:rPr lang="zh-CN" altLang="en-US" sz="2700" b="1">
                  <a:latin typeface="楷体" panose="02010609060101010101" pitchFamily="49" charset="-122"/>
                  <a:ea typeface="楷体" panose="02010609060101010101" pitchFamily="49" charset="-122"/>
                </a:rPr>
                <a:t> </a:t>
              </a:r>
              <a:r>
                <a:rPr lang="zh-CN" altLang="zh-CN" sz="2700" b="1">
                  <a:latin typeface="楷体" panose="02010609060101010101" pitchFamily="49" charset="-122"/>
                  <a:ea typeface="楷体" panose="02010609060101010101" pitchFamily="49" charset="-122"/>
                </a:rPr>
                <a:t>判断：圆柱的体积是圆锥体积的3倍或圆锥的体</a:t>
              </a:r>
            </a:p>
            <a:p>
              <a:pPr>
                <a:lnSpc>
                  <a:spcPct val="130000"/>
                </a:lnSpc>
              </a:pPr>
              <a:r>
                <a:rPr lang="zh-CN" altLang="zh-CN" sz="2700" b="1">
                  <a:latin typeface="楷体" panose="02010609060101010101" pitchFamily="49" charset="-122"/>
                  <a:ea typeface="楷体" panose="02010609060101010101" pitchFamily="49" charset="-122"/>
                </a:rPr>
                <a:t>   积是圆柱体积的    。             （    ）</a:t>
              </a:r>
            </a:p>
          </p:txBody>
        </p:sp>
        <p:grpSp>
          <p:nvGrpSpPr>
            <p:cNvPr id="40967" name="组合 1"/>
            <p:cNvGrpSpPr/>
            <p:nvPr/>
          </p:nvGrpSpPr>
          <p:grpSpPr bwMode="auto">
            <a:xfrm>
              <a:off x="7402" y="2514"/>
              <a:ext cx="1020" cy="1969"/>
              <a:chOff x="15342" y="6936"/>
              <a:chExt cx="1020" cy="1969"/>
            </a:xfrm>
          </p:grpSpPr>
          <p:sp>
            <p:nvSpPr>
              <p:cNvPr id="40968" name="文本框 8"/>
              <p:cNvSpPr txBox="1">
                <a:spLocks noChangeArrowheads="1"/>
              </p:cNvSpPr>
              <p:nvPr/>
            </p:nvSpPr>
            <p:spPr bwMode="auto">
              <a:xfrm>
                <a:off x="15489" y="6936"/>
                <a:ext cx="727"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latin typeface="楷体" panose="02010609060101010101" pitchFamily="49" charset="-122"/>
                    <a:ea typeface="楷体" panose="02010609060101010101" pitchFamily="49" charset="-122"/>
                  </a:rPr>
                  <a:t>1</a:t>
                </a:r>
              </a:p>
            </p:txBody>
          </p:sp>
          <p:cxnSp>
            <p:nvCxnSpPr>
              <p:cNvPr id="10" name="直接连接符 9"/>
              <p:cNvCxnSpPr/>
              <p:nvPr/>
            </p:nvCxnSpPr>
            <p:spPr>
              <a:xfrm>
                <a:off x="15342" y="7811"/>
                <a:ext cx="102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970" name="文本框 11"/>
              <p:cNvSpPr txBox="1">
                <a:spLocks noChangeArrowheads="1"/>
              </p:cNvSpPr>
              <p:nvPr/>
            </p:nvSpPr>
            <p:spPr bwMode="auto">
              <a:xfrm>
                <a:off x="15489" y="7839"/>
                <a:ext cx="728"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latin typeface="楷体" panose="02010609060101010101" pitchFamily="49" charset="-122"/>
                    <a:ea typeface="楷体" panose="02010609060101010101" pitchFamily="49" charset="-122"/>
                  </a:rPr>
                  <a:t>3</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wipe(left)">
                                      <p:cBhvr>
                                        <p:cTn id="7" dur="500"/>
                                        <p:tgtEl>
                                          <p:spTgt spid="3687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7893"/>
                                        </p:tgtEl>
                                        <p:attrNameLst>
                                          <p:attrName>style.visibility</p:attrName>
                                        </p:attrNameLst>
                                      </p:cBhvr>
                                      <p:to>
                                        <p:strVal val="visible"/>
                                      </p:to>
                                    </p:set>
                                    <p:anim calcmode="discrete" valueType="clr">
                                      <p:cBhvr override="childStyle">
                                        <p:cTn id="12" dur="80"/>
                                        <p:tgtEl>
                                          <p:spTgt spid="3789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7893"/>
                                        </p:tgtEl>
                                        <p:attrNameLst>
                                          <p:attrName>fillcolor</p:attrName>
                                        </p:attrNameLst>
                                      </p:cBhvr>
                                      <p:tavLst>
                                        <p:tav tm="0">
                                          <p:val>
                                            <p:clrVal>
                                              <a:schemeClr val="accent2"/>
                                            </p:clrVal>
                                          </p:val>
                                        </p:tav>
                                        <p:tav tm="50000">
                                          <p:val>
                                            <p:clrVal>
                                              <a:schemeClr val="hlink"/>
                                            </p:clrVal>
                                          </p:val>
                                        </p:tav>
                                      </p:tavLst>
                                    </p:anim>
                                    <p:set>
                                      <p:cBhvr>
                                        <p:cTn id="14" dur="80"/>
                                        <p:tgtEl>
                                          <p:spTgt spid="3789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789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图片 5" descr="图片77"/>
          <p:cNvPicPr>
            <a:picLocks noChangeAspect="1" noChangeArrowheads="1"/>
          </p:cNvPicPr>
          <p:nvPr/>
        </p:nvPicPr>
        <p:blipFill>
          <a:blip r:embed="rId2" cstate="email"/>
          <a:srcRect/>
          <a:stretch>
            <a:fillRect/>
          </a:stretch>
        </p:blipFill>
        <p:spPr bwMode="auto">
          <a:xfrm>
            <a:off x="3517487" y="130969"/>
            <a:ext cx="2109027" cy="6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文本框 1"/>
          <p:cNvSpPr txBox="1">
            <a:spLocks noChangeArrowheads="1"/>
          </p:cNvSpPr>
          <p:nvPr/>
        </p:nvSpPr>
        <p:spPr bwMode="auto">
          <a:xfrm>
            <a:off x="786003" y="781050"/>
            <a:ext cx="8143188" cy="87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en-US" altLang="zh-CN" sz="2600" b="1" dirty="0">
                <a:latin typeface="楷体" panose="02010609060101010101" pitchFamily="49" charset="-122"/>
                <a:ea typeface="楷体" panose="02010609060101010101" pitchFamily="49" charset="-122"/>
                <a:sym typeface="Times New Roman" panose="02020603050405020304" pitchFamily="18" charset="0"/>
              </a:rPr>
              <a:t>1.</a:t>
            </a:r>
            <a:r>
              <a:rPr lang="zh-CN" altLang="en-US" sz="2600" b="1" dirty="0">
                <a:latin typeface="楷体" panose="02010609060101010101" pitchFamily="49" charset="-122"/>
                <a:ea typeface="楷体" panose="02010609060101010101" pitchFamily="49" charset="-122"/>
              </a:rPr>
              <a:t>下图中，圆锥的体积与哪个圆柱的体积相等？说说</a:t>
            </a:r>
          </a:p>
          <a:p>
            <a:r>
              <a:rPr lang="zh-CN" altLang="en-US" sz="2600" b="1" dirty="0">
                <a:latin typeface="楷体" panose="02010609060101010101" pitchFamily="49" charset="-122"/>
                <a:ea typeface="楷体" panose="02010609060101010101" pitchFamily="49" charset="-122"/>
              </a:rPr>
              <a:t>  你是怎么想的。</a:t>
            </a:r>
          </a:p>
        </p:txBody>
      </p:sp>
      <p:sp>
        <p:nvSpPr>
          <p:cNvPr id="43011" name="文本框 7"/>
          <p:cNvSpPr txBox="1">
            <a:spLocks noChangeArrowheads="1"/>
          </p:cNvSpPr>
          <p:nvPr/>
        </p:nvSpPr>
        <p:spPr bwMode="auto">
          <a:xfrm>
            <a:off x="5545960" y="1198960"/>
            <a:ext cx="3119603"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20000"/>
              </a:lnSpc>
            </a:pPr>
            <a:r>
              <a:rPr lang="zh-CN" altLang="en-US" sz="2400" b="1">
                <a:solidFill>
                  <a:srgbClr val="00B0F0"/>
                </a:solidFill>
                <a:latin typeface="楷体" panose="02010609060101010101" pitchFamily="49" charset="-122"/>
                <a:ea typeface="楷体" panose="02010609060101010101" pitchFamily="49" charset="-122"/>
              </a:rPr>
              <a:t>（选自教材</a:t>
            </a:r>
            <a:r>
              <a:rPr lang="en-US" altLang="zh-CN" sz="2400" b="1">
                <a:solidFill>
                  <a:srgbClr val="00B0F0"/>
                </a:solidFill>
                <a:latin typeface="楷体" panose="02010609060101010101" pitchFamily="49" charset="-122"/>
                <a:ea typeface="楷体" panose="02010609060101010101" pitchFamily="49" charset="-122"/>
              </a:rPr>
              <a:t>P11 T1</a:t>
            </a:r>
            <a:r>
              <a:rPr lang="zh-CN" altLang="en-US" sz="2400" b="1">
                <a:solidFill>
                  <a:srgbClr val="00B0F0"/>
                </a:solidFill>
                <a:latin typeface="楷体" panose="02010609060101010101" pitchFamily="49" charset="-122"/>
                <a:ea typeface="楷体" panose="02010609060101010101" pitchFamily="49" charset="-122"/>
              </a:rPr>
              <a:t>）</a:t>
            </a:r>
          </a:p>
        </p:txBody>
      </p:sp>
      <p:pic>
        <p:nvPicPr>
          <p:cNvPr id="43012" name="图片 6" descr="2.png"/>
          <p:cNvPicPr>
            <a:picLocks noChangeAspect="1" noChangeArrowheads="1"/>
          </p:cNvPicPr>
          <p:nvPr/>
        </p:nvPicPr>
        <p:blipFill>
          <a:blip r:embed="rId3" cstate="email"/>
          <a:srcRect/>
          <a:stretch>
            <a:fillRect/>
          </a:stretch>
        </p:blipFill>
        <p:spPr bwMode="auto">
          <a:xfrm>
            <a:off x="1777051" y="1627585"/>
            <a:ext cx="5589899" cy="189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p:nvPr/>
        </p:nvGrpSpPr>
        <p:grpSpPr bwMode="auto">
          <a:xfrm>
            <a:off x="698127" y="3605213"/>
            <a:ext cx="7747746" cy="1422091"/>
            <a:chOff x="1431" y="7616"/>
            <a:chExt cx="15868" cy="2985"/>
          </a:xfrm>
        </p:grpSpPr>
        <p:sp>
          <p:nvSpPr>
            <p:cNvPr id="43014" name="TextBox 4"/>
            <p:cNvSpPr txBox="1">
              <a:spLocks noChangeArrowheads="1"/>
            </p:cNvSpPr>
            <p:nvPr/>
          </p:nvSpPr>
          <p:spPr bwMode="auto">
            <a:xfrm>
              <a:off x="1431" y="7616"/>
              <a:ext cx="15868" cy="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b="1" dirty="0">
                  <a:solidFill>
                    <a:srgbClr val="FF0000"/>
                  </a:solidFill>
                  <a:latin typeface="楷体" panose="02010609060101010101" pitchFamily="49" charset="-122"/>
                  <a:ea typeface="楷体" panose="02010609060101010101" pitchFamily="49" charset="-122"/>
                  <a:sym typeface="Times New Roman" panose="02020603050405020304" pitchFamily="18" charset="0"/>
                </a:rPr>
                <a:t>    </a:t>
              </a:r>
              <a:r>
                <a:rPr lang="en-US" altLang="zh-CN" sz="2400" b="1" dirty="0" err="1">
                  <a:solidFill>
                    <a:srgbClr val="FF0000"/>
                  </a:solidFill>
                  <a:latin typeface="楷体" panose="02010609060101010101" pitchFamily="49" charset="-122"/>
                  <a:ea typeface="楷体" panose="02010609060101010101" pitchFamily="49" charset="-122"/>
                  <a:sym typeface="Times New Roman" panose="02020603050405020304" pitchFamily="18" charset="0"/>
                </a:rPr>
                <a:t>圆锥的体积与第三个圆柱的体积相等。因为圆锥体是与它等底等高的圆柱体积的</a:t>
              </a:r>
              <a:r>
                <a:rPr lang="en-US" altLang="zh-CN" sz="2400" b="1" dirty="0">
                  <a:solidFill>
                    <a:srgbClr val="FF0000"/>
                  </a:solidFill>
                  <a:latin typeface="楷体" panose="02010609060101010101" pitchFamily="49" charset="-122"/>
                  <a:ea typeface="楷体" panose="02010609060101010101" pitchFamily="49" charset="-122"/>
                  <a:sym typeface="Times New Roman" panose="02020603050405020304" pitchFamily="18" charset="0"/>
                </a:rPr>
                <a:t>   ，而圆锥与第三个圆柱等底，且高是圆柱高的3倍。       </a:t>
              </a:r>
            </a:p>
          </p:txBody>
        </p:sp>
        <p:grpSp>
          <p:nvGrpSpPr>
            <p:cNvPr id="43015" name="组合 1"/>
            <p:cNvGrpSpPr/>
            <p:nvPr/>
          </p:nvGrpSpPr>
          <p:grpSpPr bwMode="auto">
            <a:xfrm>
              <a:off x="10025" y="8277"/>
              <a:ext cx="792" cy="1709"/>
              <a:chOff x="15424" y="7049"/>
              <a:chExt cx="792" cy="1709"/>
            </a:xfrm>
          </p:grpSpPr>
          <p:sp>
            <p:nvSpPr>
              <p:cNvPr id="43016" name="文本框 8"/>
              <p:cNvSpPr txBox="1">
                <a:spLocks noChangeArrowheads="1"/>
              </p:cNvSpPr>
              <p:nvPr/>
            </p:nvSpPr>
            <p:spPr bwMode="auto">
              <a:xfrm>
                <a:off x="15456" y="7789"/>
                <a:ext cx="728"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solidFill>
                      <a:srgbClr val="FF0000"/>
                    </a:solidFill>
                    <a:latin typeface="楷体" panose="02010609060101010101" pitchFamily="49" charset="-122"/>
                    <a:ea typeface="楷体" panose="02010609060101010101" pitchFamily="49" charset="-122"/>
                  </a:rPr>
                  <a:t>3</a:t>
                </a:r>
              </a:p>
            </p:txBody>
          </p:sp>
          <p:sp>
            <p:nvSpPr>
              <p:cNvPr id="43017" name="文本框 12"/>
              <p:cNvSpPr txBox="1">
                <a:spLocks noChangeArrowheads="1"/>
              </p:cNvSpPr>
              <p:nvPr/>
            </p:nvSpPr>
            <p:spPr bwMode="auto">
              <a:xfrm>
                <a:off x="15457" y="7049"/>
                <a:ext cx="727"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solidFill>
                      <a:srgbClr val="FF0000"/>
                    </a:solidFill>
                    <a:latin typeface="楷体" panose="02010609060101010101" pitchFamily="49" charset="-122"/>
                    <a:ea typeface="楷体" panose="02010609060101010101" pitchFamily="49" charset="-122"/>
                  </a:rPr>
                  <a:t>1</a:t>
                </a:r>
              </a:p>
            </p:txBody>
          </p:sp>
          <p:cxnSp>
            <p:nvCxnSpPr>
              <p:cNvPr id="10" name="直接连接符 9"/>
              <p:cNvCxnSpPr/>
              <p:nvPr/>
            </p:nvCxnSpPr>
            <p:spPr>
              <a:xfrm>
                <a:off x="15424" y="7855"/>
                <a:ext cx="79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000" fill="hold">
                                          <p:stCondLst>
                                            <p:cond delay="0"/>
                                          </p:stCondLst>
                                        </p:cTn>
                                        <p:tgtEl>
                                          <p:spTgt spid="11"/>
                                        </p:tgtEl>
                                        <p:attrNameLst>
                                          <p:attrName>style.visibility</p:attrName>
                                        </p:attrNameLst>
                                      </p:cBhvr>
                                      <p:to>
                                        <p:strVal val="visible"/>
                                      </p:to>
                                    </p:set>
                                    <p:anim calcmode="lin" valueType="num">
                                      <p:cBhvr>
                                        <p:cTn id="7" dur="1000"/>
                                        <p:tgtEl>
                                          <p:spTgt spid="11"/>
                                        </p:tgtEl>
                                        <p:attrNameLst>
                                          <p:attrName>ppt_y</p:attrName>
                                        </p:attrNameLst>
                                      </p:cBhvr>
                                      <p:tavLst>
                                        <p:tav tm="0">
                                          <p:val>
                                            <p:strVal val="#ppt_y+#ppt_h*1.125000"/>
                                          </p:val>
                                        </p:tav>
                                        <p:tav tm="100000">
                                          <p:val>
                                            <p:strVal val="#ppt_y"/>
                                          </p:val>
                                        </p:tav>
                                      </p:tavLst>
                                    </p:anim>
                                    <p:animEffect transition="in" filter="wipe(up)">
                                      <p:cBhvr>
                                        <p:cTn id="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文本框 1"/>
          <p:cNvSpPr txBox="1">
            <a:spLocks noChangeArrowheads="1"/>
          </p:cNvSpPr>
          <p:nvPr/>
        </p:nvSpPr>
        <p:spPr bwMode="auto">
          <a:xfrm>
            <a:off x="611472" y="473869"/>
            <a:ext cx="4293726"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en-US" altLang="zh-CN" sz="2700" b="1" dirty="0">
                <a:latin typeface="楷体" panose="02010609060101010101" pitchFamily="49" charset="-122"/>
                <a:ea typeface="楷体" panose="02010609060101010101" pitchFamily="49" charset="-122"/>
                <a:sym typeface="Times New Roman" panose="02020603050405020304" pitchFamily="18" charset="0"/>
              </a:rPr>
              <a:t>2.</a:t>
            </a:r>
            <a:r>
              <a:rPr lang="zh-CN" altLang="en-US" sz="2700" b="1" dirty="0">
                <a:latin typeface="楷体_GB2312" panose="02010609030101010101" pitchFamily="49" charset="-122"/>
                <a:ea typeface="楷体_GB2312" panose="02010609030101010101" pitchFamily="49" charset="-122"/>
              </a:rPr>
              <a:t>计算下面各圆锥的体积。</a:t>
            </a:r>
            <a:endParaRPr lang="zh-CN" altLang="en-US" sz="2700" b="1" dirty="0">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44034" name="文本框 7"/>
          <p:cNvSpPr txBox="1">
            <a:spLocks noChangeArrowheads="1"/>
          </p:cNvSpPr>
          <p:nvPr/>
        </p:nvSpPr>
        <p:spPr bwMode="auto">
          <a:xfrm>
            <a:off x="4730665" y="417910"/>
            <a:ext cx="3067122" cy="55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20000"/>
              </a:lnSpc>
            </a:pPr>
            <a:r>
              <a:rPr lang="zh-CN" altLang="en-US" sz="2600" b="1">
                <a:solidFill>
                  <a:srgbClr val="00B0F0"/>
                </a:solidFill>
                <a:latin typeface="楷体" panose="02010609060101010101" pitchFamily="49" charset="-122"/>
                <a:ea typeface="楷体" panose="02010609060101010101" pitchFamily="49" charset="-122"/>
              </a:rPr>
              <a:t>（选自教材</a:t>
            </a:r>
            <a:r>
              <a:rPr lang="en-US" altLang="zh-CN" sz="2600" b="1">
                <a:solidFill>
                  <a:srgbClr val="00B0F0"/>
                </a:solidFill>
                <a:latin typeface="楷体" panose="02010609060101010101" pitchFamily="49" charset="-122"/>
                <a:ea typeface="楷体" panose="02010609060101010101" pitchFamily="49" charset="-122"/>
              </a:rPr>
              <a:t>P11 T2</a:t>
            </a:r>
            <a:r>
              <a:rPr lang="zh-CN" altLang="en-US" sz="2600" b="1">
                <a:solidFill>
                  <a:srgbClr val="00B0F0"/>
                </a:solidFill>
                <a:latin typeface="楷体" panose="02010609060101010101" pitchFamily="49" charset="-122"/>
                <a:ea typeface="楷体" panose="02010609060101010101" pitchFamily="49" charset="-122"/>
              </a:rPr>
              <a:t>）</a:t>
            </a:r>
          </a:p>
        </p:txBody>
      </p:sp>
      <p:sp>
        <p:nvSpPr>
          <p:cNvPr id="9" name="TextBox 8"/>
          <p:cNvSpPr txBox="1">
            <a:spLocks noChangeArrowheads="1"/>
          </p:cNvSpPr>
          <p:nvPr/>
        </p:nvSpPr>
        <p:spPr bwMode="auto">
          <a:xfrm>
            <a:off x="1188769" y="4046935"/>
            <a:ext cx="2015049" cy="47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600" b="1">
                <a:solidFill>
                  <a:srgbClr val="FF0000"/>
                </a:solidFill>
                <a:latin typeface="楷体" panose="02010609060101010101" pitchFamily="49" charset="-122"/>
                <a:ea typeface="楷体" panose="02010609060101010101" pitchFamily="49" charset="-122"/>
                <a:sym typeface="宋体" panose="02010600030101010101" pitchFamily="2" charset="-122"/>
              </a:rPr>
              <a:t>＝</a:t>
            </a:r>
            <a:r>
              <a:rPr lang="en-US" altLang="zh-CN" sz="2600" b="1">
                <a:solidFill>
                  <a:srgbClr val="FF0000"/>
                </a:solidFill>
                <a:latin typeface="楷体" panose="02010609060101010101" pitchFamily="49" charset="-122"/>
                <a:ea typeface="楷体" panose="02010609060101010101" pitchFamily="49" charset="-122"/>
                <a:sym typeface="宋体" panose="02010600030101010101" pitchFamily="2" charset="-122"/>
              </a:rPr>
              <a:t>10.8(m</a:t>
            </a:r>
            <a:r>
              <a:rPr lang="en-US" altLang="zh-CN" sz="2600" b="1" baseline="30000">
                <a:solidFill>
                  <a:srgbClr val="FF0000"/>
                </a:solidFill>
                <a:latin typeface="楷体" panose="02010609060101010101" pitchFamily="49" charset="-122"/>
                <a:ea typeface="楷体" panose="02010609060101010101" pitchFamily="49" charset="-122"/>
                <a:sym typeface="宋体" panose="02010600030101010101" pitchFamily="2" charset="-122"/>
              </a:rPr>
              <a:t>3</a:t>
            </a:r>
            <a:r>
              <a:rPr lang="en-US" altLang="zh-CN" sz="2600" b="1">
                <a:solidFill>
                  <a:srgbClr val="FF0000"/>
                </a:solidFill>
                <a:latin typeface="楷体" panose="02010609060101010101" pitchFamily="49" charset="-122"/>
                <a:ea typeface="楷体" panose="02010609060101010101" pitchFamily="49" charset="-122"/>
                <a:sym typeface="宋体" panose="02010600030101010101" pitchFamily="2" charset="-122"/>
              </a:rPr>
              <a:t>)</a:t>
            </a:r>
            <a:endParaRPr lang="zh-CN" altLang="en-US" sz="2600" b="1">
              <a:solidFill>
                <a:srgbClr val="FF0000"/>
              </a:solidFill>
              <a:latin typeface="楷体" panose="02010609060101010101" pitchFamily="49" charset="-122"/>
              <a:ea typeface="楷体" panose="02010609060101010101" pitchFamily="49" charset="-122"/>
              <a:sym typeface="Times New Roman" panose="02020603050405020304" pitchFamily="18" charset="0"/>
            </a:endParaRPr>
          </a:p>
        </p:txBody>
      </p:sp>
      <p:sp>
        <p:nvSpPr>
          <p:cNvPr id="14" name="TextBox 13"/>
          <p:cNvSpPr txBox="1">
            <a:spLocks noChangeArrowheads="1"/>
          </p:cNvSpPr>
          <p:nvPr/>
        </p:nvSpPr>
        <p:spPr bwMode="auto">
          <a:xfrm>
            <a:off x="5156621" y="3979069"/>
            <a:ext cx="2046781" cy="47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600" b="1">
                <a:solidFill>
                  <a:srgbClr val="FF0000"/>
                </a:solidFill>
                <a:latin typeface="楷体" panose="02010609060101010101" pitchFamily="49" charset="-122"/>
                <a:ea typeface="楷体" panose="02010609060101010101" pitchFamily="49" charset="-122"/>
                <a:sym typeface="Times New Roman" panose="02020603050405020304" pitchFamily="18" charset="0"/>
              </a:rPr>
              <a:t>＝</a:t>
            </a:r>
            <a:r>
              <a:rPr lang="en-US" altLang="zh-CN" sz="2600" b="1">
                <a:solidFill>
                  <a:srgbClr val="FF0000"/>
                </a:solidFill>
                <a:latin typeface="楷体" panose="02010609060101010101" pitchFamily="49" charset="-122"/>
                <a:ea typeface="楷体" panose="02010609060101010101" pitchFamily="49" charset="-122"/>
              </a:rPr>
              <a:t>75.36(dm</a:t>
            </a:r>
            <a:r>
              <a:rPr lang="en-US" altLang="zh-CN" sz="2600" b="1" baseline="30000">
                <a:solidFill>
                  <a:srgbClr val="FF0000"/>
                </a:solidFill>
                <a:latin typeface="楷体" panose="02010609060101010101" pitchFamily="49" charset="-122"/>
                <a:ea typeface="楷体" panose="02010609060101010101" pitchFamily="49" charset="-122"/>
              </a:rPr>
              <a:t>3</a:t>
            </a:r>
            <a:r>
              <a:rPr lang="en-US" altLang="zh-CN" sz="2600" b="1">
                <a:solidFill>
                  <a:srgbClr val="FF0000"/>
                </a:solidFill>
                <a:latin typeface="楷体" panose="02010609060101010101" pitchFamily="49" charset="-122"/>
                <a:ea typeface="楷体" panose="02010609060101010101" pitchFamily="49" charset="-122"/>
              </a:rPr>
              <a:t>)</a:t>
            </a:r>
            <a:endParaRPr lang="zh-CN" altLang="en-US" sz="2600" b="1">
              <a:solidFill>
                <a:srgbClr val="FF0000"/>
              </a:solidFill>
              <a:latin typeface="楷体" panose="02010609060101010101" pitchFamily="49" charset="-122"/>
              <a:ea typeface="楷体" panose="02010609060101010101" pitchFamily="49" charset="-122"/>
              <a:sym typeface="Times New Roman" panose="02020603050405020304" pitchFamily="18" charset="0"/>
            </a:endParaRPr>
          </a:p>
        </p:txBody>
      </p:sp>
      <p:pic>
        <p:nvPicPr>
          <p:cNvPr id="44037" name="图片 5" descr="3.png"/>
          <p:cNvPicPr>
            <a:picLocks noChangeAspect="1" noChangeArrowheads="1"/>
          </p:cNvPicPr>
          <p:nvPr/>
        </p:nvPicPr>
        <p:blipFill>
          <a:blip r:embed="rId2" cstate="email"/>
          <a:srcRect/>
          <a:stretch>
            <a:fillRect/>
          </a:stretch>
        </p:blipFill>
        <p:spPr bwMode="auto">
          <a:xfrm>
            <a:off x="1506100" y="1196579"/>
            <a:ext cx="1697718" cy="165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图片 8" descr="4.png"/>
          <p:cNvPicPr>
            <a:picLocks noChangeAspect="1" noChangeArrowheads="1"/>
          </p:cNvPicPr>
          <p:nvPr/>
        </p:nvPicPr>
        <p:blipFill>
          <a:blip r:embed="rId3" cstate="email"/>
          <a:srcRect/>
          <a:stretch>
            <a:fillRect/>
          </a:stretch>
        </p:blipFill>
        <p:spPr bwMode="auto">
          <a:xfrm>
            <a:off x="6096407" y="1064419"/>
            <a:ext cx="1434089" cy="18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p:cNvGrpSpPr/>
          <p:nvPr/>
        </p:nvGrpSpPr>
        <p:grpSpPr bwMode="auto">
          <a:xfrm>
            <a:off x="1684293" y="2959893"/>
            <a:ext cx="2055813" cy="937968"/>
            <a:chOff x="3450" y="6214"/>
            <a:chExt cx="4210" cy="1970"/>
          </a:xfrm>
        </p:grpSpPr>
        <p:sp>
          <p:nvSpPr>
            <p:cNvPr id="44040" name="TextBox 7"/>
            <p:cNvSpPr txBox="1">
              <a:spLocks noChangeArrowheads="1"/>
            </p:cNvSpPr>
            <p:nvPr/>
          </p:nvSpPr>
          <p:spPr bwMode="auto">
            <a:xfrm>
              <a:off x="4357" y="6736"/>
              <a:ext cx="3303"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600" b="1">
                  <a:solidFill>
                    <a:srgbClr val="FF0000"/>
                  </a:solidFill>
                  <a:latin typeface="楷体" panose="02010609060101010101" pitchFamily="49" charset="-122"/>
                  <a:ea typeface="楷体" panose="02010609060101010101" pitchFamily="49" charset="-122"/>
                </a:rPr>
                <a:t>×</a:t>
              </a:r>
              <a:r>
                <a:rPr lang="en-US" altLang="zh-CN" sz="2600" b="1">
                  <a:solidFill>
                    <a:srgbClr val="FF0000"/>
                  </a:solidFill>
                  <a:latin typeface="楷体" panose="02010609060101010101" pitchFamily="49" charset="-122"/>
                  <a:ea typeface="楷体" panose="02010609060101010101" pitchFamily="49" charset="-122"/>
                </a:rPr>
                <a:t>9×3.6</a:t>
              </a:r>
            </a:p>
          </p:txBody>
        </p:sp>
        <p:grpSp>
          <p:nvGrpSpPr>
            <p:cNvPr id="44041" name="组合 3"/>
            <p:cNvGrpSpPr/>
            <p:nvPr/>
          </p:nvGrpSpPr>
          <p:grpSpPr bwMode="auto">
            <a:xfrm>
              <a:off x="3450" y="6214"/>
              <a:ext cx="1020" cy="1970"/>
              <a:chOff x="15343" y="6936"/>
              <a:chExt cx="1020" cy="1970"/>
            </a:xfrm>
          </p:grpSpPr>
          <p:sp>
            <p:nvSpPr>
              <p:cNvPr id="44042" name="文本框 4"/>
              <p:cNvSpPr txBox="1">
                <a:spLocks noChangeArrowheads="1"/>
              </p:cNvSpPr>
              <p:nvPr/>
            </p:nvSpPr>
            <p:spPr bwMode="auto">
              <a:xfrm>
                <a:off x="15489" y="7839"/>
                <a:ext cx="728"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3</a:t>
                </a:r>
              </a:p>
            </p:txBody>
          </p:sp>
          <p:sp>
            <p:nvSpPr>
              <p:cNvPr id="44043" name="文本框 1"/>
              <p:cNvSpPr txBox="1">
                <a:spLocks noChangeArrowheads="1"/>
              </p:cNvSpPr>
              <p:nvPr/>
            </p:nvSpPr>
            <p:spPr bwMode="auto">
              <a:xfrm>
                <a:off x="15489" y="6936"/>
                <a:ext cx="727"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1</a:t>
                </a:r>
              </a:p>
            </p:txBody>
          </p:sp>
          <p:cxnSp>
            <p:nvCxnSpPr>
              <p:cNvPr id="3" name="直接连接符 2"/>
              <p:cNvCxnSpPr/>
              <p:nvPr/>
            </p:nvCxnSpPr>
            <p:spPr>
              <a:xfrm>
                <a:off x="15343" y="7811"/>
                <a:ext cx="10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bwMode="auto">
          <a:xfrm>
            <a:off x="5521551" y="2852739"/>
            <a:ext cx="2868179" cy="937480"/>
            <a:chOff x="11309" y="5989"/>
            <a:chExt cx="5878" cy="1970"/>
          </a:xfrm>
        </p:grpSpPr>
        <p:sp>
          <p:nvSpPr>
            <p:cNvPr id="44046" name="TextBox 12"/>
            <p:cNvSpPr txBox="1">
              <a:spLocks noChangeArrowheads="1"/>
            </p:cNvSpPr>
            <p:nvPr/>
          </p:nvSpPr>
          <p:spPr bwMode="auto">
            <a:xfrm>
              <a:off x="12216" y="6465"/>
              <a:ext cx="4971" cy="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600" b="1">
                  <a:solidFill>
                    <a:srgbClr val="FF0000"/>
                  </a:solidFill>
                  <a:latin typeface="楷体" panose="02010609060101010101" pitchFamily="49" charset="-122"/>
                  <a:ea typeface="楷体" panose="02010609060101010101" pitchFamily="49" charset="-122"/>
                  <a:sym typeface="Times New Roman" panose="02020603050405020304" pitchFamily="18" charset="0"/>
                </a:rPr>
                <a:t>×3.14×3</a:t>
              </a:r>
              <a:r>
                <a:rPr lang="en-US" altLang="zh-CN" sz="2600" b="1" baseline="30000">
                  <a:solidFill>
                    <a:srgbClr val="FF0000"/>
                  </a:solidFill>
                  <a:latin typeface="楷体" panose="02010609060101010101" pitchFamily="49" charset="-122"/>
                  <a:ea typeface="楷体" panose="02010609060101010101" pitchFamily="49" charset="-122"/>
                  <a:sym typeface="Times New Roman" panose="02020603050405020304" pitchFamily="18" charset="0"/>
                </a:rPr>
                <a:t>2</a:t>
              </a:r>
              <a:r>
                <a:rPr lang="en-US" altLang="zh-CN" sz="2600" b="1">
                  <a:solidFill>
                    <a:srgbClr val="FF0000"/>
                  </a:solidFill>
                  <a:latin typeface="楷体" panose="02010609060101010101" pitchFamily="49" charset="-122"/>
                  <a:ea typeface="楷体" panose="02010609060101010101" pitchFamily="49" charset="-122"/>
                  <a:sym typeface="Times New Roman" panose="02020603050405020304" pitchFamily="18" charset="0"/>
                </a:rPr>
                <a:t>×8</a:t>
              </a:r>
            </a:p>
          </p:txBody>
        </p:sp>
        <p:grpSp>
          <p:nvGrpSpPr>
            <p:cNvPr id="44047" name="组合 5"/>
            <p:cNvGrpSpPr/>
            <p:nvPr/>
          </p:nvGrpSpPr>
          <p:grpSpPr bwMode="auto">
            <a:xfrm>
              <a:off x="11309" y="5989"/>
              <a:ext cx="1021" cy="1970"/>
              <a:chOff x="15343" y="6936"/>
              <a:chExt cx="1021" cy="1970"/>
            </a:xfrm>
          </p:grpSpPr>
          <p:sp>
            <p:nvSpPr>
              <p:cNvPr id="44048" name="文本框 6"/>
              <p:cNvSpPr txBox="1">
                <a:spLocks noChangeArrowheads="1"/>
              </p:cNvSpPr>
              <p:nvPr/>
            </p:nvSpPr>
            <p:spPr bwMode="auto">
              <a:xfrm>
                <a:off x="15489" y="7839"/>
                <a:ext cx="728"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3</a:t>
                </a:r>
              </a:p>
            </p:txBody>
          </p:sp>
          <p:sp>
            <p:nvSpPr>
              <p:cNvPr id="44049" name="文本框 9"/>
              <p:cNvSpPr txBox="1">
                <a:spLocks noChangeArrowheads="1"/>
              </p:cNvSpPr>
              <p:nvPr/>
            </p:nvSpPr>
            <p:spPr bwMode="auto">
              <a:xfrm>
                <a:off x="15489" y="6936"/>
                <a:ext cx="727"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1</a:t>
                </a:r>
              </a:p>
            </p:txBody>
          </p:sp>
          <p:cxnSp>
            <p:nvCxnSpPr>
              <p:cNvPr id="11" name="直接连接符 10"/>
              <p:cNvCxnSpPr/>
              <p:nvPr/>
            </p:nvCxnSpPr>
            <p:spPr>
              <a:xfrm>
                <a:off x="15343" y="7812"/>
                <a:ext cx="102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07807" y="3860007"/>
            <a:ext cx="2349466" cy="47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600" b="1">
                <a:solidFill>
                  <a:srgbClr val="FF0000"/>
                </a:solidFill>
                <a:latin typeface="楷体" panose="02010609060101010101" pitchFamily="49" charset="-122"/>
                <a:ea typeface="楷体" panose="02010609060101010101" pitchFamily="49" charset="-122"/>
                <a:sym typeface="Times New Roman" panose="02020603050405020304" pitchFamily="18" charset="0"/>
              </a:rPr>
              <a:t>＝</a:t>
            </a:r>
            <a:r>
              <a:rPr lang="zh-CN" altLang="zh-CN" sz="2600" b="1">
                <a:solidFill>
                  <a:srgbClr val="FF0000"/>
                </a:solidFill>
                <a:latin typeface="楷体" panose="02010609060101010101" pitchFamily="49" charset="-122"/>
                <a:ea typeface="楷体" panose="02010609060101010101" pitchFamily="49" charset="-122"/>
                <a:sym typeface="Times New Roman" panose="02020603050405020304" pitchFamily="18" charset="0"/>
              </a:rPr>
              <a:t>200.96(cm</a:t>
            </a:r>
            <a:r>
              <a:rPr lang="zh-CN" altLang="zh-CN" sz="2600" b="1" baseline="30000">
                <a:solidFill>
                  <a:srgbClr val="FF0000"/>
                </a:solidFill>
                <a:latin typeface="楷体" panose="02010609060101010101" pitchFamily="49" charset="-122"/>
                <a:ea typeface="楷体" panose="02010609060101010101" pitchFamily="49" charset="-122"/>
                <a:sym typeface="Times New Roman" panose="02020603050405020304" pitchFamily="18" charset="0"/>
              </a:rPr>
              <a:t>3</a:t>
            </a:r>
            <a:r>
              <a:rPr lang="zh-CN" altLang="zh-CN" sz="2600" b="1">
                <a:solidFill>
                  <a:srgbClr val="FF0000"/>
                </a:solidFill>
                <a:latin typeface="楷体" panose="02010609060101010101" pitchFamily="49" charset="-122"/>
                <a:ea typeface="楷体" panose="02010609060101010101" pitchFamily="49" charset="-122"/>
                <a:sym typeface="Times New Roman" panose="02020603050405020304" pitchFamily="18" charset="0"/>
              </a:rPr>
              <a:t>)</a:t>
            </a:r>
          </a:p>
        </p:txBody>
      </p:sp>
      <p:pic>
        <p:nvPicPr>
          <p:cNvPr id="45058" name="图片 9" descr="5.png"/>
          <p:cNvPicPr>
            <a:picLocks noChangeAspect="1" noChangeArrowheads="1"/>
          </p:cNvPicPr>
          <p:nvPr/>
        </p:nvPicPr>
        <p:blipFill>
          <a:blip r:embed="rId2" cstate="email"/>
          <a:srcRect/>
          <a:stretch>
            <a:fillRect/>
          </a:stretch>
        </p:blipFill>
        <p:spPr bwMode="auto">
          <a:xfrm>
            <a:off x="3216023" y="564356"/>
            <a:ext cx="2711955" cy="17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2580141" y="2784873"/>
            <a:ext cx="4149706" cy="922497"/>
            <a:chOff x="5286" y="5960"/>
            <a:chExt cx="8499" cy="1937"/>
          </a:xfrm>
        </p:grpSpPr>
        <p:sp>
          <p:nvSpPr>
            <p:cNvPr id="45060" name="TextBox 14"/>
            <p:cNvSpPr txBox="1">
              <a:spLocks noChangeArrowheads="1"/>
            </p:cNvSpPr>
            <p:nvPr/>
          </p:nvSpPr>
          <p:spPr bwMode="auto">
            <a:xfrm>
              <a:off x="6169" y="6436"/>
              <a:ext cx="7616"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600" b="1">
                  <a:solidFill>
                    <a:srgbClr val="FF0000"/>
                  </a:solidFill>
                  <a:latin typeface="楷体" panose="02010609060101010101" pitchFamily="49" charset="-122"/>
                  <a:ea typeface="楷体" panose="02010609060101010101" pitchFamily="49" charset="-122"/>
                  <a:sym typeface="Times New Roman" panose="02020603050405020304" pitchFamily="18" charset="0"/>
                </a:rPr>
                <a:t>×3.14×（8÷2）</a:t>
              </a:r>
              <a:r>
                <a:rPr lang="zh-CN" altLang="zh-CN" sz="2600" b="1" baseline="30000">
                  <a:solidFill>
                    <a:srgbClr val="FF0000"/>
                  </a:solidFill>
                  <a:latin typeface="楷体" panose="02010609060101010101" pitchFamily="49" charset="-122"/>
                  <a:ea typeface="楷体" panose="02010609060101010101" pitchFamily="49" charset="-122"/>
                  <a:sym typeface="Times New Roman" panose="02020603050405020304" pitchFamily="18" charset="0"/>
                </a:rPr>
                <a:t>2</a:t>
              </a:r>
              <a:r>
                <a:rPr lang="zh-CN" altLang="zh-CN" sz="2600" b="1">
                  <a:solidFill>
                    <a:srgbClr val="FF0000"/>
                  </a:solidFill>
                  <a:latin typeface="楷体" panose="02010609060101010101" pitchFamily="49" charset="-122"/>
                  <a:ea typeface="楷体" panose="02010609060101010101" pitchFamily="49" charset="-122"/>
                  <a:sym typeface="Times New Roman" panose="02020603050405020304" pitchFamily="18" charset="0"/>
                </a:rPr>
                <a:t>×12</a:t>
              </a:r>
              <a:endParaRPr lang="en-US" altLang="zh-CN" sz="2600" b="1">
                <a:solidFill>
                  <a:srgbClr val="FF0000"/>
                </a:solidFill>
                <a:latin typeface="楷体" panose="02010609060101010101" pitchFamily="49" charset="-122"/>
                <a:ea typeface="楷体" panose="02010609060101010101" pitchFamily="49" charset="-122"/>
                <a:sym typeface="Times New Roman" panose="02020603050405020304" pitchFamily="18" charset="0"/>
              </a:endParaRPr>
            </a:p>
          </p:txBody>
        </p:sp>
        <p:grpSp>
          <p:nvGrpSpPr>
            <p:cNvPr id="45061" name="组合 5"/>
            <p:cNvGrpSpPr/>
            <p:nvPr/>
          </p:nvGrpSpPr>
          <p:grpSpPr bwMode="auto">
            <a:xfrm>
              <a:off x="5286" y="5960"/>
              <a:ext cx="1020" cy="1937"/>
              <a:chOff x="15343" y="6936"/>
              <a:chExt cx="1020" cy="1937"/>
            </a:xfrm>
          </p:grpSpPr>
          <p:sp>
            <p:nvSpPr>
              <p:cNvPr id="45062" name="文本框 6"/>
              <p:cNvSpPr txBox="1">
                <a:spLocks noChangeArrowheads="1"/>
              </p:cNvSpPr>
              <p:nvPr/>
            </p:nvSpPr>
            <p:spPr bwMode="auto">
              <a:xfrm>
                <a:off x="15489" y="7839"/>
                <a:ext cx="728"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600" b="1">
                    <a:solidFill>
                      <a:srgbClr val="FF0000"/>
                    </a:solidFill>
                    <a:latin typeface="楷体" panose="02010609060101010101" pitchFamily="49" charset="-122"/>
                    <a:ea typeface="楷体" panose="02010609060101010101" pitchFamily="49" charset="-122"/>
                  </a:rPr>
                  <a:t>3</a:t>
                </a:r>
              </a:p>
            </p:txBody>
          </p:sp>
          <p:sp>
            <p:nvSpPr>
              <p:cNvPr id="45063" name="文本框 9"/>
              <p:cNvSpPr txBox="1">
                <a:spLocks noChangeArrowheads="1"/>
              </p:cNvSpPr>
              <p:nvPr/>
            </p:nvSpPr>
            <p:spPr bwMode="auto">
              <a:xfrm>
                <a:off x="15489" y="6936"/>
                <a:ext cx="727"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600" b="1">
                    <a:solidFill>
                      <a:srgbClr val="FF0000"/>
                    </a:solidFill>
                    <a:latin typeface="楷体" panose="02010609060101010101" pitchFamily="49" charset="-122"/>
                    <a:ea typeface="楷体" panose="02010609060101010101" pitchFamily="49" charset="-122"/>
                  </a:rPr>
                  <a:t>1</a:t>
                </a:r>
              </a:p>
            </p:txBody>
          </p:sp>
          <p:cxnSp>
            <p:nvCxnSpPr>
              <p:cNvPr id="11" name="直接连接符 10"/>
              <p:cNvCxnSpPr/>
              <p:nvPr/>
            </p:nvCxnSpPr>
            <p:spPr>
              <a:xfrm>
                <a:off x="15343" y="7811"/>
                <a:ext cx="10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文本框 1"/>
          <p:cNvSpPr txBox="1">
            <a:spLocks noChangeArrowheads="1"/>
          </p:cNvSpPr>
          <p:nvPr/>
        </p:nvSpPr>
        <p:spPr bwMode="auto">
          <a:xfrm>
            <a:off x="598046" y="473869"/>
            <a:ext cx="7642783"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en-US" altLang="zh-CN" sz="2700" b="1" dirty="0">
                <a:latin typeface="楷体" panose="02010609060101010101" pitchFamily="49" charset="-122"/>
                <a:ea typeface="楷体" panose="02010609060101010101" pitchFamily="49" charset="-122"/>
                <a:sym typeface="Times New Roman" panose="02020603050405020304" pitchFamily="18" charset="0"/>
              </a:rPr>
              <a:t>3.</a:t>
            </a:r>
            <a:r>
              <a:rPr lang="zh-CN" altLang="zh-CN" sz="2700" b="1" dirty="0">
                <a:latin typeface="楷体" panose="02010609060101010101" pitchFamily="49" charset="-122"/>
                <a:ea typeface="楷体" panose="02010609060101010101" pitchFamily="49" charset="-122"/>
              </a:rPr>
              <a:t>如图，测量中经常使用铅锤。这个铅锤的体积</a:t>
            </a:r>
          </a:p>
          <a:p>
            <a:r>
              <a:rPr lang="zh-CN" altLang="zh-CN" sz="2700" b="1" dirty="0">
                <a:latin typeface="楷体" panose="02010609060101010101" pitchFamily="49" charset="-122"/>
                <a:ea typeface="楷体" panose="02010609060101010101" pitchFamily="49" charset="-122"/>
              </a:rPr>
              <a:t>  是多少立方厘米？（结果保留</a:t>
            </a:r>
            <a:r>
              <a:rPr lang="en-US" altLang="zh-CN" sz="2700" b="1" dirty="0">
                <a:latin typeface="楷体" panose="02010609060101010101" pitchFamily="49" charset="-122"/>
                <a:ea typeface="楷体" panose="02010609060101010101" pitchFamily="49" charset="-122"/>
              </a:rPr>
              <a:t>2</a:t>
            </a:r>
            <a:r>
              <a:rPr lang="zh-CN" altLang="zh-CN" sz="2700" b="1" dirty="0">
                <a:latin typeface="楷体" panose="02010609060101010101" pitchFamily="49" charset="-122"/>
                <a:ea typeface="楷体" panose="02010609060101010101" pitchFamily="49" charset="-122"/>
              </a:rPr>
              <a:t>位小数）</a:t>
            </a:r>
          </a:p>
        </p:txBody>
      </p:sp>
      <p:sp>
        <p:nvSpPr>
          <p:cNvPr id="46082" name="文本框 7"/>
          <p:cNvSpPr txBox="1">
            <a:spLocks noChangeArrowheads="1"/>
          </p:cNvSpPr>
          <p:nvPr/>
        </p:nvSpPr>
        <p:spPr bwMode="auto">
          <a:xfrm>
            <a:off x="5868173" y="1522810"/>
            <a:ext cx="2910897" cy="55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20000"/>
              </a:lnSpc>
            </a:pPr>
            <a:r>
              <a:rPr lang="zh-CN" altLang="en-US" sz="2600" b="1">
                <a:solidFill>
                  <a:srgbClr val="00B0F0"/>
                </a:solidFill>
                <a:latin typeface="楷体" panose="02010609060101010101" pitchFamily="49" charset="-122"/>
                <a:ea typeface="楷体" panose="02010609060101010101" pitchFamily="49" charset="-122"/>
              </a:rPr>
              <a:t>（选自教材</a:t>
            </a:r>
            <a:r>
              <a:rPr lang="en-US" altLang="zh-CN" sz="2600" b="1">
                <a:solidFill>
                  <a:srgbClr val="00B0F0"/>
                </a:solidFill>
                <a:latin typeface="楷体" panose="02010609060101010101" pitchFamily="49" charset="-122"/>
                <a:ea typeface="楷体" panose="02010609060101010101" pitchFamily="49" charset="-122"/>
              </a:rPr>
              <a:t>P11 T3</a:t>
            </a:r>
            <a:r>
              <a:rPr lang="zh-CN" altLang="en-US" sz="2600" b="1">
                <a:solidFill>
                  <a:srgbClr val="00B0F0"/>
                </a:solidFill>
                <a:latin typeface="楷体" panose="02010609060101010101" pitchFamily="49" charset="-122"/>
                <a:ea typeface="楷体" panose="02010609060101010101" pitchFamily="49" charset="-122"/>
              </a:rPr>
              <a:t>）</a:t>
            </a:r>
          </a:p>
        </p:txBody>
      </p:sp>
      <p:sp>
        <p:nvSpPr>
          <p:cNvPr id="20" name="TextBox 19"/>
          <p:cNvSpPr txBox="1">
            <a:spLocks noChangeArrowheads="1"/>
          </p:cNvSpPr>
          <p:nvPr/>
        </p:nvSpPr>
        <p:spPr bwMode="auto">
          <a:xfrm>
            <a:off x="997151" y="3053954"/>
            <a:ext cx="2034576" cy="43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zh-CN" sz="2400" b="1">
                <a:solidFill>
                  <a:srgbClr val="FF0000"/>
                </a:solidFill>
                <a:latin typeface="楷体" panose="02010609060101010101" pitchFamily="49" charset="-122"/>
                <a:ea typeface="楷体" panose="02010609060101010101" pitchFamily="49" charset="-122"/>
              </a:rPr>
              <a:t>≈16.75(cm</a:t>
            </a:r>
            <a:r>
              <a:rPr lang="zh-CN" altLang="zh-CN" sz="2400" b="1" baseline="30000">
                <a:solidFill>
                  <a:srgbClr val="FF0000"/>
                </a:solidFill>
                <a:latin typeface="楷体" panose="02010609060101010101" pitchFamily="49" charset="-122"/>
                <a:ea typeface="楷体" panose="02010609060101010101" pitchFamily="49" charset="-122"/>
              </a:rPr>
              <a:t>3</a:t>
            </a:r>
            <a:r>
              <a:rPr lang="zh-CN" altLang="zh-CN" sz="2400" b="1">
                <a:solidFill>
                  <a:srgbClr val="FF0000"/>
                </a:solidFill>
                <a:latin typeface="楷体" panose="02010609060101010101" pitchFamily="49" charset="-122"/>
                <a:ea typeface="楷体" panose="02010609060101010101" pitchFamily="49" charset="-122"/>
              </a:rPr>
              <a:t>)</a:t>
            </a:r>
            <a:endParaRPr lang="en-US" altLang="zh-CN" sz="2400" b="1">
              <a:solidFill>
                <a:srgbClr val="FF0000"/>
              </a:solidFill>
              <a:latin typeface="楷体" panose="02010609060101010101" pitchFamily="49" charset="-122"/>
              <a:ea typeface="楷体" panose="02010609060101010101" pitchFamily="49" charset="-122"/>
            </a:endParaRPr>
          </a:p>
        </p:txBody>
      </p:sp>
      <p:sp>
        <p:nvSpPr>
          <p:cNvPr id="23" name="TextBox 22"/>
          <p:cNvSpPr txBox="1">
            <a:spLocks noChangeArrowheads="1"/>
          </p:cNvSpPr>
          <p:nvPr/>
        </p:nvSpPr>
        <p:spPr bwMode="auto">
          <a:xfrm>
            <a:off x="598047" y="3832622"/>
            <a:ext cx="6242867" cy="4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700" b="1">
                <a:solidFill>
                  <a:srgbClr val="FF0000"/>
                </a:solidFill>
                <a:latin typeface="楷体" panose="02010609060101010101" pitchFamily="49" charset="-122"/>
                <a:ea typeface="楷体" panose="02010609060101010101" pitchFamily="49" charset="-122"/>
              </a:rPr>
              <a:t>答：</a:t>
            </a:r>
            <a:r>
              <a:rPr lang="zh-CN" altLang="zh-CN" sz="2700" b="1">
                <a:solidFill>
                  <a:srgbClr val="FF0000"/>
                </a:solidFill>
                <a:latin typeface="楷体" panose="02010609060101010101" pitchFamily="49" charset="-122"/>
                <a:ea typeface="楷体" panose="02010609060101010101" pitchFamily="49" charset="-122"/>
              </a:rPr>
              <a:t>这个铅锤的体积是</a:t>
            </a:r>
            <a:r>
              <a:rPr lang="en-US" altLang="zh-CN" sz="2700" b="1">
                <a:solidFill>
                  <a:srgbClr val="FF0000"/>
                </a:solidFill>
                <a:latin typeface="楷体" panose="02010609060101010101" pitchFamily="49" charset="-122"/>
                <a:ea typeface="楷体" panose="02010609060101010101" pitchFamily="49" charset="-122"/>
              </a:rPr>
              <a:t>16.75</a:t>
            </a:r>
            <a:r>
              <a:rPr lang="zh-CN" altLang="zh-CN" sz="2700" b="1">
                <a:solidFill>
                  <a:srgbClr val="FF0000"/>
                </a:solidFill>
                <a:latin typeface="楷体" panose="02010609060101010101" pitchFamily="49" charset="-122"/>
                <a:ea typeface="楷体" panose="02010609060101010101" pitchFamily="49" charset="-122"/>
              </a:rPr>
              <a:t>立方厘米</a:t>
            </a:r>
            <a:r>
              <a:rPr lang="zh-CN" altLang="en-US" sz="2700" b="1">
                <a:solidFill>
                  <a:srgbClr val="FF0000"/>
                </a:solidFill>
                <a:latin typeface="楷体" panose="02010609060101010101" pitchFamily="49" charset="-122"/>
                <a:ea typeface="楷体" panose="02010609060101010101" pitchFamily="49" charset="-122"/>
              </a:rPr>
              <a:t>。</a:t>
            </a:r>
          </a:p>
        </p:txBody>
      </p:sp>
      <p:pic>
        <p:nvPicPr>
          <p:cNvPr id="46085" name="图片 6" descr="6.png"/>
          <p:cNvPicPr>
            <a:picLocks noChangeAspect="1" noChangeArrowheads="1"/>
          </p:cNvPicPr>
          <p:nvPr/>
        </p:nvPicPr>
        <p:blipFill>
          <a:blip r:embed="rId2" cstate="email">
            <a:clrChange>
              <a:clrFrom>
                <a:srgbClr val="000000"/>
              </a:clrFrom>
              <a:clrTo>
                <a:srgbClr val="000000">
                  <a:alpha val="0"/>
                </a:srgbClr>
              </a:clrTo>
            </a:clrChange>
          </a:blip>
          <a:srcRect/>
          <a:stretch>
            <a:fillRect/>
          </a:stretch>
        </p:blipFill>
        <p:spPr bwMode="auto">
          <a:xfrm>
            <a:off x="6406415" y="2212181"/>
            <a:ext cx="1834414" cy="162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bwMode="auto">
          <a:xfrm>
            <a:off x="1375507" y="1924049"/>
            <a:ext cx="4084287" cy="937968"/>
            <a:chOff x="2340" y="3879"/>
            <a:chExt cx="8366" cy="1970"/>
          </a:xfrm>
        </p:grpSpPr>
        <p:sp>
          <p:nvSpPr>
            <p:cNvPr id="46087" name="TextBox 4"/>
            <p:cNvSpPr txBox="1">
              <a:spLocks noChangeArrowheads="1"/>
            </p:cNvSpPr>
            <p:nvPr/>
          </p:nvSpPr>
          <p:spPr bwMode="auto">
            <a:xfrm>
              <a:off x="3247" y="4330"/>
              <a:ext cx="7459"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700" b="1">
                  <a:solidFill>
                    <a:srgbClr val="FF0000"/>
                  </a:solidFill>
                  <a:latin typeface="楷体" panose="02010609060101010101" pitchFamily="49" charset="-122"/>
                  <a:ea typeface="楷体" panose="02010609060101010101" pitchFamily="49" charset="-122"/>
                  <a:sym typeface="Times New Roman" panose="02020603050405020304" pitchFamily="18" charset="0"/>
                </a:rPr>
                <a:t>×3.14×(4÷2)</a:t>
              </a:r>
              <a:r>
                <a:rPr lang="zh-CN" altLang="zh-CN" sz="2700" b="1" baseline="30000">
                  <a:solidFill>
                    <a:srgbClr val="FF0000"/>
                  </a:solidFill>
                  <a:latin typeface="楷体" panose="02010609060101010101" pitchFamily="49" charset="-122"/>
                  <a:ea typeface="楷体" panose="02010609060101010101" pitchFamily="49" charset="-122"/>
                  <a:sym typeface="Times New Roman" panose="02020603050405020304" pitchFamily="18" charset="0"/>
                </a:rPr>
                <a:t>2</a:t>
              </a:r>
              <a:r>
                <a:rPr lang="zh-CN" altLang="zh-CN" sz="2700" b="1">
                  <a:solidFill>
                    <a:srgbClr val="FF0000"/>
                  </a:solidFill>
                  <a:latin typeface="楷体" panose="02010609060101010101" pitchFamily="49" charset="-122"/>
                  <a:ea typeface="楷体" panose="02010609060101010101" pitchFamily="49" charset="-122"/>
                  <a:sym typeface="Times New Roman" panose="02020603050405020304" pitchFamily="18" charset="0"/>
                </a:rPr>
                <a:t>×4</a:t>
              </a:r>
            </a:p>
          </p:txBody>
        </p:sp>
        <p:grpSp>
          <p:nvGrpSpPr>
            <p:cNvPr id="46088" name="组合 5"/>
            <p:cNvGrpSpPr/>
            <p:nvPr/>
          </p:nvGrpSpPr>
          <p:grpSpPr bwMode="auto">
            <a:xfrm>
              <a:off x="2340" y="3879"/>
              <a:ext cx="1020" cy="1970"/>
              <a:chOff x="15343" y="6936"/>
              <a:chExt cx="1020" cy="1970"/>
            </a:xfrm>
          </p:grpSpPr>
          <p:sp>
            <p:nvSpPr>
              <p:cNvPr id="46089" name="文本框 2"/>
              <p:cNvSpPr txBox="1">
                <a:spLocks noChangeArrowheads="1"/>
              </p:cNvSpPr>
              <p:nvPr/>
            </p:nvSpPr>
            <p:spPr bwMode="auto">
              <a:xfrm>
                <a:off x="15489" y="7839"/>
                <a:ext cx="728"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3</a:t>
                </a:r>
              </a:p>
            </p:txBody>
          </p:sp>
          <p:sp>
            <p:nvSpPr>
              <p:cNvPr id="46090" name="文本框 9"/>
              <p:cNvSpPr txBox="1">
                <a:spLocks noChangeArrowheads="1"/>
              </p:cNvSpPr>
              <p:nvPr/>
            </p:nvSpPr>
            <p:spPr bwMode="auto">
              <a:xfrm>
                <a:off x="15489" y="6936"/>
                <a:ext cx="727"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1</a:t>
                </a:r>
              </a:p>
            </p:txBody>
          </p:sp>
          <p:cxnSp>
            <p:nvCxnSpPr>
              <p:cNvPr id="11" name="直接连接符 10"/>
              <p:cNvCxnSpPr/>
              <p:nvPr/>
            </p:nvCxnSpPr>
            <p:spPr>
              <a:xfrm>
                <a:off x="15343" y="7811"/>
                <a:ext cx="10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文本框 1"/>
          <p:cNvSpPr txBox="1">
            <a:spLocks noChangeArrowheads="1"/>
          </p:cNvSpPr>
          <p:nvPr/>
        </p:nvSpPr>
        <p:spPr bwMode="auto">
          <a:xfrm>
            <a:off x="495524" y="400050"/>
            <a:ext cx="8152952"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en-US" altLang="zh-CN" sz="2700" b="1" dirty="0">
                <a:latin typeface="楷体" panose="02010609060101010101" pitchFamily="49" charset="-122"/>
                <a:ea typeface="楷体" panose="02010609060101010101" pitchFamily="49" charset="-122"/>
                <a:sym typeface="Times New Roman" panose="02020603050405020304" pitchFamily="18" charset="0"/>
              </a:rPr>
              <a:t>4.</a:t>
            </a:r>
            <a:r>
              <a:rPr lang="zh-CN" altLang="en-US" sz="2700" b="1" dirty="0">
                <a:latin typeface="楷体" panose="02010609060101010101" pitchFamily="49" charset="-122"/>
                <a:ea typeface="楷体" panose="02010609060101010101" pitchFamily="49" charset="-122"/>
              </a:rPr>
              <a:t>有一座圆锥形帐篷，底面直径约</a:t>
            </a:r>
            <a:r>
              <a:rPr lang="en-US" altLang="zh-CN" sz="2700" b="1" dirty="0">
                <a:latin typeface="楷体" panose="02010609060101010101" pitchFamily="49" charset="-122"/>
                <a:ea typeface="楷体" panose="02010609060101010101" pitchFamily="49" charset="-122"/>
              </a:rPr>
              <a:t>5 m</a:t>
            </a:r>
            <a:r>
              <a:rPr lang="zh-CN" altLang="en-US" sz="2700" b="1" dirty="0">
                <a:latin typeface="楷体" panose="02010609060101010101" pitchFamily="49" charset="-122"/>
                <a:ea typeface="楷体" panose="02010609060101010101" pitchFamily="49" charset="-122"/>
              </a:rPr>
              <a:t>，高约</a:t>
            </a:r>
            <a:r>
              <a:rPr lang="en-US" altLang="zh-CN" sz="2700" b="1" dirty="0">
                <a:latin typeface="楷体" panose="02010609060101010101" pitchFamily="49" charset="-122"/>
                <a:ea typeface="楷体" panose="02010609060101010101" pitchFamily="49" charset="-122"/>
              </a:rPr>
              <a:t>3.6 m</a:t>
            </a:r>
            <a:r>
              <a:rPr lang="zh-CN" altLang="en-US" sz="2700" b="1" dirty="0">
                <a:latin typeface="楷体" panose="02010609060101010101" pitchFamily="49" charset="-122"/>
                <a:ea typeface="楷体" panose="02010609060101010101" pitchFamily="49" charset="-122"/>
              </a:rPr>
              <a:t>。</a:t>
            </a:r>
            <a:endParaRPr lang="zh-CN" altLang="en-US" sz="2700" b="1" dirty="0">
              <a:latin typeface="楷体" panose="02010609060101010101" pitchFamily="49" charset="-122"/>
              <a:ea typeface="楷体" panose="02010609060101010101" pitchFamily="49" charset="-122"/>
              <a:sym typeface="Times New Roman" panose="02020603050405020304" pitchFamily="18" charset="0"/>
            </a:endParaRPr>
          </a:p>
        </p:txBody>
      </p:sp>
      <p:sp>
        <p:nvSpPr>
          <p:cNvPr id="47106" name="文本框 7"/>
          <p:cNvSpPr txBox="1">
            <a:spLocks noChangeArrowheads="1"/>
          </p:cNvSpPr>
          <p:nvPr/>
        </p:nvSpPr>
        <p:spPr bwMode="auto">
          <a:xfrm>
            <a:off x="6200150" y="1065610"/>
            <a:ext cx="2829123"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20000"/>
              </a:lnSpc>
            </a:pPr>
            <a:r>
              <a:rPr lang="zh-CN" altLang="en-US" sz="2400" b="1">
                <a:solidFill>
                  <a:srgbClr val="00B0F0"/>
                </a:solidFill>
                <a:latin typeface="楷体" panose="02010609060101010101" pitchFamily="49" charset="-122"/>
                <a:ea typeface="楷体" panose="02010609060101010101" pitchFamily="49" charset="-122"/>
              </a:rPr>
              <a:t>（选自教材</a:t>
            </a:r>
            <a:r>
              <a:rPr lang="en-US" altLang="zh-CN" sz="2400" b="1">
                <a:solidFill>
                  <a:srgbClr val="00B0F0"/>
                </a:solidFill>
                <a:latin typeface="楷体" panose="02010609060101010101" pitchFamily="49" charset="-122"/>
                <a:ea typeface="楷体" panose="02010609060101010101" pitchFamily="49" charset="-122"/>
              </a:rPr>
              <a:t>P11 T4</a:t>
            </a:r>
            <a:r>
              <a:rPr lang="zh-CN" altLang="en-US" sz="2400" b="1">
                <a:solidFill>
                  <a:srgbClr val="00B0F0"/>
                </a:solidFill>
                <a:latin typeface="楷体" panose="02010609060101010101" pitchFamily="49" charset="-122"/>
                <a:ea typeface="楷体" panose="02010609060101010101" pitchFamily="49" charset="-122"/>
              </a:rPr>
              <a:t>）</a:t>
            </a:r>
          </a:p>
        </p:txBody>
      </p:sp>
      <p:sp>
        <p:nvSpPr>
          <p:cNvPr id="7" name="TextBox 4"/>
          <p:cNvSpPr txBox="1">
            <a:spLocks noChangeArrowheads="1"/>
          </p:cNvSpPr>
          <p:nvPr/>
        </p:nvSpPr>
        <p:spPr bwMode="auto">
          <a:xfrm>
            <a:off x="1597638" y="1712119"/>
            <a:ext cx="5141974" cy="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zh-CN" sz="2700" b="1" dirty="0">
                <a:solidFill>
                  <a:srgbClr val="FF0000"/>
                </a:solidFill>
                <a:latin typeface="楷体" panose="02010609060101010101" pitchFamily="49" charset="-122"/>
                <a:ea typeface="楷体" panose="02010609060101010101" pitchFamily="49" charset="-122"/>
              </a:rPr>
              <a:t>3.14×（5÷2）</a:t>
            </a:r>
            <a:r>
              <a:rPr lang="zh-CN" altLang="zh-CN" sz="2700" b="1" baseline="30000" dirty="0">
                <a:solidFill>
                  <a:srgbClr val="FF0000"/>
                </a:solidFill>
                <a:latin typeface="楷体" panose="02010609060101010101" pitchFamily="49" charset="-122"/>
                <a:ea typeface="楷体" panose="02010609060101010101" pitchFamily="49" charset="-122"/>
              </a:rPr>
              <a:t>2</a:t>
            </a:r>
            <a:r>
              <a:rPr lang="zh-CN" altLang="zh-CN" sz="2700" b="1" dirty="0">
                <a:solidFill>
                  <a:srgbClr val="FF0000"/>
                </a:solidFill>
                <a:latin typeface="楷体" panose="02010609060101010101" pitchFamily="49" charset="-122"/>
                <a:ea typeface="楷体" panose="02010609060101010101" pitchFamily="49" charset="-122"/>
              </a:rPr>
              <a:t>＝19.625（m</a:t>
            </a:r>
            <a:r>
              <a:rPr lang="zh-CN" altLang="zh-CN" sz="2700" b="1" baseline="30000" dirty="0">
                <a:solidFill>
                  <a:srgbClr val="FF0000"/>
                </a:solidFill>
                <a:latin typeface="楷体" panose="02010609060101010101" pitchFamily="49" charset="-122"/>
                <a:ea typeface="楷体" panose="02010609060101010101" pitchFamily="49" charset="-122"/>
              </a:rPr>
              <a:t>2</a:t>
            </a:r>
            <a:r>
              <a:rPr lang="zh-CN" altLang="zh-CN" sz="2700" b="1" dirty="0">
                <a:solidFill>
                  <a:srgbClr val="FF0000"/>
                </a:solidFill>
                <a:latin typeface="楷体" panose="02010609060101010101" pitchFamily="49" charset="-122"/>
                <a:ea typeface="楷体" panose="02010609060101010101" pitchFamily="49" charset="-122"/>
              </a:rPr>
              <a:t>）</a:t>
            </a:r>
            <a:endParaRPr lang="zh-CN" altLang="en-US" sz="2700" b="1" dirty="0">
              <a:solidFill>
                <a:srgbClr val="FF0000"/>
              </a:solidFill>
              <a:latin typeface="楷体" panose="02010609060101010101" pitchFamily="49" charset="-122"/>
              <a:ea typeface="楷体" panose="02010609060101010101" pitchFamily="49" charset="-122"/>
            </a:endParaRPr>
          </a:p>
        </p:txBody>
      </p:sp>
      <p:sp>
        <p:nvSpPr>
          <p:cNvPr id="23" name="TextBox 22"/>
          <p:cNvSpPr txBox="1">
            <a:spLocks noChangeArrowheads="1"/>
          </p:cNvSpPr>
          <p:nvPr/>
        </p:nvSpPr>
        <p:spPr bwMode="auto">
          <a:xfrm>
            <a:off x="949551" y="2395538"/>
            <a:ext cx="6082981"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zh-CN" sz="2700" b="1" dirty="0">
                <a:solidFill>
                  <a:srgbClr val="FF0000"/>
                </a:solidFill>
                <a:latin typeface="楷体" panose="02010609060101010101" pitchFamily="49" charset="-122"/>
                <a:ea typeface="楷体" panose="02010609060101010101" pitchFamily="49" charset="-122"/>
              </a:rPr>
              <a:t>答：它的占地面积约是19.625平方米。</a:t>
            </a:r>
          </a:p>
        </p:txBody>
      </p:sp>
      <p:pic>
        <p:nvPicPr>
          <p:cNvPr id="47109" name="图片 12" descr="7.png"/>
          <p:cNvPicPr>
            <a:picLocks noChangeAspect="1" noChangeArrowheads="1"/>
          </p:cNvPicPr>
          <p:nvPr/>
        </p:nvPicPr>
        <p:blipFill>
          <a:blip r:embed="rId2" cstate="email"/>
          <a:srcRect/>
          <a:stretch>
            <a:fillRect/>
          </a:stretch>
        </p:blipFill>
        <p:spPr bwMode="auto">
          <a:xfrm>
            <a:off x="6668822" y="2795588"/>
            <a:ext cx="216883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文本框 1"/>
          <p:cNvSpPr txBox="1">
            <a:spLocks noChangeArrowheads="1"/>
          </p:cNvSpPr>
          <p:nvPr/>
        </p:nvSpPr>
        <p:spPr bwMode="auto">
          <a:xfrm>
            <a:off x="551667" y="1092994"/>
            <a:ext cx="585718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700" b="1" dirty="0">
                <a:latin typeface="楷体" panose="02010609060101010101" pitchFamily="49" charset="-122"/>
                <a:ea typeface="楷体" panose="02010609060101010101" pitchFamily="49" charset="-122"/>
              </a:rPr>
              <a:t>（</a:t>
            </a:r>
            <a:r>
              <a:rPr lang="en-US" altLang="zh-CN" sz="2700" b="1" dirty="0">
                <a:latin typeface="楷体" panose="02010609060101010101" pitchFamily="49" charset="-122"/>
                <a:ea typeface="楷体" panose="02010609060101010101" pitchFamily="49" charset="-122"/>
              </a:rPr>
              <a:t>1</a:t>
            </a:r>
            <a:r>
              <a:rPr lang="zh-CN" altLang="en-US" sz="2700" b="1" dirty="0">
                <a:latin typeface="楷体" panose="02010609060101010101" pitchFamily="49" charset="-122"/>
                <a:ea typeface="楷体" panose="02010609060101010101" pitchFamily="49" charset="-122"/>
              </a:rPr>
              <a:t>）它的占地面积约是多少平方米？</a:t>
            </a:r>
            <a:endParaRPr lang="zh-CN" altLang="en-US" sz="2700" b="1" dirty="0">
              <a:latin typeface="楷体" panose="02010609060101010101" pitchFamily="49" charset="-122"/>
              <a:ea typeface="楷体" panose="02010609060101010101" pitchFamily="49" charset="-122"/>
              <a:sym typeface="Times New Roman" panose="02020603050405020304" pitchFamily="18" charset="0"/>
            </a:endParaRPr>
          </a:p>
        </p:txBody>
      </p:sp>
      <p:sp>
        <p:nvSpPr>
          <p:cNvPr id="47111" name="文本框 2"/>
          <p:cNvSpPr txBox="1">
            <a:spLocks noChangeArrowheads="1"/>
          </p:cNvSpPr>
          <p:nvPr/>
        </p:nvSpPr>
        <p:spPr bwMode="auto">
          <a:xfrm>
            <a:off x="551667" y="3084910"/>
            <a:ext cx="585718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zh-CN" sz="2700" b="1" dirty="0">
                <a:latin typeface="楷体" panose="02010609060101010101" pitchFamily="49" charset="-122"/>
                <a:ea typeface="楷体" panose="02010609060101010101" pitchFamily="49" charset="-122"/>
                <a:sym typeface="宋体" panose="02010600030101010101" pitchFamily="2" charset="-122"/>
              </a:rPr>
              <a:t>（</a:t>
            </a:r>
            <a:r>
              <a:rPr lang="en-US" altLang="zh-CN" sz="2700" b="1" dirty="0">
                <a:latin typeface="楷体" panose="02010609060101010101" pitchFamily="49" charset="-122"/>
                <a:ea typeface="楷体" panose="02010609060101010101" pitchFamily="49" charset="-122"/>
                <a:sym typeface="宋体" panose="02010600030101010101" pitchFamily="2" charset="-122"/>
              </a:rPr>
              <a:t>2</a:t>
            </a:r>
            <a:r>
              <a:rPr lang="zh-CN" altLang="en-US" sz="2700" b="1" dirty="0">
                <a:latin typeface="楷体" panose="02010609060101010101" pitchFamily="49" charset="-122"/>
                <a:ea typeface="楷体" panose="02010609060101010101" pitchFamily="49" charset="-122"/>
                <a:sym typeface="宋体" panose="02010600030101010101" pitchFamily="2" charset="-122"/>
              </a:rPr>
              <a:t>）</a:t>
            </a:r>
            <a:r>
              <a:rPr lang="zh-CN" altLang="zh-CN" sz="2700" b="1" dirty="0">
                <a:latin typeface="楷体" panose="02010609060101010101" pitchFamily="49" charset="-122"/>
                <a:ea typeface="楷体" panose="02010609060101010101" pitchFamily="49" charset="-122"/>
                <a:sym typeface="宋体" panose="02010600030101010101" pitchFamily="2" charset="-122"/>
              </a:rPr>
              <a:t>它内部的空间约是多少立方米？</a:t>
            </a:r>
            <a:endParaRPr lang="zh-CN" altLang="en-US" sz="2700" b="1" dirty="0">
              <a:latin typeface="楷体" panose="02010609060101010101" pitchFamily="49" charset="-122"/>
              <a:ea typeface="楷体" panose="02010609060101010101" pitchFamily="49" charset="-122"/>
              <a:sym typeface="Times New Roman" panose="02020603050405020304" pitchFamily="18" charset="0"/>
            </a:endParaRPr>
          </a:p>
        </p:txBody>
      </p:sp>
      <p:grpSp>
        <p:nvGrpSpPr>
          <p:cNvPr id="11" name="组合 10"/>
          <p:cNvGrpSpPr/>
          <p:nvPr/>
        </p:nvGrpSpPr>
        <p:grpSpPr bwMode="auto">
          <a:xfrm>
            <a:off x="1652560" y="3462338"/>
            <a:ext cx="4734327" cy="938225"/>
            <a:chOff x="1944" y="7520"/>
            <a:chExt cx="9697" cy="1969"/>
          </a:xfrm>
        </p:grpSpPr>
        <p:sp>
          <p:nvSpPr>
            <p:cNvPr id="47113" name="TextBox 4"/>
            <p:cNvSpPr txBox="1">
              <a:spLocks noChangeArrowheads="1"/>
            </p:cNvSpPr>
            <p:nvPr/>
          </p:nvSpPr>
          <p:spPr bwMode="auto">
            <a:xfrm>
              <a:off x="2789" y="8084"/>
              <a:ext cx="8852"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700" b="1" dirty="0">
                  <a:solidFill>
                    <a:srgbClr val="FF0000"/>
                  </a:solidFill>
                  <a:latin typeface="楷体" panose="02010609060101010101" pitchFamily="49" charset="-122"/>
                  <a:ea typeface="楷体" panose="02010609060101010101" pitchFamily="49" charset="-122"/>
                </a:rPr>
                <a:t>×19.625×3.6=23.55(m</a:t>
              </a:r>
              <a:r>
                <a:rPr lang="zh-CN" altLang="zh-CN" sz="2700" b="1" baseline="30000" dirty="0">
                  <a:solidFill>
                    <a:srgbClr val="FF0000"/>
                  </a:solidFill>
                  <a:latin typeface="楷体" panose="02010609060101010101" pitchFamily="49" charset="-122"/>
                  <a:ea typeface="楷体" panose="02010609060101010101" pitchFamily="49" charset="-122"/>
                </a:rPr>
                <a:t>3</a:t>
              </a:r>
              <a:r>
                <a:rPr lang="zh-CN" altLang="zh-CN" sz="2700" b="1" dirty="0">
                  <a:solidFill>
                    <a:srgbClr val="FF0000"/>
                  </a:solidFill>
                  <a:latin typeface="楷体" panose="02010609060101010101" pitchFamily="49" charset="-122"/>
                  <a:ea typeface="楷体" panose="02010609060101010101" pitchFamily="49" charset="-122"/>
                </a:rPr>
                <a:t>)</a:t>
              </a:r>
              <a:endParaRPr lang="zh-CN" altLang="en-US" sz="2700" b="1" dirty="0">
                <a:solidFill>
                  <a:srgbClr val="FF0000"/>
                </a:solidFill>
                <a:latin typeface="楷体" panose="02010609060101010101" pitchFamily="49" charset="-122"/>
                <a:ea typeface="楷体" panose="02010609060101010101" pitchFamily="49" charset="-122"/>
              </a:endParaRPr>
            </a:p>
          </p:txBody>
        </p:sp>
        <p:grpSp>
          <p:nvGrpSpPr>
            <p:cNvPr id="47114" name="组合 4"/>
            <p:cNvGrpSpPr/>
            <p:nvPr/>
          </p:nvGrpSpPr>
          <p:grpSpPr bwMode="auto">
            <a:xfrm>
              <a:off x="1944" y="7520"/>
              <a:ext cx="1020" cy="1969"/>
              <a:chOff x="15343" y="6936"/>
              <a:chExt cx="1020" cy="1969"/>
            </a:xfrm>
          </p:grpSpPr>
          <p:sp>
            <p:nvSpPr>
              <p:cNvPr id="47115" name="文本框 5"/>
              <p:cNvSpPr txBox="1">
                <a:spLocks noChangeArrowheads="1"/>
              </p:cNvSpPr>
              <p:nvPr/>
            </p:nvSpPr>
            <p:spPr bwMode="auto">
              <a:xfrm>
                <a:off x="15489" y="7839"/>
                <a:ext cx="728"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3</a:t>
                </a:r>
              </a:p>
            </p:txBody>
          </p:sp>
          <p:sp>
            <p:nvSpPr>
              <p:cNvPr id="47116" name="文本框 7"/>
              <p:cNvSpPr txBox="1">
                <a:spLocks noChangeArrowheads="1"/>
              </p:cNvSpPr>
              <p:nvPr/>
            </p:nvSpPr>
            <p:spPr bwMode="auto">
              <a:xfrm>
                <a:off x="15489" y="6936"/>
                <a:ext cx="727"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1</a:t>
                </a:r>
              </a:p>
            </p:txBody>
          </p:sp>
          <p:cxnSp>
            <p:nvCxnSpPr>
              <p:cNvPr id="9" name="直接连接符 8"/>
              <p:cNvCxnSpPr/>
              <p:nvPr/>
            </p:nvCxnSpPr>
            <p:spPr>
              <a:xfrm>
                <a:off x="15343" y="7811"/>
                <a:ext cx="10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0" name="TextBox 22"/>
          <p:cNvSpPr txBox="1">
            <a:spLocks noChangeArrowheads="1"/>
          </p:cNvSpPr>
          <p:nvPr/>
        </p:nvSpPr>
        <p:spPr bwMode="auto">
          <a:xfrm>
            <a:off x="949551" y="4376738"/>
            <a:ext cx="5989003"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zh-CN" sz="2700" b="1" dirty="0">
                <a:solidFill>
                  <a:srgbClr val="FF0000"/>
                </a:solidFill>
                <a:latin typeface="楷体" panose="02010609060101010101" pitchFamily="49" charset="-122"/>
                <a:ea typeface="楷体" panose="02010609060101010101" pitchFamily="49" charset="-122"/>
              </a:rPr>
              <a:t>答：它内部的空间约是23.55立方米。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文本框 1"/>
          <p:cNvSpPr txBox="1">
            <a:spLocks noChangeArrowheads="1"/>
          </p:cNvSpPr>
          <p:nvPr/>
        </p:nvSpPr>
        <p:spPr bwMode="auto">
          <a:xfrm>
            <a:off x="768916" y="614363"/>
            <a:ext cx="7606168" cy="98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10000"/>
              </a:lnSpc>
            </a:pPr>
            <a:r>
              <a:rPr lang="en-US" altLang="zh-CN" sz="2700" b="1">
                <a:latin typeface="楷体" panose="02010609060101010101" pitchFamily="49" charset="-122"/>
                <a:ea typeface="楷体" panose="02010609060101010101" pitchFamily="49" charset="-122"/>
                <a:sym typeface="Times New Roman" panose="02020603050405020304" pitchFamily="18" charset="0"/>
              </a:rPr>
              <a:t>5.</a:t>
            </a:r>
            <a:r>
              <a:rPr lang="zh-CN" altLang="zh-CN" sz="2700" b="1">
                <a:latin typeface="楷体" panose="02010609060101010101" pitchFamily="49" charset="-122"/>
                <a:ea typeface="楷体" panose="02010609060101010101" pitchFamily="49" charset="-122"/>
              </a:rPr>
              <a:t>某种野营帐篷近似于一个圆锥，它的底面直径</a:t>
            </a:r>
          </a:p>
          <a:p>
            <a:pPr>
              <a:lnSpc>
                <a:spcPct val="110000"/>
              </a:lnSpc>
            </a:pPr>
            <a:r>
              <a:rPr lang="zh-CN" altLang="zh-CN" sz="2700" b="1">
                <a:latin typeface="楷体" panose="02010609060101010101" pitchFamily="49" charset="-122"/>
                <a:ea typeface="楷体" panose="02010609060101010101" pitchFamily="49" charset="-122"/>
              </a:rPr>
              <a:t>  是8 m，高是2.4 m。帐篷里面的空间有多大？</a:t>
            </a:r>
          </a:p>
        </p:txBody>
      </p:sp>
      <p:sp>
        <p:nvSpPr>
          <p:cNvPr id="3" name="文本框 2"/>
          <p:cNvSpPr txBox="1">
            <a:spLocks noChangeArrowheads="1"/>
          </p:cNvSpPr>
          <p:nvPr/>
        </p:nvSpPr>
        <p:spPr bwMode="auto">
          <a:xfrm>
            <a:off x="2084617" y="2717006"/>
            <a:ext cx="26216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20000"/>
              </a:lnSpc>
            </a:pPr>
            <a:r>
              <a:rPr lang="zh-CN" altLang="zh-CN" sz="2700" b="1">
                <a:solidFill>
                  <a:srgbClr val="FF0000"/>
                </a:solidFill>
                <a:latin typeface="楷体" panose="02010609060101010101" pitchFamily="49" charset="-122"/>
                <a:ea typeface="楷体" panose="02010609060101010101" pitchFamily="49" charset="-122"/>
                <a:sym typeface="宋体" panose="02010600030101010101" pitchFamily="2" charset="-122"/>
              </a:rPr>
              <a:t>＝40.192（m</a:t>
            </a:r>
            <a:r>
              <a:rPr lang="zh-CN" altLang="zh-CN" sz="2700" b="1" baseline="30000">
                <a:solidFill>
                  <a:srgbClr val="FF0000"/>
                </a:solidFill>
                <a:latin typeface="楷体" panose="02010609060101010101" pitchFamily="49" charset="-122"/>
                <a:ea typeface="楷体" panose="02010609060101010101" pitchFamily="49" charset="-122"/>
                <a:sym typeface="宋体" panose="02010600030101010101" pitchFamily="2" charset="-122"/>
              </a:rPr>
              <a:t>3</a:t>
            </a:r>
            <a:r>
              <a:rPr lang="zh-CN" altLang="zh-CN" sz="2700" b="1">
                <a:solidFill>
                  <a:srgbClr val="FF0000"/>
                </a:solidFill>
                <a:latin typeface="楷体" panose="02010609060101010101" pitchFamily="49" charset="-122"/>
                <a:ea typeface="楷体" panose="02010609060101010101" pitchFamily="49" charset="-122"/>
                <a:sym typeface="宋体" panose="02010600030101010101" pitchFamily="2" charset="-122"/>
              </a:rPr>
              <a:t>）</a:t>
            </a:r>
            <a:endParaRPr lang="zh-CN" altLang="en-US" sz="2700" b="1">
              <a:solidFill>
                <a:srgbClr val="FF0000"/>
              </a:solidFill>
              <a:latin typeface="楷体" panose="02010609060101010101" pitchFamily="49" charset="-122"/>
              <a:ea typeface="楷体" panose="02010609060101010101" pitchFamily="49" charset="-122"/>
              <a:sym typeface="宋体" panose="02010600030101010101" pitchFamily="2" charset="-122"/>
            </a:endParaRPr>
          </a:p>
        </p:txBody>
      </p:sp>
      <p:grpSp>
        <p:nvGrpSpPr>
          <p:cNvPr id="5" name="组合 4"/>
          <p:cNvGrpSpPr/>
          <p:nvPr/>
        </p:nvGrpSpPr>
        <p:grpSpPr bwMode="auto">
          <a:xfrm>
            <a:off x="2229858" y="1716881"/>
            <a:ext cx="4684774" cy="937968"/>
            <a:chOff x="2818" y="3603"/>
            <a:chExt cx="9595" cy="1970"/>
          </a:xfrm>
        </p:grpSpPr>
        <p:sp>
          <p:nvSpPr>
            <p:cNvPr id="48132" name="文本框 3"/>
            <p:cNvSpPr txBox="1">
              <a:spLocks noChangeArrowheads="1"/>
            </p:cNvSpPr>
            <p:nvPr/>
          </p:nvSpPr>
          <p:spPr bwMode="auto">
            <a:xfrm>
              <a:off x="2818" y="3967"/>
              <a:ext cx="9595"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2700" b="1">
                  <a:solidFill>
                    <a:srgbClr val="FF0000"/>
                  </a:solidFill>
                  <a:latin typeface="楷体" panose="02010609060101010101" pitchFamily="49" charset="-122"/>
                  <a:ea typeface="楷体" panose="02010609060101010101" pitchFamily="49" charset="-122"/>
                  <a:sym typeface="宋体" panose="02010600030101010101" pitchFamily="2" charset="-122"/>
                </a:rPr>
                <a:t>（8÷2）</a:t>
              </a:r>
              <a:r>
                <a:rPr lang="zh-CN" altLang="zh-CN" sz="2700" b="1" baseline="30000">
                  <a:solidFill>
                    <a:srgbClr val="FF0000"/>
                  </a:solidFill>
                  <a:latin typeface="楷体" panose="02010609060101010101" pitchFamily="49" charset="-122"/>
                  <a:ea typeface="楷体" panose="02010609060101010101" pitchFamily="49" charset="-122"/>
                  <a:sym typeface="宋体" panose="02010600030101010101" pitchFamily="2" charset="-122"/>
                </a:rPr>
                <a:t>2</a:t>
              </a:r>
              <a:r>
                <a:rPr lang="zh-CN" altLang="zh-CN" sz="2700" b="1">
                  <a:solidFill>
                    <a:srgbClr val="FF0000"/>
                  </a:solidFill>
                  <a:latin typeface="楷体" panose="02010609060101010101" pitchFamily="49" charset="-122"/>
                  <a:ea typeface="楷体" panose="02010609060101010101" pitchFamily="49" charset="-122"/>
                  <a:sym typeface="宋体" panose="02010600030101010101" pitchFamily="2" charset="-122"/>
                </a:rPr>
                <a:t>×3.14×2.4×</a:t>
              </a:r>
            </a:p>
          </p:txBody>
        </p:sp>
        <p:grpSp>
          <p:nvGrpSpPr>
            <p:cNvPr id="48133" name="组合 5"/>
            <p:cNvGrpSpPr/>
            <p:nvPr/>
          </p:nvGrpSpPr>
          <p:grpSpPr bwMode="auto">
            <a:xfrm>
              <a:off x="10945" y="3603"/>
              <a:ext cx="1020" cy="1970"/>
              <a:chOff x="15343" y="6936"/>
              <a:chExt cx="1020" cy="1970"/>
            </a:xfrm>
          </p:grpSpPr>
          <p:sp>
            <p:nvSpPr>
              <p:cNvPr id="48134" name="文本框 6"/>
              <p:cNvSpPr txBox="1">
                <a:spLocks noChangeArrowheads="1"/>
              </p:cNvSpPr>
              <p:nvPr/>
            </p:nvSpPr>
            <p:spPr bwMode="auto">
              <a:xfrm>
                <a:off x="15489" y="7839"/>
                <a:ext cx="728"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3</a:t>
                </a:r>
              </a:p>
            </p:txBody>
          </p:sp>
          <p:sp>
            <p:nvSpPr>
              <p:cNvPr id="48135" name="文本框 9"/>
              <p:cNvSpPr txBox="1">
                <a:spLocks noChangeArrowheads="1"/>
              </p:cNvSpPr>
              <p:nvPr/>
            </p:nvSpPr>
            <p:spPr bwMode="auto">
              <a:xfrm>
                <a:off x="15489" y="6936"/>
                <a:ext cx="727"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solidFill>
                      <a:srgbClr val="FF0000"/>
                    </a:solidFill>
                    <a:latin typeface="楷体" panose="02010609060101010101" pitchFamily="49" charset="-122"/>
                    <a:ea typeface="楷体" panose="02010609060101010101" pitchFamily="49" charset="-122"/>
                  </a:rPr>
                  <a:t>1</a:t>
                </a:r>
              </a:p>
            </p:txBody>
          </p:sp>
          <p:cxnSp>
            <p:nvCxnSpPr>
              <p:cNvPr id="11" name="直接连接符 10"/>
              <p:cNvCxnSpPr/>
              <p:nvPr/>
            </p:nvCxnSpPr>
            <p:spPr>
              <a:xfrm>
                <a:off x="15343" y="7811"/>
                <a:ext cx="10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 name="文本框 1"/>
          <p:cNvSpPr txBox="1">
            <a:spLocks noChangeArrowheads="1"/>
          </p:cNvSpPr>
          <p:nvPr/>
        </p:nvSpPr>
        <p:spPr bwMode="auto">
          <a:xfrm>
            <a:off x="1502439" y="3679032"/>
            <a:ext cx="6139124" cy="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700" b="1">
                <a:solidFill>
                  <a:srgbClr val="FF0000"/>
                </a:solidFill>
                <a:latin typeface="楷体" panose="02010609060101010101" pitchFamily="49" charset="-122"/>
                <a:ea typeface="楷体" panose="02010609060101010101" pitchFamily="49" charset="-122"/>
                <a:sym typeface="Times New Roman" panose="02020603050405020304" pitchFamily="18" charset="0"/>
              </a:rPr>
              <a:t>答：</a:t>
            </a:r>
            <a:r>
              <a:rPr lang="zh-CN" altLang="zh-CN" sz="2700" b="1">
                <a:solidFill>
                  <a:srgbClr val="FF0000"/>
                </a:solidFill>
                <a:latin typeface="楷体" panose="02010609060101010101" pitchFamily="49" charset="-122"/>
                <a:ea typeface="楷体" panose="02010609060101010101" pitchFamily="49" charset="-122"/>
              </a:rPr>
              <a:t>帐篷里面的空间有</a:t>
            </a:r>
            <a:r>
              <a:rPr lang="en-US" altLang="zh-CN" sz="2700" b="1">
                <a:solidFill>
                  <a:srgbClr val="FF0000"/>
                </a:solidFill>
                <a:latin typeface="楷体" panose="02010609060101010101" pitchFamily="49" charset="-122"/>
                <a:ea typeface="楷体" panose="02010609060101010101" pitchFamily="49" charset="-122"/>
              </a:rPr>
              <a:t>40.192</a:t>
            </a:r>
            <a:r>
              <a:rPr lang="zh-CN" altLang="en-US" sz="2700" b="1">
                <a:solidFill>
                  <a:srgbClr val="FF0000"/>
                </a:solidFill>
                <a:latin typeface="楷体" panose="02010609060101010101" pitchFamily="49" charset="-122"/>
                <a:ea typeface="楷体" panose="02010609060101010101" pitchFamily="49" charset="-122"/>
              </a:rPr>
              <a:t>立方米</a:t>
            </a:r>
            <a:r>
              <a:rPr lang="zh-CN" altLang="en-US" sz="2700" b="1">
                <a:solidFill>
                  <a:srgbClr val="FF0000"/>
                </a:solidFill>
                <a:latin typeface="楷体" panose="02010609060101010101" pitchFamily="49" charset="-122"/>
                <a:ea typeface="楷体" panose="02010609060101010101" pitchFamily="49" charset="-122"/>
                <a:sym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图片 4" descr="图片88"/>
          <p:cNvPicPr>
            <a:picLocks noChangeAspect="1" noChangeArrowheads="1"/>
          </p:cNvPicPr>
          <p:nvPr/>
        </p:nvPicPr>
        <p:blipFill>
          <a:blip r:embed="rId2" cstate="email"/>
          <a:srcRect/>
          <a:stretch>
            <a:fillRect/>
          </a:stretch>
        </p:blipFill>
        <p:spPr bwMode="auto">
          <a:xfrm>
            <a:off x="3693239" y="125017"/>
            <a:ext cx="2109027" cy="6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bwMode="auto">
          <a:xfrm>
            <a:off x="1034985" y="1066800"/>
            <a:ext cx="7773377" cy="2015019"/>
            <a:chOff x="2120" y="2579"/>
            <a:chExt cx="15922" cy="4230"/>
          </a:xfrm>
        </p:grpSpPr>
        <p:sp>
          <p:nvSpPr>
            <p:cNvPr id="49155" name="矩形 48"/>
            <p:cNvSpPr>
              <a:spLocks noChangeArrowheads="1"/>
            </p:cNvSpPr>
            <p:nvPr/>
          </p:nvSpPr>
          <p:spPr bwMode="auto">
            <a:xfrm>
              <a:off x="2120" y="2840"/>
              <a:ext cx="15922" cy="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700" b="1" dirty="0">
                  <a:latin typeface="楷体" panose="02010609060101010101" pitchFamily="49" charset="-122"/>
                  <a:ea typeface="楷体" panose="02010609060101010101" pitchFamily="49" charset="-122"/>
                </a:rPr>
                <a:t>1</a:t>
              </a:r>
              <a:r>
                <a:rPr lang="zh-CN" altLang="en-US" sz="2700" b="1" dirty="0">
                  <a:latin typeface="楷体" panose="02010609060101010101" pitchFamily="49" charset="-122"/>
                  <a:ea typeface="楷体" panose="02010609060101010101" pitchFamily="49" charset="-122"/>
                </a:rPr>
                <a:t>、</a:t>
              </a:r>
              <a:r>
                <a:rPr lang="zh-CN" altLang="zh-CN" sz="2700" b="1" dirty="0">
                  <a:latin typeface="楷体" panose="02010609060101010101" pitchFamily="49" charset="-122"/>
                  <a:ea typeface="楷体" panose="02010609060101010101" pitchFamily="49" charset="-122"/>
                </a:rPr>
                <a:t>圆锥的体积＝   ×底面积×高；如果用</a:t>
              </a:r>
            </a:p>
            <a:p>
              <a:pPr>
                <a:lnSpc>
                  <a:spcPct val="130000"/>
                </a:lnSpc>
              </a:pPr>
              <a:r>
                <a:rPr lang="zh-CN" altLang="zh-CN" sz="2700" b="1" dirty="0">
                  <a:latin typeface="楷体" panose="02010609060101010101" pitchFamily="49" charset="-122"/>
                  <a:ea typeface="楷体" panose="02010609060101010101" pitchFamily="49" charset="-122"/>
                </a:rPr>
                <a:t>   </a:t>
              </a:r>
              <a:r>
                <a:rPr lang="en-US" altLang="zh-CN" sz="2700" b="1" i="1" dirty="0">
                  <a:latin typeface="Times New Roman" panose="02020603050405020304" pitchFamily="18" charset="0"/>
                  <a:ea typeface="楷体" panose="02010609060101010101" pitchFamily="49" charset="-122"/>
                </a:rPr>
                <a:t>V</a:t>
              </a:r>
              <a:r>
                <a:rPr lang="zh-CN" altLang="en-US" sz="2700" b="1" dirty="0">
                  <a:latin typeface="楷体" panose="02010609060101010101" pitchFamily="49" charset="-122"/>
                  <a:ea typeface="楷体" panose="02010609060101010101" pitchFamily="49" charset="-122"/>
                </a:rPr>
                <a:t>表示圆锥的体积，</a:t>
              </a:r>
              <a:r>
                <a:rPr lang="en-US" altLang="zh-CN" sz="2700" b="1" i="1" dirty="0">
                  <a:latin typeface="Times New Roman" panose="02020603050405020304" pitchFamily="18" charset="0"/>
                  <a:ea typeface="楷体" panose="02010609060101010101" pitchFamily="49" charset="-122"/>
                </a:rPr>
                <a:t>S</a:t>
              </a:r>
              <a:r>
                <a:rPr lang="zh-CN" altLang="en-US" sz="2700" b="1" dirty="0">
                  <a:latin typeface="楷体" panose="02010609060101010101" pitchFamily="49" charset="-122"/>
                  <a:ea typeface="楷体" panose="02010609060101010101" pitchFamily="49" charset="-122"/>
                </a:rPr>
                <a:t>表示底面积，</a:t>
              </a:r>
              <a:r>
                <a:rPr lang="en-US" altLang="zh-CN" sz="2700" b="1" i="1" dirty="0">
                  <a:latin typeface="Times New Roman" panose="02020603050405020304" pitchFamily="18" charset="0"/>
                  <a:ea typeface="楷体" panose="02010609060101010101" pitchFamily="49" charset="-122"/>
                </a:rPr>
                <a:t>h</a:t>
              </a:r>
              <a:r>
                <a:rPr lang="zh-CN" altLang="en-US" sz="2700" b="1" dirty="0">
                  <a:latin typeface="楷体" panose="02010609060101010101" pitchFamily="49" charset="-122"/>
                  <a:ea typeface="楷体" panose="02010609060101010101" pitchFamily="49" charset="-122"/>
                </a:rPr>
                <a:t>表示高，</a:t>
              </a:r>
            </a:p>
            <a:p>
              <a:pPr>
                <a:lnSpc>
                  <a:spcPct val="130000"/>
                </a:lnSpc>
              </a:pPr>
              <a:r>
                <a:rPr lang="zh-CN" altLang="en-US" sz="2700" b="1" dirty="0">
                  <a:latin typeface="楷体" panose="02010609060101010101" pitchFamily="49" charset="-122"/>
                  <a:ea typeface="楷体" panose="02010609060101010101" pitchFamily="49" charset="-122"/>
                </a:rPr>
                <a:t>   那么圆锥的体积公式可表示为</a:t>
              </a:r>
              <a:r>
                <a:rPr lang="en-US" altLang="zh-CN" sz="2700" b="1" i="1" dirty="0">
                  <a:latin typeface="Times New Roman" panose="02020603050405020304" pitchFamily="18" charset="0"/>
                  <a:ea typeface="楷体" panose="02010609060101010101" pitchFamily="49" charset="-122"/>
                </a:rPr>
                <a:t>V＝      </a:t>
              </a:r>
              <a:r>
                <a:rPr lang="en-US" altLang="zh-CN" sz="2700" b="1" i="1" dirty="0" err="1">
                  <a:latin typeface="Times New Roman" panose="02020603050405020304" pitchFamily="18" charset="0"/>
                  <a:ea typeface="楷体" panose="02010609060101010101" pitchFamily="49" charset="-122"/>
                </a:rPr>
                <a:t>Sh</a:t>
              </a:r>
              <a:r>
                <a:rPr lang="zh-CN" altLang="en-US" sz="2700" b="1" dirty="0">
                  <a:latin typeface="楷体" panose="02010609060101010101" pitchFamily="49" charset="-122"/>
                  <a:ea typeface="楷体" panose="02010609060101010101" pitchFamily="49" charset="-122"/>
                </a:rPr>
                <a:t>。</a:t>
              </a:r>
              <a:r>
                <a:rPr lang="zh-CN" altLang="zh-CN" sz="2700" b="1" dirty="0">
                  <a:latin typeface="楷体" panose="02010609060101010101" pitchFamily="49" charset="-122"/>
                  <a:ea typeface="楷体" panose="02010609060101010101" pitchFamily="49" charset="-122"/>
                </a:rPr>
                <a:t>   </a:t>
              </a:r>
            </a:p>
          </p:txBody>
        </p:sp>
        <p:grpSp>
          <p:nvGrpSpPr>
            <p:cNvPr id="49156" name="组合 6"/>
            <p:cNvGrpSpPr/>
            <p:nvPr/>
          </p:nvGrpSpPr>
          <p:grpSpPr bwMode="auto">
            <a:xfrm>
              <a:off x="7845" y="2579"/>
              <a:ext cx="805" cy="1969"/>
              <a:chOff x="15455" y="6936"/>
              <a:chExt cx="805" cy="1969"/>
            </a:xfrm>
          </p:grpSpPr>
          <p:sp>
            <p:nvSpPr>
              <p:cNvPr id="49157" name="文本框 11"/>
              <p:cNvSpPr txBox="1">
                <a:spLocks noChangeArrowheads="1"/>
              </p:cNvSpPr>
              <p:nvPr/>
            </p:nvSpPr>
            <p:spPr bwMode="auto">
              <a:xfrm>
                <a:off x="15489" y="7839"/>
                <a:ext cx="728"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latin typeface="楷体" panose="02010609060101010101" pitchFamily="49" charset="-122"/>
                    <a:ea typeface="楷体" panose="02010609060101010101" pitchFamily="49" charset="-122"/>
                  </a:rPr>
                  <a:t>3</a:t>
                </a:r>
              </a:p>
            </p:txBody>
          </p:sp>
          <p:sp>
            <p:nvSpPr>
              <p:cNvPr id="49158" name="文本框 8"/>
              <p:cNvSpPr txBox="1">
                <a:spLocks noChangeArrowheads="1"/>
              </p:cNvSpPr>
              <p:nvPr/>
            </p:nvSpPr>
            <p:spPr bwMode="auto">
              <a:xfrm>
                <a:off x="15489" y="6936"/>
                <a:ext cx="727"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latin typeface="楷体" panose="02010609060101010101" pitchFamily="49" charset="-122"/>
                    <a:ea typeface="楷体" panose="02010609060101010101" pitchFamily="49" charset="-122"/>
                  </a:rPr>
                  <a:t>1</a:t>
                </a:r>
              </a:p>
            </p:txBody>
          </p:sp>
          <p:cxnSp>
            <p:nvCxnSpPr>
              <p:cNvPr id="10" name="直接连接符 9"/>
              <p:cNvCxnSpPr/>
              <p:nvPr/>
            </p:nvCxnSpPr>
            <p:spPr>
              <a:xfrm flipV="1">
                <a:off x="15455" y="7806"/>
                <a:ext cx="805" cy="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160" name="组合 2"/>
            <p:cNvGrpSpPr/>
            <p:nvPr/>
          </p:nvGrpSpPr>
          <p:grpSpPr bwMode="auto">
            <a:xfrm>
              <a:off x="14095" y="4840"/>
              <a:ext cx="805" cy="1969"/>
              <a:chOff x="15456" y="6936"/>
              <a:chExt cx="805" cy="1969"/>
            </a:xfrm>
          </p:grpSpPr>
          <p:sp>
            <p:nvSpPr>
              <p:cNvPr id="49161" name="文本框 13"/>
              <p:cNvSpPr txBox="1">
                <a:spLocks noChangeArrowheads="1"/>
              </p:cNvSpPr>
              <p:nvPr/>
            </p:nvSpPr>
            <p:spPr bwMode="auto">
              <a:xfrm>
                <a:off x="15489" y="7839"/>
                <a:ext cx="728"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latin typeface="楷体" panose="02010609060101010101" pitchFamily="49" charset="-122"/>
                    <a:ea typeface="楷体" panose="02010609060101010101" pitchFamily="49" charset="-122"/>
                  </a:rPr>
                  <a:t>3</a:t>
                </a:r>
              </a:p>
            </p:txBody>
          </p:sp>
          <p:sp>
            <p:nvSpPr>
              <p:cNvPr id="49162" name="文本框 14"/>
              <p:cNvSpPr txBox="1">
                <a:spLocks noChangeArrowheads="1"/>
              </p:cNvSpPr>
              <p:nvPr/>
            </p:nvSpPr>
            <p:spPr bwMode="auto">
              <a:xfrm>
                <a:off x="15489" y="6936"/>
                <a:ext cx="727"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latin typeface="楷体" panose="02010609060101010101" pitchFamily="49" charset="-122"/>
                    <a:ea typeface="楷体" panose="02010609060101010101" pitchFamily="49" charset="-122"/>
                  </a:rPr>
                  <a:t>1</a:t>
                </a:r>
              </a:p>
            </p:txBody>
          </p:sp>
          <p:cxnSp>
            <p:nvCxnSpPr>
              <p:cNvPr id="16" name="直接连接符 15"/>
              <p:cNvCxnSpPr/>
              <p:nvPr/>
            </p:nvCxnSpPr>
            <p:spPr>
              <a:xfrm flipV="1">
                <a:off x="15456" y="7807"/>
                <a:ext cx="805" cy="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 name="组合 19"/>
          <p:cNvGrpSpPr/>
          <p:nvPr/>
        </p:nvGrpSpPr>
        <p:grpSpPr bwMode="auto">
          <a:xfrm>
            <a:off x="1034986" y="3219450"/>
            <a:ext cx="7264427" cy="1329672"/>
            <a:chOff x="1925" y="6420"/>
            <a:chExt cx="14880" cy="2794"/>
          </a:xfrm>
        </p:grpSpPr>
        <p:sp>
          <p:nvSpPr>
            <p:cNvPr id="49165" name="矩形 5"/>
            <p:cNvSpPr>
              <a:spLocks noChangeArrowheads="1"/>
            </p:cNvSpPr>
            <p:nvPr/>
          </p:nvSpPr>
          <p:spPr bwMode="auto">
            <a:xfrm>
              <a:off x="1925" y="6420"/>
              <a:ext cx="14880" cy="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700" b="1" dirty="0">
                  <a:solidFill>
                    <a:srgbClr val="000000"/>
                  </a:solidFill>
                  <a:latin typeface="楷体" panose="02010609060101010101" pitchFamily="49" charset="-122"/>
                  <a:ea typeface="楷体" panose="02010609060101010101" pitchFamily="49" charset="-122"/>
                </a:rPr>
                <a:t>2</a:t>
              </a:r>
              <a:r>
                <a:rPr lang="zh-CN" altLang="en-US" sz="2700" b="1" dirty="0">
                  <a:solidFill>
                    <a:srgbClr val="000000"/>
                  </a:solidFill>
                  <a:latin typeface="楷体" panose="02010609060101010101" pitchFamily="49" charset="-122"/>
                  <a:ea typeface="楷体" panose="02010609060101010101" pitchFamily="49" charset="-122"/>
                </a:rPr>
                <a:t>、</a:t>
              </a:r>
              <a:r>
                <a:rPr lang="zh-CN" altLang="zh-CN" sz="2700" b="1" dirty="0">
                  <a:solidFill>
                    <a:srgbClr val="000000"/>
                  </a:solidFill>
                  <a:ea typeface="楷体" panose="02010609060101010101" pitchFamily="49" charset="-122"/>
                </a:rPr>
                <a:t>已知圆锥的底面半径和高，可以直接利用</a:t>
              </a:r>
            </a:p>
            <a:p>
              <a:pPr>
                <a:lnSpc>
                  <a:spcPct val="130000"/>
                </a:lnSpc>
              </a:pPr>
              <a:r>
                <a:rPr lang="zh-CN" altLang="zh-CN" sz="2700" b="1" dirty="0">
                  <a:solidFill>
                    <a:srgbClr val="000000"/>
                  </a:solidFill>
                  <a:ea typeface="楷体" panose="02010609060101010101" pitchFamily="49" charset="-122"/>
                </a:rPr>
                <a:t>     公式</a:t>
              </a:r>
              <a:r>
                <a:rPr lang="zh-CN" altLang="zh-CN" sz="2700" b="1" i="1" dirty="0">
                  <a:solidFill>
                    <a:srgbClr val="000000"/>
                  </a:solidFill>
                  <a:latin typeface="Times New Roman" panose="02020603050405020304" pitchFamily="18" charset="0"/>
                  <a:ea typeface="楷体" panose="02010609060101010101" pitchFamily="49" charset="-122"/>
                </a:rPr>
                <a:t>V</a:t>
              </a:r>
              <a:r>
                <a:rPr lang="zh-CN" altLang="zh-CN" sz="2700" b="1" dirty="0">
                  <a:solidFill>
                    <a:srgbClr val="000000"/>
                  </a:solidFill>
                  <a:latin typeface="Times New Roman" panose="02020603050405020304" pitchFamily="18" charset="0"/>
                  <a:ea typeface="楷体" panose="02010609060101010101" pitchFamily="49" charset="-122"/>
                </a:rPr>
                <a:t>＝</a:t>
              </a:r>
              <a:r>
                <a:rPr lang="zh-CN" altLang="zh-CN" sz="2700" b="1" i="1" dirty="0">
                  <a:solidFill>
                    <a:srgbClr val="000000"/>
                  </a:solidFill>
                  <a:latin typeface="Times New Roman" panose="02020603050405020304" pitchFamily="18" charset="0"/>
                  <a:ea typeface="楷体" panose="02010609060101010101" pitchFamily="49" charset="-122"/>
                </a:rPr>
                <a:t>       </a:t>
              </a:r>
              <a:r>
                <a:rPr lang="en-US" altLang="zh-CN" sz="2700" b="1" dirty="0">
                  <a:solidFill>
                    <a:srgbClr val="000000"/>
                  </a:solidFill>
                  <a:latin typeface="Times New Roman" panose="02020603050405020304" pitchFamily="18" charset="0"/>
                  <a:ea typeface="楷体" panose="02010609060101010101" pitchFamily="49" charset="-122"/>
                </a:rPr>
                <a:t>π</a:t>
              </a:r>
              <a:r>
                <a:rPr lang="zh-CN" altLang="zh-CN" sz="2700" b="1" i="1" dirty="0">
                  <a:solidFill>
                    <a:srgbClr val="000000"/>
                  </a:solidFill>
                  <a:latin typeface="Times New Roman" panose="02020603050405020304" pitchFamily="18" charset="0"/>
                  <a:ea typeface="楷体" panose="02010609060101010101" pitchFamily="49" charset="-122"/>
                </a:rPr>
                <a:t>r</a:t>
              </a:r>
              <a:r>
                <a:rPr lang="zh-CN" altLang="zh-CN" sz="2700" b="1" baseline="30000" dirty="0">
                  <a:solidFill>
                    <a:srgbClr val="000000"/>
                  </a:solidFill>
                  <a:ea typeface="楷体" panose="02010609060101010101" pitchFamily="49" charset="-122"/>
                </a:rPr>
                <a:t>2</a:t>
              </a:r>
              <a:r>
                <a:rPr lang="zh-CN" altLang="zh-CN" sz="2700" b="1" i="1" dirty="0">
                  <a:solidFill>
                    <a:srgbClr val="000000"/>
                  </a:solidFill>
                  <a:latin typeface="Times New Roman" panose="02020603050405020304" pitchFamily="18" charset="0"/>
                  <a:ea typeface="楷体" panose="02010609060101010101" pitchFamily="49" charset="-122"/>
                </a:rPr>
                <a:t>h</a:t>
              </a:r>
              <a:r>
                <a:rPr lang="zh-CN" altLang="zh-CN" sz="2700" b="1" dirty="0">
                  <a:solidFill>
                    <a:srgbClr val="000000"/>
                  </a:solidFill>
                  <a:ea typeface="楷体" panose="02010609060101010101" pitchFamily="49" charset="-122"/>
                </a:rPr>
                <a:t> 来求圆锥的体积。</a:t>
              </a:r>
            </a:p>
          </p:txBody>
        </p:sp>
        <p:grpSp>
          <p:nvGrpSpPr>
            <p:cNvPr id="49166" name="组合 7"/>
            <p:cNvGrpSpPr/>
            <p:nvPr/>
          </p:nvGrpSpPr>
          <p:grpSpPr bwMode="auto">
            <a:xfrm>
              <a:off x="5838" y="7244"/>
              <a:ext cx="1020" cy="1970"/>
              <a:chOff x="15344" y="7021"/>
              <a:chExt cx="1020" cy="1970"/>
            </a:xfrm>
          </p:grpSpPr>
          <p:sp>
            <p:nvSpPr>
              <p:cNvPr id="49167" name="文本框 10"/>
              <p:cNvSpPr txBox="1">
                <a:spLocks noChangeArrowheads="1"/>
              </p:cNvSpPr>
              <p:nvPr/>
            </p:nvSpPr>
            <p:spPr bwMode="auto">
              <a:xfrm>
                <a:off x="15538" y="7021"/>
                <a:ext cx="727"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latin typeface="楷体" panose="02010609060101010101" pitchFamily="49" charset="-122"/>
                    <a:ea typeface="楷体" panose="02010609060101010101" pitchFamily="49" charset="-122"/>
                  </a:rPr>
                  <a:t>1</a:t>
                </a:r>
              </a:p>
            </p:txBody>
          </p:sp>
          <p:cxnSp>
            <p:nvCxnSpPr>
              <p:cNvPr id="18" name="直接连接符 17"/>
              <p:cNvCxnSpPr/>
              <p:nvPr/>
            </p:nvCxnSpPr>
            <p:spPr>
              <a:xfrm>
                <a:off x="15344" y="7923"/>
                <a:ext cx="102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9169" name="文本框 18"/>
              <p:cNvSpPr txBox="1">
                <a:spLocks noChangeArrowheads="1"/>
              </p:cNvSpPr>
              <p:nvPr/>
            </p:nvSpPr>
            <p:spPr bwMode="auto">
              <a:xfrm>
                <a:off x="15488" y="7924"/>
                <a:ext cx="728"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700" b="1">
                    <a:latin typeface="楷体" panose="02010609060101010101" pitchFamily="49" charset="-122"/>
                    <a:ea typeface="楷体" panose="02010609060101010101" pitchFamily="49" charset="-122"/>
                  </a:rPr>
                  <a:t>3</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图片 5" descr="图片99"/>
          <p:cNvPicPr>
            <a:picLocks noChangeAspect="1" noChangeArrowheads="1"/>
          </p:cNvPicPr>
          <p:nvPr/>
        </p:nvPicPr>
        <p:blipFill>
          <a:blip r:embed="rId2" cstate="email"/>
          <a:srcRect/>
          <a:stretch>
            <a:fillRect/>
          </a:stretch>
        </p:blipFill>
        <p:spPr bwMode="auto">
          <a:xfrm>
            <a:off x="3517241" y="303593"/>
            <a:ext cx="2109027" cy="6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78" name="组合 6"/>
          <p:cNvGrpSpPr/>
          <p:nvPr/>
        </p:nvGrpSpPr>
        <p:grpSpPr bwMode="auto">
          <a:xfrm>
            <a:off x="1039868" y="1352550"/>
            <a:ext cx="7086234" cy="2970610"/>
            <a:chOff x="2107" y="3122"/>
            <a:chExt cx="14514" cy="6236"/>
          </a:xfrm>
        </p:grpSpPr>
        <p:sp>
          <p:nvSpPr>
            <p:cNvPr id="3" name="矩形 2"/>
            <p:cNvSpPr/>
            <p:nvPr/>
          </p:nvSpPr>
          <p:spPr>
            <a:xfrm>
              <a:off x="2107" y="3122"/>
              <a:ext cx="14514" cy="6236"/>
            </a:xfrm>
            <a:prstGeom prst="rect">
              <a:avLst/>
            </a:prstGeom>
            <a:solidFill>
              <a:srgbClr val="FFB343"/>
            </a:solidFill>
            <a:ln>
              <a:solidFill>
                <a:srgbClr val="F8DC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5" name="矩形 4"/>
            <p:cNvSpPr/>
            <p:nvPr/>
          </p:nvSpPr>
          <p:spPr>
            <a:xfrm>
              <a:off x="2479" y="3417"/>
              <a:ext cx="13724" cy="5694"/>
            </a:xfrm>
            <a:prstGeom prst="rect">
              <a:avLst/>
            </a:prstGeom>
            <a:solidFill>
              <a:srgbClr val="0049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sp>
        <p:nvSpPr>
          <p:cNvPr id="4" name="文本框 3"/>
          <p:cNvSpPr txBox="1">
            <a:spLocks noChangeArrowheads="1"/>
          </p:cNvSpPr>
          <p:nvPr/>
        </p:nvSpPr>
        <p:spPr bwMode="auto">
          <a:xfrm>
            <a:off x="1670868" y="2075260"/>
            <a:ext cx="5001617" cy="4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zh-CN" sz="2700" b="1" dirty="0">
                <a:solidFill>
                  <a:schemeClr val="bg1"/>
                </a:solidFill>
                <a:latin typeface="楷体" panose="02010609060101010101" pitchFamily="49" charset="-122"/>
                <a:ea typeface="楷体" panose="02010609060101010101" pitchFamily="49" charset="-122"/>
              </a:rPr>
              <a:t>作业</a:t>
            </a:r>
            <a:r>
              <a:rPr lang="en-US" altLang="zh-CN" sz="2700" b="1" dirty="0">
                <a:solidFill>
                  <a:schemeClr val="bg1"/>
                </a:solidFill>
                <a:latin typeface="楷体" panose="02010609060101010101" pitchFamily="49" charset="-122"/>
                <a:ea typeface="楷体" panose="02010609060101010101" pitchFamily="49" charset="-122"/>
              </a:rPr>
              <a:t>1</a:t>
            </a:r>
            <a:r>
              <a:rPr lang="zh-CN" altLang="zh-CN" sz="2700" b="1" dirty="0">
                <a:solidFill>
                  <a:schemeClr val="bg1"/>
                </a:solidFill>
                <a:latin typeface="楷体" panose="02010609060101010101" pitchFamily="49" charset="-122"/>
                <a:ea typeface="楷体" panose="02010609060101010101" pitchFamily="49" charset="-122"/>
              </a:rPr>
              <a:t>：</a:t>
            </a:r>
            <a:r>
              <a:rPr lang="zh-CN" altLang="zh-CN" sz="2700" b="1" dirty="0">
                <a:solidFill>
                  <a:srgbClr val="FF0000"/>
                </a:solidFill>
                <a:latin typeface="楷体" panose="02010609060101010101" pitchFamily="49" charset="-122"/>
                <a:ea typeface="楷体" panose="02010609060101010101" pitchFamily="49" charset="-122"/>
              </a:rPr>
              <a:t>完成教材相关练习</a:t>
            </a:r>
            <a:r>
              <a:rPr lang="zh-CN" altLang="en-US" sz="2700" b="1" dirty="0">
                <a:solidFill>
                  <a:srgbClr val="FF0000"/>
                </a:solidFill>
                <a:latin typeface="楷体" panose="02010609060101010101" pitchFamily="49" charset="-122"/>
                <a:ea typeface="楷体" panose="02010609060101010101" pitchFamily="49" charset="-122"/>
              </a:rPr>
              <a:t>题</a:t>
            </a:r>
            <a:r>
              <a:rPr lang="en-US" altLang="zh-CN" sz="2700" b="1" dirty="0">
                <a:solidFill>
                  <a:srgbClr val="FF0000"/>
                </a:solidFill>
                <a:latin typeface="楷体" panose="02010609060101010101" pitchFamily="49" charset="-122"/>
                <a:ea typeface="楷体" panose="02010609060101010101" pitchFamily="49" charset="-122"/>
              </a:rPr>
              <a:t>。</a:t>
            </a:r>
          </a:p>
        </p:txBody>
      </p:sp>
      <p:sp>
        <p:nvSpPr>
          <p:cNvPr id="2" name="文本框 1"/>
          <p:cNvSpPr txBox="1">
            <a:spLocks noChangeArrowheads="1"/>
          </p:cNvSpPr>
          <p:nvPr/>
        </p:nvSpPr>
        <p:spPr bwMode="auto">
          <a:xfrm>
            <a:off x="1670868" y="2999185"/>
            <a:ext cx="6401532"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zh-CN" sz="2700" b="1" dirty="0">
                <a:solidFill>
                  <a:schemeClr val="bg1"/>
                </a:solidFill>
                <a:latin typeface="楷体" panose="02010609060101010101" pitchFamily="49" charset="-122"/>
                <a:ea typeface="楷体" panose="02010609060101010101" pitchFamily="49" charset="-122"/>
              </a:rPr>
              <a:t>作业</a:t>
            </a:r>
            <a:r>
              <a:rPr lang="en-US" altLang="zh-CN" sz="2700" b="1" dirty="0">
                <a:solidFill>
                  <a:schemeClr val="bg1"/>
                </a:solidFill>
                <a:latin typeface="楷体" panose="02010609060101010101" pitchFamily="49" charset="-122"/>
                <a:ea typeface="楷体" panose="02010609060101010101" pitchFamily="49" charset="-122"/>
              </a:rPr>
              <a:t>2</a:t>
            </a:r>
            <a:r>
              <a:rPr lang="zh-CN" altLang="zh-CN" sz="2700" b="1" dirty="0">
                <a:solidFill>
                  <a:schemeClr val="bg1"/>
                </a:solidFill>
                <a:latin typeface="楷体" panose="02010609060101010101" pitchFamily="49" charset="-122"/>
                <a:ea typeface="楷体" panose="02010609060101010101" pitchFamily="49" charset="-122"/>
              </a:rPr>
              <a:t>：</a:t>
            </a:r>
            <a:r>
              <a:rPr lang="zh-CN" altLang="zh-CN" sz="2700" b="1" dirty="0">
                <a:solidFill>
                  <a:srgbClr val="FF0000"/>
                </a:solidFill>
                <a:latin typeface="楷体" panose="02010609060101010101" pitchFamily="49" charset="-122"/>
                <a:ea typeface="楷体" panose="02010609060101010101" pitchFamily="49" charset="-122"/>
              </a:rPr>
              <a:t>完成对应的练习题</a:t>
            </a:r>
            <a:r>
              <a:rPr lang="en-US" altLang="zh-CN" sz="2700" b="1" dirty="0">
                <a:solidFill>
                  <a:srgbClr val="FF0000"/>
                </a:solidFill>
                <a:latin typeface="楷体" panose="02010609060101010101" pitchFamily="49" charset="-122"/>
                <a:ea typeface="楷体"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600"/>
                                  </p:stCondLst>
                                  <p:childTnLst>
                                    <p:set>
                                      <p:cBhvr>
                                        <p:cTn id="6" dur="1000"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600"/>
                            </p:stCondLst>
                            <p:childTnLst>
                              <p:par>
                                <p:cTn id="9" presetID="22" presetClass="entr" presetSubtype="8" fill="hold" grpId="0" nodeType="afterEffect">
                                  <p:stCondLst>
                                    <p:cond delay="1000"/>
                                  </p:stCondLst>
                                  <p:childTnLst>
                                    <p:set>
                                      <p:cBhvr>
                                        <p:cTn id="10" dur="1000"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4"/>
          <p:cNvSpPr txBox="1">
            <a:spLocks noChangeArrowheads="1"/>
          </p:cNvSpPr>
          <p:nvPr/>
        </p:nvSpPr>
        <p:spPr bwMode="auto">
          <a:xfrm>
            <a:off x="640764" y="985837"/>
            <a:ext cx="802602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一个圆柱形粮囤，从里面量底面周长是</a:t>
            </a:r>
            <a:r>
              <a:rPr lang="en-US" altLang="zh-CN" sz="2400" b="1" dirty="0">
                <a:latin typeface="楷体" panose="02010609060101010101" pitchFamily="49" charset="-122"/>
                <a:ea typeface="楷体" panose="02010609060101010101" pitchFamily="49" charset="-122"/>
              </a:rPr>
              <a:t>6.28</a:t>
            </a:r>
            <a:r>
              <a:rPr lang="zh-CN" altLang="en-US" sz="2400" b="1" dirty="0">
                <a:latin typeface="楷体" panose="02010609060101010101" pitchFamily="49" charset="-122"/>
                <a:ea typeface="楷体" panose="02010609060101010101" pitchFamily="49" charset="-122"/>
              </a:rPr>
              <a:t>米，高</a:t>
            </a:r>
            <a:r>
              <a:rPr lang="en-US" altLang="zh-CN" sz="2400" b="1" dirty="0">
                <a:latin typeface="楷体" panose="02010609060101010101" pitchFamily="49" charset="-122"/>
                <a:ea typeface="楷体" panose="02010609060101010101" pitchFamily="49" charset="-122"/>
              </a:rPr>
              <a:t>1.5</a:t>
            </a:r>
            <a:r>
              <a:rPr lang="zh-CN" altLang="en-US" sz="2400" b="1" dirty="0">
                <a:latin typeface="楷体" panose="02010609060101010101" pitchFamily="49" charset="-122"/>
                <a:ea typeface="楷体" panose="02010609060101010101" pitchFamily="49" charset="-122"/>
              </a:rPr>
              <a:t>米。如果每立方米稻谷约重</a:t>
            </a:r>
            <a:r>
              <a:rPr lang="en-US" altLang="zh-CN" sz="2400" b="1" dirty="0">
                <a:latin typeface="楷体" panose="02010609060101010101" pitchFamily="49" charset="-122"/>
                <a:ea typeface="楷体" panose="02010609060101010101" pitchFamily="49" charset="-122"/>
              </a:rPr>
              <a:t>600</a:t>
            </a:r>
            <a:r>
              <a:rPr lang="zh-CN" altLang="en-US" sz="2400" b="1" dirty="0">
                <a:latin typeface="楷体" panose="02010609060101010101" pitchFamily="49" charset="-122"/>
                <a:ea typeface="楷体" panose="02010609060101010101" pitchFamily="49" charset="-122"/>
              </a:rPr>
              <a:t>千克，这个粮囤大约能装多少千克稻谷？</a:t>
            </a:r>
          </a:p>
        </p:txBody>
      </p:sp>
      <p:pic>
        <p:nvPicPr>
          <p:cNvPr id="7170" name="图片 3" descr="图片8"/>
          <p:cNvPicPr>
            <a:picLocks noChangeAspect="1" noChangeArrowheads="1"/>
          </p:cNvPicPr>
          <p:nvPr/>
        </p:nvPicPr>
        <p:blipFill>
          <a:blip r:embed="rId3" cstate="email"/>
          <a:srcRect/>
          <a:stretch>
            <a:fillRect/>
          </a:stretch>
        </p:blipFill>
        <p:spPr bwMode="auto">
          <a:xfrm>
            <a:off x="3523589" y="119063"/>
            <a:ext cx="2109027" cy="6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文本框 1"/>
          <p:cNvSpPr txBox="1">
            <a:spLocks noChangeArrowheads="1"/>
          </p:cNvSpPr>
          <p:nvPr/>
        </p:nvSpPr>
        <p:spPr bwMode="auto">
          <a:xfrm>
            <a:off x="941008" y="2215754"/>
            <a:ext cx="7425533" cy="95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20000"/>
              </a:lnSpc>
            </a:pPr>
            <a:r>
              <a:rPr lang="en-US" altLang="zh-CN" sz="2400" b="1" dirty="0">
                <a:solidFill>
                  <a:srgbClr val="FF0000"/>
                </a:solidFill>
                <a:latin typeface="楷体" panose="02010609060101010101" pitchFamily="49" charset="-122"/>
                <a:ea typeface="楷体" panose="02010609060101010101" pitchFamily="49" charset="-122"/>
              </a:rPr>
              <a:t>    </a:t>
            </a:r>
            <a:r>
              <a:rPr lang="zh-CN" altLang="en-US" sz="2400" b="1" dirty="0">
                <a:solidFill>
                  <a:srgbClr val="FF0000"/>
                </a:solidFill>
                <a:latin typeface="楷体" panose="02010609060101010101" pitchFamily="49" charset="-122"/>
                <a:ea typeface="楷体" panose="02010609060101010101" pitchFamily="49" charset="-122"/>
              </a:rPr>
              <a:t>已知这个圆柱体粮囤底面周长为</a:t>
            </a:r>
            <a:r>
              <a:rPr lang="en-US" altLang="zh-CN" sz="2400" b="1" dirty="0">
                <a:solidFill>
                  <a:srgbClr val="FF0000"/>
                </a:solidFill>
                <a:latin typeface="楷体" panose="02010609060101010101" pitchFamily="49" charset="-122"/>
                <a:ea typeface="楷体" panose="02010609060101010101" pitchFamily="49" charset="-122"/>
              </a:rPr>
              <a:t>6.28</a:t>
            </a:r>
            <a:r>
              <a:rPr lang="zh-CN" altLang="en-US" sz="2400" b="1" dirty="0">
                <a:solidFill>
                  <a:srgbClr val="FF0000"/>
                </a:solidFill>
                <a:latin typeface="楷体" panose="02010609060101010101" pitchFamily="49" charset="-122"/>
                <a:ea typeface="楷体" panose="02010609060101010101" pitchFamily="49" charset="-122"/>
              </a:rPr>
              <a:t>米，所以我们可以得知直径为</a:t>
            </a:r>
            <a:r>
              <a:rPr lang="en-US" altLang="zh-CN" sz="2400" b="1" dirty="0">
                <a:solidFill>
                  <a:srgbClr val="FF0000"/>
                </a:solidFill>
                <a:latin typeface="楷体" panose="02010609060101010101" pitchFamily="49" charset="-122"/>
                <a:ea typeface="楷体" panose="02010609060101010101" pitchFamily="49" charset="-122"/>
              </a:rPr>
              <a:t>2</a:t>
            </a:r>
            <a:r>
              <a:rPr lang="zh-CN" altLang="en-US" sz="2400" b="1" dirty="0">
                <a:solidFill>
                  <a:srgbClr val="FF0000"/>
                </a:solidFill>
                <a:latin typeface="楷体" panose="02010609060101010101" pitchFamily="49" charset="-122"/>
                <a:ea typeface="楷体" panose="02010609060101010101" pitchFamily="49" charset="-122"/>
              </a:rPr>
              <a:t>米，半径为</a:t>
            </a:r>
            <a:r>
              <a:rPr lang="en-US" altLang="zh-CN" sz="2400" b="1" dirty="0">
                <a:solidFill>
                  <a:srgbClr val="FF0000"/>
                </a:solidFill>
                <a:latin typeface="楷体" panose="02010609060101010101" pitchFamily="49" charset="-122"/>
                <a:ea typeface="楷体" panose="02010609060101010101" pitchFamily="49" charset="-122"/>
              </a:rPr>
              <a:t>1</a:t>
            </a:r>
            <a:r>
              <a:rPr lang="zh-CN" altLang="en-US" sz="2400" b="1" dirty="0">
                <a:solidFill>
                  <a:srgbClr val="FF0000"/>
                </a:solidFill>
                <a:latin typeface="楷体" panose="02010609060101010101" pitchFamily="49" charset="-122"/>
                <a:ea typeface="楷体" panose="02010609060101010101" pitchFamily="49" charset="-122"/>
              </a:rPr>
              <a:t>米。则：</a:t>
            </a:r>
          </a:p>
        </p:txBody>
      </p:sp>
      <p:sp>
        <p:nvSpPr>
          <p:cNvPr id="3" name="文本框 1"/>
          <p:cNvSpPr txBox="1">
            <a:spLocks noChangeArrowheads="1"/>
          </p:cNvSpPr>
          <p:nvPr/>
        </p:nvSpPr>
        <p:spPr bwMode="auto">
          <a:xfrm>
            <a:off x="2528880" y="3230166"/>
            <a:ext cx="5157841"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20000"/>
              </a:lnSpc>
            </a:pPr>
            <a:r>
              <a:rPr lang="en-US" altLang="zh-CN" sz="2400" b="1">
                <a:solidFill>
                  <a:srgbClr val="FF0000"/>
                </a:solidFill>
                <a:latin typeface="楷体" panose="02010609060101010101" pitchFamily="49" charset="-122"/>
                <a:ea typeface="楷体" panose="02010609060101010101" pitchFamily="49" charset="-122"/>
              </a:rPr>
              <a:t>3.14</a:t>
            </a:r>
            <a:r>
              <a:rPr lang="zh-CN" altLang="en-US" sz="2400" b="1">
                <a:solidFill>
                  <a:srgbClr val="FF0000"/>
                </a:solidFill>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1</a:t>
            </a:r>
            <a:r>
              <a:rPr lang="en-US" altLang="zh-CN" sz="2400" b="1" baseline="30000">
                <a:solidFill>
                  <a:srgbClr val="FF0000"/>
                </a:solidFill>
                <a:latin typeface="楷体" panose="02010609060101010101" pitchFamily="49" charset="-122"/>
                <a:ea typeface="楷体" panose="02010609060101010101" pitchFamily="49" charset="-122"/>
              </a:rPr>
              <a:t>2 </a:t>
            </a:r>
            <a:r>
              <a:rPr lang="zh-CN" altLang="en-US" sz="2400" b="1">
                <a:solidFill>
                  <a:srgbClr val="FF0000"/>
                </a:solidFill>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1.5</a:t>
            </a:r>
            <a:r>
              <a:rPr lang="zh-CN" altLang="en-US" sz="2400" b="1">
                <a:solidFill>
                  <a:srgbClr val="FF0000"/>
                </a:solidFill>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4.17</a:t>
            </a:r>
            <a:r>
              <a:rPr lang="zh-CN" altLang="en-US" sz="2400" b="1">
                <a:solidFill>
                  <a:srgbClr val="FF0000"/>
                </a:solidFill>
                <a:latin typeface="楷体" panose="02010609060101010101" pitchFamily="49" charset="-122"/>
                <a:ea typeface="楷体" panose="02010609060101010101" pitchFamily="49" charset="-122"/>
              </a:rPr>
              <a:t>（立方米）</a:t>
            </a:r>
          </a:p>
        </p:txBody>
      </p:sp>
      <p:sp>
        <p:nvSpPr>
          <p:cNvPr id="4" name="文本框 1"/>
          <p:cNvSpPr txBox="1">
            <a:spLocks noChangeArrowheads="1"/>
          </p:cNvSpPr>
          <p:nvPr/>
        </p:nvSpPr>
        <p:spPr bwMode="auto">
          <a:xfrm>
            <a:off x="2528880" y="3876675"/>
            <a:ext cx="3832376"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20000"/>
              </a:lnSpc>
            </a:pPr>
            <a:r>
              <a:rPr lang="en-US" altLang="zh-CN" sz="2400" b="1">
                <a:solidFill>
                  <a:srgbClr val="FF0000"/>
                </a:solidFill>
                <a:latin typeface="楷体" panose="02010609060101010101" pitchFamily="49" charset="-122"/>
                <a:ea typeface="楷体" panose="02010609060101010101" pitchFamily="49" charset="-122"/>
              </a:rPr>
              <a:t>4.17</a:t>
            </a:r>
            <a:r>
              <a:rPr lang="zh-CN" altLang="en-US" sz="2400" b="1">
                <a:solidFill>
                  <a:srgbClr val="FF0000"/>
                </a:solidFill>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600</a:t>
            </a:r>
            <a:r>
              <a:rPr lang="zh-CN" altLang="en-US" sz="2400" b="1">
                <a:solidFill>
                  <a:srgbClr val="FF0000"/>
                </a:solidFill>
                <a:latin typeface="楷体" panose="02010609060101010101" pitchFamily="49" charset="-122"/>
                <a:ea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rPr>
              <a:t>2826</a:t>
            </a:r>
            <a:r>
              <a:rPr lang="zh-CN" altLang="en-US" sz="2400" b="1">
                <a:solidFill>
                  <a:srgbClr val="FF0000"/>
                </a:solidFill>
                <a:latin typeface="楷体" panose="02010609060101010101" pitchFamily="49" charset="-122"/>
                <a:ea typeface="楷体" panose="02010609060101010101" pitchFamily="49" charset="-122"/>
              </a:rPr>
              <a:t>（千克）</a:t>
            </a:r>
          </a:p>
        </p:txBody>
      </p:sp>
      <p:sp>
        <p:nvSpPr>
          <p:cNvPr id="5" name="文本框 1"/>
          <p:cNvSpPr txBox="1">
            <a:spLocks noChangeArrowheads="1"/>
          </p:cNvSpPr>
          <p:nvPr/>
        </p:nvSpPr>
        <p:spPr bwMode="auto">
          <a:xfrm>
            <a:off x="1609843" y="4426744"/>
            <a:ext cx="5545960"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pPr>
              <a:lnSpc>
                <a:spcPct val="120000"/>
              </a:lnSpc>
            </a:pPr>
            <a:r>
              <a:rPr lang="zh-CN" altLang="en-US" sz="2400" b="1">
                <a:solidFill>
                  <a:srgbClr val="FF0000"/>
                </a:solidFill>
                <a:latin typeface="楷体" panose="02010609060101010101" pitchFamily="49" charset="-122"/>
                <a:ea typeface="楷体" panose="02010609060101010101" pitchFamily="49" charset="-122"/>
              </a:rPr>
              <a:t>答：这个粮囤大约能装</a:t>
            </a:r>
            <a:r>
              <a:rPr lang="en-US" altLang="zh-CN" sz="2400" b="1">
                <a:solidFill>
                  <a:srgbClr val="FF0000"/>
                </a:solidFill>
                <a:latin typeface="楷体" panose="02010609060101010101" pitchFamily="49" charset="-122"/>
                <a:ea typeface="楷体" panose="02010609060101010101" pitchFamily="49" charset="-122"/>
              </a:rPr>
              <a:t>2826</a:t>
            </a:r>
            <a:r>
              <a:rPr lang="zh-CN" altLang="en-US" sz="2400" b="1">
                <a:solidFill>
                  <a:srgbClr val="FF0000"/>
                </a:solidFill>
                <a:latin typeface="楷体" panose="02010609060101010101" pitchFamily="49" charset="-122"/>
                <a:ea typeface="楷体" panose="02010609060101010101" pitchFamily="49" charset="-122"/>
              </a:rPr>
              <a:t>千克稻谷。</a:t>
            </a:r>
            <a:endParaRPr lang="en-US" altLang="zh-CN" sz="2400" b="1">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p:tgtEl>
                                          <p:spTgt spid="5122"/>
                                        </p:tgtEl>
                                        <p:attrNameLst>
                                          <p:attrName>ppt_y</p:attrName>
                                        </p:attrNameLst>
                                      </p:cBhvr>
                                      <p:tavLst>
                                        <p:tav tm="0">
                                          <p:val>
                                            <p:strVal val="#ppt_y+#ppt_h*1.125000"/>
                                          </p:val>
                                        </p:tav>
                                        <p:tav tm="100000">
                                          <p:val>
                                            <p:strVal val="#ppt_y"/>
                                          </p:val>
                                        </p:tav>
                                      </p:tavLst>
                                    </p:anim>
                                    <p:animEffect transition="in" filter="wipe(up)">
                                      <p:cBhvr>
                                        <p:cTn id="8" dur="500"/>
                                        <p:tgtEl>
                                          <p:spTgt spid="512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bwMode="auto">
          <a:xfrm>
            <a:off x="1227825" y="1688307"/>
            <a:ext cx="6876308" cy="1554956"/>
            <a:chOff x="2267" y="1574"/>
            <a:chExt cx="14086" cy="3265"/>
          </a:xfrm>
        </p:grpSpPr>
        <p:grpSp>
          <p:nvGrpSpPr>
            <p:cNvPr id="9218" name="组合 3"/>
            <p:cNvGrpSpPr/>
            <p:nvPr/>
          </p:nvGrpSpPr>
          <p:grpSpPr bwMode="auto">
            <a:xfrm>
              <a:off x="2267" y="1574"/>
              <a:ext cx="10001" cy="3265"/>
              <a:chOff x="3807" y="1778"/>
              <a:chExt cx="10001" cy="3265"/>
            </a:xfrm>
          </p:grpSpPr>
          <p:sp>
            <p:nvSpPr>
              <p:cNvPr id="2" name="矩形标注 1"/>
              <p:cNvSpPr/>
              <p:nvPr/>
            </p:nvSpPr>
            <p:spPr>
              <a:xfrm>
                <a:off x="3807" y="1778"/>
                <a:ext cx="10001" cy="3265"/>
              </a:xfrm>
              <a:prstGeom prst="wedgeRectCallout">
                <a:avLst>
                  <a:gd name="adj1" fmla="val 57737"/>
                  <a:gd name="adj2" fmla="val -6926"/>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9220" name="Text Box 14"/>
              <p:cNvSpPr txBox="1">
                <a:spLocks noChangeArrowheads="1"/>
              </p:cNvSpPr>
              <p:nvPr/>
            </p:nvSpPr>
            <p:spPr bwMode="auto">
              <a:xfrm>
                <a:off x="4117" y="2031"/>
                <a:ext cx="9494" cy="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700" b="1">
                    <a:latin typeface="楷体" panose="02010609060101010101" pitchFamily="49" charset="-122"/>
                    <a:ea typeface="楷体" panose="02010609060101010101" pitchFamily="49" charset="-122"/>
                  </a:rPr>
                  <a:t>上节课我们学习了圆柱的体积计算公式，这节课我们学习圆锥的体积计算公式。</a:t>
                </a:r>
              </a:p>
            </p:txBody>
          </p:sp>
        </p:grpSp>
        <p:pic>
          <p:nvPicPr>
            <p:cNvPr id="9221" name="图片 7" descr="10"/>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3884" y="2182"/>
              <a:ext cx="2469" cy="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图片 3" descr="图片55"/>
          <p:cNvPicPr>
            <a:picLocks noChangeAspect="1" noChangeArrowheads="1"/>
          </p:cNvPicPr>
          <p:nvPr/>
        </p:nvPicPr>
        <p:blipFill>
          <a:blip r:embed="rId3" cstate="email"/>
          <a:srcRect/>
          <a:stretch>
            <a:fillRect/>
          </a:stretch>
        </p:blipFill>
        <p:spPr bwMode="auto">
          <a:xfrm>
            <a:off x="3516266" y="119063"/>
            <a:ext cx="2109027" cy="6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图片 2" descr="标1"/>
          <p:cNvPicPr>
            <a:picLocks noChangeAspect="1" noChangeArrowheads="1"/>
          </p:cNvPicPr>
          <p:nvPr/>
        </p:nvPicPr>
        <p:blipFill>
          <a:blip r:embed="rId4" cstate="email"/>
          <a:srcRect/>
          <a:stretch>
            <a:fillRect/>
          </a:stretch>
        </p:blipFill>
        <p:spPr bwMode="auto">
          <a:xfrm>
            <a:off x="294141" y="808435"/>
            <a:ext cx="165744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文本框 5"/>
          <p:cNvSpPr txBox="1">
            <a:spLocks noChangeArrowheads="1"/>
          </p:cNvSpPr>
          <p:nvPr/>
        </p:nvSpPr>
        <p:spPr bwMode="auto">
          <a:xfrm>
            <a:off x="637102" y="797719"/>
            <a:ext cx="1229046" cy="45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500" b="1" dirty="0">
                <a:solidFill>
                  <a:srgbClr val="FF0000"/>
                </a:solidFill>
                <a:latin typeface="楷体" panose="02010609060101010101" pitchFamily="49" charset="-122"/>
                <a:ea typeface="楷体" panose="02010609060101010101" pitchFamily="49" charset="-122"/>
              </a:rPr>
              <a:t>知识点</a:t>
            </a:r>
          </a:p>
        </p:txBody>
      </p:sp>
      <p:sp>
        <p:nvSpPr>
          <p:cNvPr id="11268" name="文本框 7"/>
          <p:cNvSpPr txBox="1">
            <a:spLocks noChangeArrowheads="1"/>
          </p:cNvSpPr>
          <p:nvPr/>
        </p:nvSpPr>
        <p:spPr bwMode="auto">
          <a:xfrm>
            <a:off x="2062648" y="808435"/>
            <a:ext cx="3112280" cy="45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zh-CN" altLang="en-US" sz="2500" b="1" dirty="0">
                <a:solidFill>
                  <a:srgbClr val="FF0000"/>
                </a:solidFill>
                <a:latin typeface="Times New Roman" panose="02020603050405020304" pitchFamily="18" charset="0"/>
                <a:ea typeface="楷体" panose="02010609060101010101" pitchFamily="49" charset="-122"/>
              </a:rPr>
              <a:t>圆锥体积公式的推导</a:t>
            </a:r>
          </a:p>
        </p:txBody>
      </p:sp>
      <p:grpSp>
        <p:nvGrpSpPr>
          <p:cNvPr id="11269" name="组合 2"/>
          <p:cNvGrpSpPr/>
          <p:nvPr/>
        </p:nvGrpSpPr>
        <p:grpSpPr bwMode="auto">
          <a:xfrm>
            <a:off x="756712" y="1422797"/>
            <a:ext cx="7872237" cy="923204"/>
            <a:chOff x="1551" y="2987"/>
            <a:chExt cx="16123" cy="1939"/>
          </a:xfrm>
        </p:grpSpPr>
        <p:sp>
          <p:nvSpPr>
            <p:cNvPr id="11270" name="矩形 48"/>
            <p:cNvSpPr>
              <a:spLocks noChangeArrowheads="1"/>
            </p:cNvSpPr>
            <p:nvPr/>
          </p:nvSpPr>
          <p:spPr bwMode="auto">
            <a:xfrm>
              <a:off x="2390" y="2987"/>
              <a:ext cx="15284" cy="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700" b="1" dirty="0">
                  <a:solidFill>
                    <a:srgbClr val="000000"/>
                  </a:solidFill>
                  <a:latin typeface="楷体" panose="02010609060101010101" pitchFamily="49" charset="-122"/>
                  <a:ea typeface="楷体" panose="02010609060101010101" pitchFamily="49" charset="-122"/>
                </a:rPr>
                <a:t>这堆小麦的体积是多少呢？想一想，如何得到圆锥的体积？</a:t>
              </a:r>
            </a:p>
          </p:txBody>
        </p:sp>
        <p:sp>
          <p:nvSpPr>
            <p:cNvPr id="5" name="椭圆 1"/>
            <p:cNvSpPr/>
            <p:nvPr/>
          </p:nvSpPr>
          <p:spPr>
            <a:xfrm>
              <a:off x="1551" y="3100"/>
              <a:ext cx="680" cy="680"/>
            </a:xfrm>
            <a:prstGeom prst="ellipse">
              <a:avLst/>
            </a:prstGeom>
            <a:solidFill>
              <a:srgbClr val="00B050"/>
            </a:solidFill>
            <a:ln>
              <a:solidFill>
                <a:srgbClr val="00A2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pic>
        <p:nvPicPr>
          <p:cNvPr id="10248" name="图片 1"/>
          <p:cNvPicPr>
            <a:picLocks noChangeAspect="1" noChangeArrowheads="1"/>
          </p:cNvPicPr>
          <p:nvPr/>
        </p:nvPicPr>
        <p:blipFill>
          <a:blip r:embed="rId5" cstate="email">
            <a:clrChange>
              <a:clrFrom>
                <a:srgbClr val="FEF0F3"/>
              </a:clrFrom>
              <a:clrTo>
                <a:srgbClr val="FEF0F3">
                  <a:alpha val="0"/>
                </a:srgbClr>
              </a:clrTo>
            </a:clrChange>
          </a:blip>
          <a:srcRect/>
          <a:stretch>
            <a:fillRect/>
          </a:stretch>
        </p:blipFill>
        <p:spPr bwMode="auto">
          <a:xfrm>
            <a:off x="2403169" y="2537223"/>
            <a:ext cx="4635466" cy="192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dissolve">
                                      <p:cBhvr>
                                        <p:cTn id="7"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组合 5"/>
          <p:cNvGrpSpPr/>
          <p:nvPr/>
        </p:nvGrpSpPr>
        <p:grpSpPr bwMode="auto">
          <a:xfrm>
            <a:off x="856792" y="486966"/>
            <a:ext cx="7054501" cy="1415653"/>
            <a:chOff x="735" y="7048"/>
            <a:chExt cx="14452" cy="2973"/>
          </a:xfrm>
        </p:grpSpPr>
        <p:grpSp>
          <p:nvGrpSpPr>
            <p:cNvPr id="13314" name="组合 43"/>
            <p:cNvGrpSpPr/>
            <p:nvPr/>
          </p:nvGrpSpPr>
          <p:grpSpPr bwMode="auto">
            <a:xfrm>
              <a:off x="735" y="7048"/>
              <a:ext cx="11379" cy="2973"/>
              <a:chOff x="1689" y="1313"/>
              <a:chExt cx="12153" cy="2972"/>
            </a:xfrm>
          </p:grpSpPr>
          <p:sp>
            <p:nvSpPr>
              <p:cNvPr id="45" name="矩形标注 44"/>
              <p:cNvSpPr/>
              <p:nvPr/>
            </p:nvSpPr>
            <p:spPr>
              <a:xfrm>
                <a:off x="1689" y="1313"/>
                <a:ext cx="12153" cy="2972"/>
              </a:xfrm>
              <a:prstGeom prst="wedgeRectCallout">
                <a:avLst>
                  <a:gd name="adj1" fmla="val 61393"/>
                  <a:gd name="adj2" fmla="val -12601"/>
                </a:avLst>
              </a:prstGeom>
              <a:noFill/>
              <a:ln w="31750">
                <a:solidFill>
                  <a:srgbClr val="94F4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3316" name="Text Box 14"/>
              <p:cNvSpPr txBox="1">
                <a:spLocks noChangeArrowheads="1"/>
              </p:cNvSpPr>
              <p:nvPr/>
            </p:nvSpPr>
            <p:spPr bwMode="auto">
              <a:xfrm>
                <a:off x="2005" y="1513"/>
                <a:ext cx="11617" cy="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600" b="1" dirty="0">
                    <a:latin typeface="楷体" panose="02010609060101010101" pitchFamily="49" charset="-122"/>
                    <a:ea typeface="楷体" panose="02010609060101010101" pitchFamily="49" charset="-122"/>
                  </a:rPr>
                  <a:t>怎样计算圆锥的体积呢？我们准备一个圆柱和一个圆锥然后一起动手看看它们之间有什么联系吧！</a:t>
                </a:r>
              </a:p>
            </p:txBody>
          </p:sp>
        </p:grpSp>
        <p:pic>
          <p:nvPicPr>
            <p:cNvPr id="13317" name="图片 4" descr="5"/>
            <p:cNvPicPr>
              <a:picLocks noChangeAspect="1" noChangeArrowheads="1"/>
            </p:cNvPicPr>
            <p:nvPr/>
          </p:nvPicPr>
          <p:blipFill>
            <a:blip r:embed="rId3" cstate="email"/>
            <a:srcRect/>
            <a:stretch>
              <a:fillRect/>
            </a:stretch>
          </p:blipFill>
          <p:spPr bwMode="auto">
            <a:xfrm>
              <a:off x="13531" y="7216"/>
              <a:ext cx="1656" cy="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4" name="矩形 48"/>
          <p:cNvSpPr>
            <a:spLocks noChangeArrowheads="1"/>
          </p:cNvSpPr>
          <p:nvPr/>
        </p:nvSpPr>
        <p:spPr bwMode="auto">
          <a:xfrm>
            <a:off x="856793" y="4019551"/>
            <a:ext cx="7462148"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68" tIns="34834" rIns="69668" bIns="34834">
            <a:spAutoFit/>
          </a:bodyPr>
          <a:lstStyle/>
          <a:p>
            <a:r>
              <a:rPr lang="en-US" altLang="zh-CN" sz="2700" b="1" dirty="0">
                <a:solidFill>
                  <a:srgbClr val="E3007E"/>
                </a:solidFill>
                <a:latin typeface="楷体" panose="02010609060101010101" pitchFamily="49" charset="-122"/>
                <a:ea typeface="楷体" panose="02010609060101010101" pitchFamily="49" charset="-122"/>
              </a:rPr>
              <a:t>    </a:t>
            </a:r>
            <a:r>
              <a:rPr lang="zh-CN" altLang="en-US" sz="2700" b="1" dirty="0">
                <a:solidFill>
                  <a:srgbClr val="E3007E"/>
                </a:solidFill>
                <a:latin typeface="楷体" panose="02010609060101010101" pitchFamily="49" charset="-122"/>
                <a:ea typeface="楷体" panose="02010609060101010101" pitchFamily="49" charset="-122"/>
              </a:rPr>
              <a:t>仔细观察，你发现了什么？这个圆柱和圆锥的形状有什么关系？</a:t>
            </a:r>
          </a:p>
        </p:txBody>
      </p:sp>
      <p:grpSp>
        <p:nvGrpSpPr>
          <p:cNvPr id="10" name="组合 13"/>
          <p:cNvGrpSpPr/>
          <p:nvPr/>
        </p:nvGrpSpPr>
        <p:grpSpPr bwMode="auto">
          <a:xfrm>
            <a:off x="2537424" y="2177654"/>
            <a:ext cx="1248573" cy="1674019"/>
            <a:chOff x="3091731" y="4005064"/>
            <a:chExt cx="1624285" cy="2232248"/>
          </a:xfrm>
        </p:grpSpPr>
        <p:sp>
          <p:nvSpPr>
            <p:cNvPr id="11" name="圆柱形 10"/>
            <p:cNvSpPr/>
            <p:nvPr/>
          </p:nvSpPr>
          <p:spPr>
            <a:xfrm>
              <a:off x="3093318" y="4005064"/>
              <a:ext cx="1622698" cy="2232248"/>
            </a:xfrm>
            <a:prstGeom prst="can">
              <a:avLst>
                <a:gd name="adj" fmla="val 29205"/>
              </a:avLst>
            </a:prstGeom>
            <a:solidFill>
              <a:schemeClr val="bg1"/>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椭圆 13"/>
            <p:cNvSpPr/>
            <p:nvPr/>
          </p:nvSpPr>
          <p:spPr>
            <a:xfrm>
              <a:off x="3091731" y="5768952"/>
              <a:ext cx="1624285" cy="46836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2298" name="组合 29"/>
          <p:cNvGrpSpPr/>
          <p:nvPr/>
        </p:nvGrpSpPr>
        <p:grpSpPr bwMode="auto">
          <a:xfrm>
            <a:off x="4603733" y="2362201"/>
            <a:ext cx="1260779" cy="1450181"/>
            <a:chOff x="9429" y="4960"/>
            <a:chExt cx="2584" cy="3044"/>
          </a:xfrm>
        </p:grpSpPr>
        <p:grpSp>
          <p:nvGrpSpPr>
            <p:cNvPr id="13323" name="组合 23"/>
            <p:cNvGrpSpPr/>
            <p:nvPr/>
          </p:nvGrpSpPr>
          <p:grpSpPr bwMode="auto">
            <a:xfrm>
              <a:off x="9428" y="4959"/>
              <a:ext cx="2585" cy="3045"/>
              <a:chOff x="5004883" y="4304179"/>
              <a:chExt cx="1641701" cy="1932885"/>
            </a:xfrm>
          </p:grpSpPr>
          <p:grpSp>
            <p:nvGrpSpPr>
              <p:cNvPr id="13324" name="组合 17"/>
              <p:cNvGrpSpPr/>
              <p:nvPr/>
            </p:nvGrpSpPr>
            <p:grpSpPr bwMode="auto">
              <a:xfrm>
                <a:off x="5012162" y="5766792"/>
                <a:ext cx="1630654" cy="470272"/>
                <a:chOff x="5756712" y="5262984"/>
                <a:chExt cx="1630654" cy="470272"/>
              </a:xfrm>
            </p:grpSpPr>
            <p:sp>
              <p:nvSpPr>
                <p:cNvPr id="24" name="弧形 23"/>
                <p:cNvSpPr/>
                <p:nvPr/>
              </p:nvSpPr>
              <p:spPr>
                <a:xfrm>
                  <a:off x="5764366" y="5263678"/>
                  <a:ext cx="1623590" cy="467993"/>
                </a:xfrm>
                <a:prstGeom prst="arc">
                  <a:avLst>
                    <a:gd name="adj1" fmla="val 10808346"/>
                    <a:gd name="adj2" fmla="val 0"/>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5" name="弧形 24"/>
                <p:cNvSpPr/>
                <p:nvPr/>
              </p:nvSpPr>
              <p:spPr>
                <a:xfrm flipV="1">
                  <a:off x="5758012" y="5265264"/>
                  <a:ext cx="1623590" cy="467992"/>
                </a:xfrm>
                <a:prstGeom prst="arc">
                  <a:avLst>
                    <a:gd name="adj1" fmla="val 10808346"/>
                    <a:gd name="adj2" fmla="val 0"/>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grpSp>
          <p:cxnSp>
            <p:nvCxnSpPr>
              <p:cNvPr id="26" name="直接连接符 25"/>
              <p:cNvCxnSpPr/>
              <p:nvPr/>
            </p:nvCxnSpPr>
            <p:spPr>
              <a:xfrm>
                <a:off x="5833200" y="4328610"/>
                <a:ext cx="0" cy="1692702"/>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5005518" y="4307986"/>
                <a:ext cx="827682" cy="170063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5818902" y="4304814"/>
                <a:ext cx="827682" cy="170063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flipH="1">
              <a:off x="10725" y="7669"/>
              <a:ext cx="1248"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wipe(right)">
                                      <p:cBhvr>
                                        <p:cTn id="7" dur="5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p:tgtEl>
                                          <p:spTgt spid="10"/>
                                        </p:tgtEl>
                                        <p:attrNameLst>
                                          <p:attrName>ppt_y</p:attrName>
                                        </p:attrNameLst>
                                      </p:cBhvr>
                                      <p:tavLst>
                                        <p:tav tm="0">
                                          <p:val>
                                            <p:strVal val="#ppt_y+#ppt_h*1.125000"/>
                                          </p:val>
                                        </p:tav>
                                        <p:tav tm="100000">
                                          <p:val>
                                            <p:strVal val="#ppt_y"/>
                                          </p:val>
                                        </p:tav>
                                      </p:tavLst>
                                    </p:anim>
                                    <p:animEffect transition="in" filter="wipe(up)">
                                      <p:cBhvr>
                                        <p:cTn id="13" dur="500"/>
                                        <p:tgtEl>
                                          <p:spTgt spid="10"/>
                                        </p:tgtEl>
                                      </p:cBhvr>
                                    </p:animEffect>
                                  </p:childTnLst>
                                </p:cTn>
                              </p:par>
                              <p:par>
                                <p:cTn id="14" presetID="12" presetClass="entr" presetSubtype="4" fill="hold" nodeType="withEffect">
                                  <p:stCondLst>
                                    <p:cond delay="0"/>
                                  </p:stCondLst>
                                  <p:childTnLst>
                                    <p:set>
                                      <p:cBhvr>
                                        <p:cTn id="15" dur="1" fill="hold">
                                          <p:stCondLst>
                                            <p:cond delay="0"/>
                                          </p:stCondLst>
                                        </p:cTn>
                                        <p:tgtEl>
                                          <p:spTgt spid="12298"/>
                                        </p:tgtEl>
                                        <p:attrNameLst>
                                          <p:attrName>style.visibility</p:attrName>
                                        </p:attrNameLst>
                                      </p:cBhvr>
                                      <p:to>
                                        <p:strVal val="visible"/>
                                      </p:to>
                                    </p:set>
                                    <p:anim calcmode="lin" valueType="num">
                                      <p:cBhvr>
                                        <p:cTn id="16" dur="500"/>
                                        <p:tgtEl>
                                          <p:spTgt spid="12298"/>
                                        </p:tgtEl>
                                        <p:attrNameLst>
                                          <p:attrName>ppt_y</p:attrName>
                                        </p:attrNameLst>
                                      </p:cBhvr>
                                      <p:tavLst>
                                        <p:tav tm="0">
                                          <p:val>
                                            <p:strVal val="#ppt_y+#ppt_h*1.125000"/>
                                          </p:val>
                                        </p:tav>
                                        <p:tav tm="100000">
                                          <p:val>
                                            <p:strVal val="#ppt_y"/>
                                          </p:val>
                                        </p:tav>
                                      </p:tavLst>
                                    </p:anim>
                                    <p:animEffect transition="in" filter="wipe(up)">
                                      <p:cBhvr>
                                        <p:cTn id="17" dur="500"/>
                                        <p:tgtEl>
                                          <p:spTgt spid="12298"/>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2294"/>
                                        </p:tgtEl>
                                        <p:attrNameLst>
                                          <p:attrName>style.visibility</p:attrName>
                                        </p:attrNameLst>
                                      </p:cBhvr>
                                      <p:to>
                                        <p:strVal val="visible"/>
                                      </p:to>
                                    </p:set>
                                    <p:anim calcmode="discrete" valueType="clr">
                                      <p:cBhvr override="childStyle">
                                        <p:cTn id="22" dur="80"/>
                                        <p:tgtEl>
                                          <p:spTgt spid="12294"/>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294"/>
                                        </p:tgtEl>
                                        <p:attrNameLst>
                                          <p:attrName>fillcolor</p:attrName>
                                        </p:attrNameLst>
                                      </p:cBhvr>
                                      <p:tavLst>
                                        <p:tav tm="0">
                                          <p:val>
                                            <p:clrVal>
                                              <a:schemeClr val="accent2"/>
                                            </p:clrVal>
                                          </p:val>
                                        </p:tav>
                                        <p:tav tm="50000">
                                          <p:val>
                                            <p:clrVal>
                                              <a:schemeClr val="hlink"/>
                                            </p:clrVal>
                                          </p:val>
                                        </p:tav>
                                      </p:tavLst>
                                    </p:anim>
                                    <p:set>
                                      <p:cBhvr>
                                        <p:cTn id="24" dur="80"/>
                                        <p:tgtEl>
                                          <p:spTgt spid="122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组合 7"/>
          <p:cNvGrpSpPr/>
          <p:nvPr/>
        </p:nvGrpSpPr>
        <p:grpSpPr bwMode="auto">
          <a:xfrm>
            <a:off x="1634252" y="792957"/>
            <a:ext cx="6454014" cy="1388269"/>
            <a:chOff x="2539" y="1369"/>
            <a:chExt cx="13222" cy="2914"/>
          </a:xfrm>
        </p:grpSpPr>
        <p:grpSp>
          <p:nvGrpSpPr>
            <p:cNvPr id="15362" name="组合 4"/>
            <p:cNvGrpSpPr/>
            <p:nvPr/>
          </p:nvGrpSpPr>
          <p:grpSpPr bwMode="auto">
            <a:xfrm>
              <a:off x="2539" y="1659"/>
              <a:ext cx="9524" cy="2334"/>
              <a:chOff x="2630" y="1568"/>
              <a:chExt cx="9524" cy="2334"/>
            </a:xfrm>
          </p:grpSpPr>
          <p:sp>
            <p:nvSpPr>
              <p:cNvPr id="15363" name="矩形 1"/>
              <p:cNvSpPr>
                <a:spLocks noChangeArrowheads="1"/>
              </p:cNvSpPr>
              <p:nvPr/>
            </p:nvSpPr>
            <p:spPr bwMode="auto">
              <a:xfrm>
                <a:off x="3061" y="1792"/>
                <a:ext cx="8694" cy="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700" b="1" dirty="0">
                    <a:solidFill>
                      <a:srgbClr val="000000"/>
                    </a:solidFill>
                    <a:latin typeface="楷体" panose="02010609060101010101" pitchFamily="49" charset="-122"/>
                    <a:ea typeface="楷体" panose="02010609060101010101" pitchFamily="49" charset="-122"/>
                  </a:rPr>
                  <a:t>我发现它们的底面积相等，高也相等。</a:t>
                </a:r>
              </a:p>
            </p:txBody>
          </p:sp>
          <p:sp>
            <p:nvSpPr>
              <p:cNvPr id="4" name="圆角矩形标注 3"/>
              <p:cNvSpPr/>
              <p:nvPr/>
            </p:nvSpPr>
            <p:spPr>
              <a:xfrm>
                <a:off x="2630" y="1568"/>
                <a:ext cx="9524" cy="2334"/>
              </a:xfrm>
              <a:prstGeom prst="wedgeRoundRectCallout">
                <a:avLst>
                  <a:gd name="adj1" fmla="val 55895"/>
                  <a:gd name="adj2" fmla="val -10488"/>
                  <a:gd name="adj3" fmla="val 16667"/>
                </a:avLst>
              </a:prstGeom>
              <a:noFill/>
              <a:ln w="31750">
                <a:solidFill>
                  <a:srgbClr val="94F4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pic>
          <p:nvPicPr>
            <p:cNvPr id="15365" name="图片 5" descr="35"/>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3425" y="1369"/>
              <a:ext cx="2336" cy="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组合 14"/>
          <p:cNvGrpSpPr/>
          <p:nvPr/>
        </p:nvGrpSpPr>
        <p:grpSpPr bwMode="auto">
          <a:xfrm>
            <a:off x="613913" y="2771775"/>
            <a:ext cx="7474353" cy="1556147"/>
            <a:chOff x="1518" y="4999"/>
            <a:chExt cx="15304" cy="3267"/>
          </a:xfrm>
        </p:grpSpPr>
        <p:grpSp>
          <p:nvGrpSpPr>
            <p:cNvPr id="15367" name="组合 12"/>
            <p:cNvGrpSpPr/>
            <p:nvPr/>
          </p:nvGrpSpPr>
          <p:grpSpPr bwMode="auto">
            <a:xfrm>
              <a:off x="4382" y="4999"/>
              <a:ext cx="12440" cy="3267"/>
              <a:chOff x="3314" y="5887"/>
              <a:chExt cx="12440" cy="3267"/>
            </a:xfrm>
          </p:grpSpPr>
          <p:sp>
            <p:nvSpPr>
              <p:cNvPr id="15368" name="矩形 10"/>
              <p:cNvSpPr>
                <a:spLocks noChangeArrowheads="1"/>
              </p:cNvSpPr>
              <p:nvPr/>
            </p:nvSpPr>
            <p:spPr bwMode="auto">
              <a:xfrm>
                <a:off x="3517" y="6140"/>
                <a:ext cx="12032" cy="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700" b="1" dirty="0">
                    <a:solidFill>
                      <a:srgbClr val="000000"/>
                    </a:solidFill>
                    <a:latin typeface="楷体" panose="02010609060101010101" pitchFamily="49" charset="-122"/>
                    <a:ea typeface="楷体" panose="02010609060101010101" pitchFamily="49" charset="-122"/>
                  </a:rPr>
                  <a:t>既然它们是等底等高的，那么我们就求圆柱体积一样，那么我们就来求圆锥的体积行不行？为什么？</a:t>
                </a:r>
              </a:p>
            </p:txBody>
          </p:sp>
          <p:sp>
            <p:nvSpPr>
              <p:cNvPr id="12" name="矩形标注 11"/>
              <p:cNvSpPr/>
              <p:nvPr/>
            </p:nvSpPr>
            <p:spPr>
              <a:xfrm>
                <a:off x="3314" y="5887"/>
                <a:ext cx="12440" cy="3267"/>
              </a:xfrm>
              <a:prstGeom prst="wedgeRectCallout">
                <a:avLst>
                  <a:gd name="adj1" fmla="val -54736"/>
                  <a:gd name="adj2" fmla="val -1903"/>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pic>
          <p:nvPicPr>
            <p:cNvPr id="15370" name="图片 13" descr="4"/>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518" y="5214"/>
              <a:ext cx="1636" cy="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wipe(right)">
                                      <p:cBhvr>
                                        <p:cTn id="7" dur="500"/>
                                        <p:tgtEl>
                                          <p:spTgt spid="143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bwMode="auto">
          <a:xfrm>
            <a:off x="1440193" y="3245644"/>
            <a:ext cx="6441809" cy="1177529"/>
            <a:chOff x="2775" y="7317"/>
            <a:chExt cx="12935" cy="2325"/>
          </a:xfrm>
        </p:grpSpPr>
        <p:grpSp>
          <p:nvGrpSpPr>
            <p:cNvPr id="17410" name="组合 16"/>
            <p:cNvGrpSpPr/>
            <p:nvPr/>
          </p:nvGrpSpPr>
          <p:grpSpPr bwMode="auto">
            <a:xfrm>
              <a:off x="2775" y="7317"/>
              <a:ext cx="8930" cy="2325"/>
              <a:chOff x="-6298" y="8431"/>
              <a:chExt cx="8930" cy="2325"/>
            </a:xfrm>
          </p:grpSpPr>
          <p:sp>
            <p:nvSpPr>
              <p:cNvPr id="17411" name="矩形 17"/>
              <p:cNvSpPr>
                <a:spLocks noChangeArrowheads="1"/>
              </p:cNvSpPr>
              <p:nvPr/>
            </p:nvSpPr>
            <p:spPr bwMode="auto">
              <a:xfrm>
                <a:off x="-5930" y="8706"/>
                <a:ext cx="8193" cy="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700" b="1" dirty="0">
                    <a:solidFill>
                      <a:srgbClr val="000000"/>
                    </a:solidFill>
                    <a:latin typeface="楷体" panose="02010609060101010101" pitchFamily="49" charset="-122"/>
                    <a:ea typeface="楷体" panose="02010609060101010101" pitchFamily="49" charset="-122"/>
                  </a:rPr>
                  <a:t>我认为这是不行的，因为圆锥的体积小。</a:t>
                </a:r>
              </a:p>
            </p:txBody>
          </p:sp>
          <p:sp>
            <p:nvSpPr>
              <p:cNvPr id="19" name="矩形标注 18"/>
              <p:cNvSpPr/>
              <p:nvPr/>
            </p:nvSpPr>
            <p:spPr>
              <a:xfrm>
                <a:off x="-6298" y="8431"/>
                <a:ext cx="8930" cy="2325"/>
              </a:xfrm>
              <a:prstGeom prst="wedgeRectCallout">
                <a:avLst>
                  <a:gd name="adj1" fmla="val 57065"/>
                  <a:gd name="adj2" fmla="val -14503"/>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pic>
          <p:nvPicPr>
            <p:cNvPr id="17413" name="图片 20" descr="10"/>
            <p:cNvPicPr>
              <a:picLocks noChangeAspect="1" noChangeArrowheads="1"/>
            </p:cNvPicPr>
            <p:nvPr/>
          </p:nvPicPr>
          <p:blipFill>
            <a:blip r:embed="rId3" cstate="email"/>
            <a:srcRect/>
            <a:stretch>
              <a:fillRect/>
            </a:stretch>
          </p:blipFill>
          <p:spPr bwMode="auto">
            <a:xfrm>
              <a:off x="13214" y="7339"/>
              <a:ext cx="2496" cy="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13"/>
          <p:cNvGrpSpPr/>
          <p:nvPr/>
        </p:nvGrpSpPr>
        <p:grpSpPr bwMode="auto">
          <a:xfrm>
            <a:off x="2626520" y="838200"/>
            <a:ext cx="1248574" cy="1674019"/>
            <a:chOff x="3091731" y="4005064"/>
            <a:chExt cx="1624285" cy="2232248"/>
          </a:xfrm>
        </p:grpSpPr>
        <p:sp>
          <p:nvSpPr>
            <p:cNvPr id="11" name="圆柱形 10"/>
            <p:cNvSpPr/>
            <p:nvPr/>
          </p:nvSpPr>
          <p:spPr>
            <a:xfrm>
              <a:off x="3093319" y="4005064"/>
              <a:ext cx="1622697" cy="2232248"/>
            </a:xfrm>
            <a:prstGeom prst="can">
              <a:avLst>
                <a:gd name="adj" fmla="val 29205"/>
              </a:avLst>
            </a:prstGeom>
            <a:solidFill>
              <a:schemeClr val="bg1"/>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椭圆 13"/>
            <p:cNvSpPr/>
            <p:nvPr/>
          </p:nvSpPr>
          <p:spPr>
            <a:xfrm>
              <a:off x="3091731" y="5768953"/>
              <a:ext cx="1624285" cy="468359"/>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2" name="组合 21"/>
          <p:cNvGrpSpPr/>
          <p:nvPr/>
        </p:nvGrpSpPr>
        <p:grpSpPr bwMode="auto">
          <a:xfrm>
            <a:off x="4941812" y="736998"/>
            <a:ext cx="1923511" cy="1877615"/>
            <a:chOff x="13478" y="4254"/>
            <a:chExt cx="3942" cy="3942"/>
          </a:xfrm>
        </p:grpSpPr>
        <p:pic>
          <p:nvPicPr>
            <p:cNvPr id="17418" name="图片 17"/>
            <p:cNvPicPr>
              <a:picLocks noGrp="1" noChangeAspect="1" noChangeArrowheads="1"/>
            </p:cNvPicPr>
            <p:nvPr/>
          </p:nvPicPr>
          <p:blipFill>
            <a:blip r:embed="rId4" cstate="email"/>
            <a:srcRect/>
            <a:stretch>
              <a:fillRect/>
            </a:stretch>
          </p:blipFill>
          <p:spPr bwMode="auto">
            <a:xfrm>
              <a:off x="13478" y="4254"/>
              <a:ext cx="3942" cy="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直接连接符 19"/>
            <p:cNvCxnSpPr/>
            <p:nvPr/>
          </p:nvCxnSpPr>
          <p:spPr>
            <a:xfrm>
              <a:off x="15449" y="4681"/>
              <a:ext cx="0" cy="272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5449" y="7459"/>
              <a:ext cx="1248"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0000 0.000000 L -0.292152 0.008796 " pathEditMode="relative" rAng="0" ptsTypes="">
                                      <p:cBhvr>
                                        <p:cTn id="12" dur="2000" fill="hold"/>
                                        <p:tgtEl>
                                          <p:spTgt spid="22"/>
                                        </p:tgtEl>
                                        <p:attrNameLst>
                                          <p:attrName>ppt_x</p:attrName>
                                          <p:attrName>ppt_y</p:attrName>
                                        </p:attrNameLst>
                                      </p:cBhvr>
                                      <p:rCtr x="-100" y="0"/>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1174123" y="2939653"/>
            <a:ext cx="7125290" cy="1652588"/>
            <a:chOff x="2403" y="5720"/>
            <a:chExt cx="14597" cy="3470"/>
          </a:xfrm>
        </p:grpSpPr>
        <p:grpSp>
          <p:nvGrpSpPr>
            <p:cNvPr id="19458" name="组合 6"/>
            <p:cNvGrpSpPr/>
            <p:nvPr/>
          </p:nvGrpSpPr>
          <p:grpSpPr bwMode="auto">
            <a:xfrm>
              <a:off x="2403" y="5720"/>
              <a:ext cx="10459" cy="3470"/>
              <a:chOff x="3888" y="1818"/>
              <a:chExt cx="10460" cy="3471"/>
            </a:xfrm>
          </p:grpSpPr>
          <p:sp>
            <p:nvSpPr>
              <p:cNvPr id="8" name="矩形标注 7"/>
              <p:cNvSpPr/>
              <p:nvPr/>
            </p:nvSpPr>
            <p:spPr>
              <a:xfrm>
                <a:off x="3888" y="1818"/>
                <a:ext cx="10460" cy="3471"/>
              </a:xfrm>
              <a:prstGeom prst="wedgeRectCallout">
                <a:avLst>
                  <a:gd name="adj1" fmla="val 58324"/>
                  <a:gd name="adj2" fmla="val -9443"/>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9460" name="Text Box 14"/>
              <p:cNvSpPr txBox="1">
                <a:spLocks noChangeArrowheads="1"/>
              </p:cNvSpPr>
              <p:nvPr/>
            </p:nvSpPr>
            <p:spPr bwMode="auto">
              <a:xfrm>
                <a:off x="4133" y="2173"/>
                <a:ext cx="9968" cy="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700" b="1" dirty="0">
                    <a:latin typeface="楷体" panose="02010609060101010101" pitchFamily="49" charset="-122"/>
                    <a:ea typeface="楷体" panose="02010609060101010101" pitchFamily="49" charset="-122"/>
                  </a:rPr>
                  <a:t>圆柱的体积＝底面积×高，那么圆锥的体积和与它等底等高的圆柱应该有一定的关系。</a:t>
                </a:r>
              </a:p>
            </p:txBody>
          </p:sp>
        </p:grpSp>
        <p:pic>
          <p:nvPicPr>
            <p:cNvPr id="19461" name="图片 40" descr="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flipH="1">
              <a:off x="14970" y="5720"/>
              <a:ext cx="2030" cy="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
          <p:cNvGrpSpPr/>
          <p:nvPr/>
        </p:nvGrpSpPr>
        <p:grpSpPr bwMode="auto">
          <a:xfrm>
            <a:off x="521155" y="478632"/>
            <a:ext cx="7999169" cy="1718072"/>
            <a:chOff x="1067" y="619"/>
            <a:chExt cx="16385" cy="3608"/>
          </a:xfrm>
        </p:grpSpPr>
        <p:grpSp>
          <p:nvGrpSpPr>
            <p:cNvPr id="19463" name="组合 35"/>
            <p:cNvGrpSpPr/>
            <p:nvPr/>
          </p:nvGrpSpPr>
          <p:grpSpPr bwMode="auto">
            <a:xfrm>
              <a:off x="4574" y="1722"/>
              <a:ext cx="12878" cy="2503"/>
              <a:chOff x="5010" y="3904"/>
              <a:chExt cx="12877" cy="2504"/>
            </a:xfrm>
          </p:grpSpPr>
          <p:sp>
            <p:nvSpPr>
              <p:cNvPr id="38" name="圆角矩形标注 37"/>
              <p:cNvSpPr/>
              <p:nvPr/>
            </p:nvSpPr>
            <p:spPr>
              <a:xfrm>
                <a:off x="5010" y="3904"/>
                <a:ext cx="12877" cy="2504"/>
              </a:xfrm>
              <a:prstGeom prst="wedgeRoundRectCallout">
                <a:avLst>
                  <a:gd name="adj1" fmla="val -55870"/>
                  <a:gd name="adj2" fmla="val -6908"/>
                  <a:gd name="adj3" fmla="val 16667"/>
                </a:avLst>
              </a:prstGeom>
              <a:noFill/>
              <a:ln w="31750">
                <a:solidFill>
                  <a:srgbClr val="E300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9465" name="矩形 17"/>
              <p:cNvSpPr>
                <a:spLocks noChangeArrowheads="1"/>
              </p:cNvSpPr>
              <p:nvPr/>
            </p:nvSpPr>
            <p:spPr bwMode="auto">
              <a:xfrm>
                <a:off x="5468" y="4158"/>
                <a:ext cx="11968" cy="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700" b="1" dirty="0">
                    <a:solidFill>
                      <a:srgbClr val="000000"/>
                    </a:solidFill>
                    <a:latin typeface="楷体" panose="02010609060101010101" pitchFamily="49" charset="-122"/>
                    <a:ea typeface="楷体" panose="02010609060101010101" pitchFamily="49" charset="-122"/>
                  </a:rPr>
                  <a:t>是啊，圆锥的体积小，那你估计一下它们的体积大小有什么样的关系呢？</a:t>
                </a:r>
                <a:endParaRPr lang="en-US" altLang="zh-CN" sz="2700" b="1" dirty="0">
                  <a:solidFill>
                    <a:srgbClr val="000000"/>
                  </a:solidFill>
                  <a:latin typeface="楷体" panose="02010609060101010101" pitchFamily="49" charset="-122"/>
                  <a:ea typeface="楷体" panose="02010609060101010101" pitchFamily="49" charset="-122"/>
                </a:endParaRPr>
              </a:p>
            </p:txBody>
          </p:sp>
        </p:grpSp>
        <p:pic>
          <p:nvPicPr>
            <p:cNvPr id="19466" name="图片 1" descr="34"/>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067" y="619"/>
              <a:ext cx="3143" cy="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804f8f90-6b9a-4f37-b4da-a82f96252237}"/>
</p:tagLst>
</file>

<file path=ppt/theme/theme1.xml><?xml version="1.0" encoding="utf-8"?>
<a:theme xmlns:a="http://schemas.openxmlformats.org/drawingml/2006/main" name="WWW.2PPT.COM&#10;">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1292</Words>
  <Application>Microsoft Office PowerPoint</Application>
  <PresentationFormat>全屏显示(16:9)</PresentationFormat>
  <Paragraphs>139</Paragraphs>
  <Slides>28</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楷体</vt:lpstr>
      <vt:lpstr>楷体_GB2312</vt:lpstr>
      <vt:lpstr>宋体</vt:lpstr>
      <vt:lpstr>微软雅黑</vt:lpstr>
      <vt:lpstr>Arial</vt:lpstr>
      <vt:lpstr>Calibri</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2018-10-27T09:08:00Z</dcterms:created>
  <dcterms:modified xsi:type="dcterms:W3CDTF">2023-01-17T02:31:31Z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41A08F33598E4B9B984B82E7F3740B22</vt:lpwstr>
  </property>
  <property fmtid="{A09F084E-AD41-489F-8076-AA5BE3082BCA}" pid="100">
    <vt:ui4>5</vt:ui4>
  </property>
  <property fmtid="{64440492-4C8B-11D1-8B70-080036B11A03}" pid="11">
    <vt:lpwstr>www.2ppt.com-爱PPT提供资源下载</vt:lpwstr>
  </property>
</Properties>
</file>