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6" r:id="rId2"/>
    <p:sldId id="257" r:id="rId3"/>
    <p:sldId id="262" r:id="rId4"/>
    <p:sldId id="258" r:id="rId5"/>
    <p:sldId id="263" r:id="rId6"/>
    <p:sldId id="264" r:id="rId7"/>
    <p:sldId id="265" r:id="rId8"/>
    <p:sldId id="266" r:id="rId9"/>
    <p:sldId id="259" r:id="rId10"/>
    <p:sldId id="260" r:id="rId11"/>
    <p:sldId id="267" r:id="rId12"/>
    <p:sldId id="269" r:id="rId13"/>
    <p:sldId id="270" r:id="rId14"/>
    <p:sldId id="274" r:id="rId15"/>
    <p:sldId id="271" r:id="rId16"/>
    <p:sldId id="272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C9270-B313-40D3-A895-8136D49081A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A8993-744C-4169-99F9-D4BB60ECD5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A8993-744C-4169-99F9-D4BB60ECD5E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A8993-744C-4169-99F9-D4BB60ECD5E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787253"/>
            <a:ext cx="9144000" cy="235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1" y="46435"/>
            <a:ext cx="1203325" cy="96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9763" y="3031331"/>
            <a:ext cx="3100387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1835697" y="519523"/>
            <a:ext cx="5688632" cy="466187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 smtClean="0"/>
          </a:p>
        </p:txBody>
      </p:sp>
      <p:sp>
        <p:nvSpPr>
          <p:cNvPr id="11" name="KSO_BT1"/>
          <p:cNvSpPr>
            <a:spLocks noGrp="1"/>
          </p:cNvSpPr>
          <p:nvPr>
            <p:ph type="title"/>
          </p:nvPr>
        </p:nvSpPr>
        <p:spPr>
          <a:xfrm>
            <a:off x="390382" y="1598878"/>
            <a:ext cx="8363236" cy="1134890"/>
          </a:xfrm>
          <a:prstGeom prst="rect">
            <a:avLst/>
          </a:prstGeom>
        </p:spPr>
        <p:txBody>
          <a:bodyPr/>
          <a:lstStyle>
            <a:lvl1pPr algn="ctr">
              <a:defRPr sz="4200" baseline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95536" y="573528"/>
            <a:ext cx="8424936" cy="524696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487A1F3-0D61-439D-83BC-D289F7C4C46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C71BCDC-5B51-4936-811B-C548F68469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E944E36-13E6-4EA3-8ED3-21156676E49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762746C-7A9A-436A-9BD5-7BDFAAF4A0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-17860"/>
            <a:ext cx="2541588" cy="6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1187450" y="86917"/>
            <a:ext cx="1297150" cy="57246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i="1" dirty="0" smtClean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Practice</a:t>
            </a:r>
            <a:endParaRPr lang="zh-CN" altLang="en-US" sz="2400" i="1" dirty="0" smtClean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2953942"/>
            <a:ext cx="4038600" cy="16406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2953942"/>
            <a:ext cx="4038600" cy="16406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0390" y="534886"/>
            <a:ext cx="8292045" cy="362678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100" y="1005576"/>
            <a:ext cx="8292045" cy="3724612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algn="ctr"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AB70DF3-3945-4B97-89AE-D983D4DDE4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12205997-41B5-435F-A29F-CDB5AAD68F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SO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1581150"/>
            <a:ext cx="5995988" cy="926306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>
                    <a:lumMod val="75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1574008" y="2527051"/>
            <a:ext cx="5995987" cy="395356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9126045" y="-71578"/>
            <a:ext cx="36000" cy="27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121CA33-F443-441F-AF0B-9396A3B8C7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AD8031AE-F023-413B-B792-5FFD86681D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35479" y="465516"/>
            <a:ext cx="8292045" cy="37804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435478" y="932391"/>
            <a:ext cx="3810000" cy="3699272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sz="20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0" y="933451"/>
            <a:ext cx="3820587" cy="3699272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sz="20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F26AEDD-D676-4BD4-A706-DEE3F8F8387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5B698811-DEFF-45E9-92E5-2C5F6F27A4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751880" y="586580"/>
            <a:ext cx="7636544" cy="537767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751880" y="1275606"/>
            <a:ext cx="7763470" cy="2808312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0" indent="0" algn="l">
              <a:buNone/>
              <a:defRPr lang="zh-CN" altLang="en-US" sz="2800" kern="1200" baseline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696054E-0563-44D0-B268-5FA4735860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D820789E-7874-4728-A429-8DEBAA58CD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751880" y="586580"/>
            <a:ext cx="7636544" cy="537767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751880" y="1275606"/>
            <a:ext cx="7763470" cy="2808312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algn="ctr"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CD66F08-3ABE-405E-AEF3-09A434B064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E3C93746-C568-4497-BE80-52FE700CBC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7AFFE63-FBA1-493C-BD4E-8A90885E827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5FD97264-44A8-4D58-A134-93F396C78C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767263"/>
            <a:ext cx="9145588" cy="37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7"/>
          <p:cNvPicPr>
            <a:picLocks noChangeAspect="1"/>
          </p:cNvPicPr>
          <p:nvPr/>
        </p:nvPicPr>
        <p:blipFill>
          <a:blip r:embed="rId3" cstate="email"/>
          <a:srcRect b="-53171"/>
          <a:stretch>
            <a:fillRect/>
          </a:stretch>
        </p:blipFill>
        <p:spPr bwMode="auto">
          <a:xfrm>
            <a:off x="0" y="-1191"/>
            <a:ext cx="9144000" cy="33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0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51725" y="3975497"/>
            <a:ext cx="15954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27584" y="508063"/>
            <a:ext cx="5153718" cy="497513"/>
          </a:xfrm>
          <a:prstGeom prst="rect">
            <a:avLst/>
          </a:prstGeom>
        </p:spPr>
        <p:txBody>
          <a:bodyPr anchor="b"/>
          <a:lstStyle>
            <a:lvl1pPr>
              <a:defRPr sz="3200" baseline="0"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26642" y="1063209"/>
            <a:ext cx="3673350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16274F1-C903-459D-8FCF-C30C568EB3E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76001DE0-F716-4923-9320-9FB411D740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9"/>
          <p:cNvPicPr>
            <a:picLocks noChangeAspect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0" y="4767263"/>
            <a:ext cx="9145588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图片 18"/>
          <p:cNvPicPr>
            <a:picLocks noChangeAspect="1"/>
          </p:cNvPicPr>
          <p:nvPr/>
        </p:nvPicPr>
        <p:blipFill>
          <a:blip r:embed="rId17" cstate="email"/>
          <a:srcRect b="-53171"/>
          <a:stretch>
            <a:fillRect/>
          </a:stretch>
        </p:blipFill>
        <p:spPr bwMode="auto">
          <a:xfrm>
            <a:off x="0" y="-1191"/>
            <a:ext cx="9144000" cy="33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90000"/>
        <a:buBlip>
          <a:blip r:embed="rId18"/>
        </a:buBlip>
        <a:defRPr sz="2000" kern="1200">
          <a:solidFill>
            <a:srgbClr val="BF9000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79E2D8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I.mp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1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U2L1_1.swf" TargetMode="Externa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hyperlink" Target="U2L1_1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hyperlink" Target="2L1_1_01.mp3" TargetMode="External"/><Relationship Id="rId5" Type="http://schemas.openxmlformats.org/officeDocument/2006/relationships/image" Target="../media/image21.GIF"/><Relationship Id="rId4" Type="http://schemas.openxmlformats.org/officeDocument/2006/relationships/hyperlink" Target="2L1_1_02.mp3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hyperlink" Target="2L1_1_01.mp3" TargetMode="External"/><Relationship Id="rId7" Type="http://schemas.openxmlformats.org/officeDocument/2006/relationships/hyperlink" Target="2L1_1_05.mp3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jpeg"/><Relationship Id="rId5" Type="http://schemas.openxmlformats.org/officeDocument/2006/relationships/hyperlink" Target="2L1_1_04.mp3" TargetMode="External"/><Relationship Id="rId10" Type="http://schemas.openxmlformats.org/officeDocument/2006/relationships/image" Target="../media/image21.GIF"/><Relationship Id="rId4" Type="http://schemas.openxmlformats.org/officeDocument/2006/relationships/image" Target="../media/image24.jpeg"/><Relationship Id="rId9" Type="http://schemas.openxmlformats.org/officeDocument/2006/relationships/hyperlink" Target="U2L1_1.sw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hyperlink" Target="2L1_1_07.mp3" TargetMode="External"/><Relationship Id="rId7" Type="http://schemas.openxmlformats.org/officeDocument/2006/relationships/hyperlink" Target="U2L1_1.swf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9.jpeg"/><Relationship Id="rId5" Type="http://schemas.openxmlformats.org/officeDocument/2006/relationships/hyperlink" Target="2L1_1_06.mp3" TargetMode="External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hyperlink" Target="2L1_1_08.mp3" TargetMode="External"/><Relationship Id="rId7" Type="http://schemas.openxmlformats.org/officeDocument/2006/relationships/hyperlink" Target="U2L1_1.swf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2.jpeg"/><Relationship Id="rId5" Type="http://schemas.openxmlformats.org/officeDocument/2006/relationships/hyperlink" Target="2L1_1_09.mp3" TargetMode="External"/><Relationship Id="rId4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5800" y="843558"/>
            <a:ext cx="777240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 Feelings</a:t>
            </a:r>
            <a:b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He’s </a:t>
            </a:r>
            <a:r>
              <a:rPr lang="en-US" altLang="zh-CN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excited.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91597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518" y="267494"/>
            <a:ext cx="4222750" cy="259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63055" y="275713"/>
            <a:ext cx="4511675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696" y="2283718"/>
            <a:ext cx="5113337" cy="253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7584" y="520303"/>
            <a:ext cx="44497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</a:rPr>
              <a:t>My Feeling Book</a:t>
            </a:r>
          </a:p>
        </p:txBody>
      </p:sp>
      <p:pic>
        <p:nvPicPr>
          <p:cNvPr id="13315" name="Picture 3" descr="jbh10012613073963f356790d20d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1563638"/>
            <a:ext cx="2503383" cy="31560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851275" y="952500"/>
            <a:ext cx="4681538" cy="2159794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600" b="1" dirty="0">
                <a:latin typeface="Times New Roman" panose="02020603050405020304" pitchFamily="18" charset="0"/>
              </a:rPr>
              <a:t>I'm going shopping.I'm happy.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1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55576" y="344984"/>
            <a:ext cx="4449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My Feeling Book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140200" y="1114425"/>
            <a:ext cx="4679950" cy="2159794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200" b="1" dirty="0">
                <a:latin typeface="Times New Roman" panose="02020603050405020304" pitchFamily="18" charset="0"/>
              </a:rPr>
              <a:t>I'm watching TV.</a:t>
            </a:r>
          </a:p>
          <a:p>
            <a:pPr algn="ctr"/>
            <a:r>
              <a:rPr lang="zh-CN" altLang="en-US" sz="3200" b="1" dirty="0">
                <a:latin typeface="Times New Roman" panose="02020603050405020304" pitchFamily="18" charset="0"/>
              </a:rPr>
              <a:t>I'm angry.</a:t>
            </a:r>
          </a:p>
        </p:txBody>
      </p:sp>
      <p:pic>
        <p:nvPicPr>
          <p:cNvPr id="14340" name="Picture 4" descr="1b6ad130dfba6028eac4afa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104746"/>
            <a:ext cx="3455987" cy="36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1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00113" y="520304"/>
            <a:ext cx="444976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>
                <a:solidFill>
                  <a:srgbClr val="FF0000"/>
                </a:solidFill>
                <a:latin typeface="Times New Roman" panose="02020603050405020304" pitchFamily="18" charset="0"/>
              </a:rPr>
              <a:t>My Feeling Book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500563" y="1114425"/>
            <a:ext cx="4679950" cy="2159794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600" b="1">
                <a:latin typeface="Times New Roman" panose="02020603050405020304" pitchFamily="18" charset="0"/>
              </a:rPr>
              <a:t>I lost my </a:t>
            </a:r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purse</a:t>
            </a:r>
            <a:r>
              <a:rPr lang="zh-CN" altLang="en-US" sz="3600" b="1">
                <a:latin typeface="Times New Roman" panose="02020603050405020304" pitchFamily="18" charset="0"/>
              </a:rPr>
              <a:t>.</a:t>
            </a:r>
          </a:p>
          <a:p>
            <a:pPr algn="ctr"/>
            <a:endParaRPr lang="zh-CN" altLang="en-US" sz="3600" b="1">
              <a:latin typeface="Times New Roman" panose="02020603050405020304" pitchFamily="18" charset="0"/>
            </a:endParaRPr>
          </a:p>
          <a:p>
            <a:pPr algn="ctr"/>
            <a:r>
              <a:rPr lang="zh-CN" altLang="en-US" sz="3600" b="1">
                <a:latin typeface="Times New Roman" panose="02020603050405020304" pitchFamily="18" charset="0"/>
              </a:rPr>
              <a:t>I'm sad.</a:t>
            </a:r>
          </a:p>
        </p:txBody>
      </p:sp>
      <p:pic>
        <p:nvPicPr>
          <p:cNvPr id="15364" name="Picture 4" descr="201011110819138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635645"/>
            <a:ext cx="3816350" cy="315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7cb11c59537da4ea6cfc2453ce87_1200_12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7051" y="3382566"/>
            <a:ext cx="1871663" cy="140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1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sz="quarter"/>
          </p:nvPr>
        </p:nvSpPr>
        <p:spPr bwMode="auto">
          <a:xfrm>
            <a:off x="611188" y="735806"/>
            <a:ext cx="8229600" cy="8572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Feelings</a:t>
            </a:r>
          </a:p>
        </p:txBody>
      </p:sp>
      <p:pic>
        <p:nvPicPr>
          <p:cNvPr id="16387" name="图片 1" descr="u=1495299192,4267352481&amp;fm=0&amp;gp=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019300" y="1562894"/>
            <a:ext cx="914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图片 2" descr="4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1" y="1653779"/>
            <a:ext cx="1584325" cy="897731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图片 3" descr="u=2205076798,1162333766&amp;fm=0&amp;gp=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clrChange>
              <a:clrFrom>
                <a:srgbClr val="FFFFF6"/>
              </a:clrFrom>
              <a:clrTo>
                <a:srgbClr val="FFF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2895600"/>
            <a:ext cx="1225550" cy="91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图片 4" descr="u=319526084,3278092964&amp;fm=0&amp;gp=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clrChange>
              <a:clrFrom>
                <a:srgbClr val="F9F9FB"/>
              </a:clrFrom>
              <a:clrTo>
                <a:srgbClr val="F9F9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1" y="2895600"/>
            <a:ext cx="1330325" cy="1004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1964" y="142875"/>
            <a:ext cx="6702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have we learned today?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3492501" y="1491853"/>
            <a:ext cx="1871663" cy="784622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 dirty="0"/>
              <a:t>happy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6877050" y="790576"/>
            <a:ext cx="2159000" cy="783431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excited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3563938" y="2571751"/>
            <a:ext cx="1871662" cy="784622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angry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7019925" y="2302669"/>
            <a:ext cx="1873250" cy="783431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sad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1" bldLvl="0" animBg="1" autoUpdateAnimBg="0"/>
      <p:bldP spid="16391" grpId="0" bldLvl="0" autoUpdateAnimBg="0"/>
      <p:bldP spid="16392" grpId="1" bldLvl="0" animBg="1" autoUpdateAnimBg="0"/>
      <p:bldP spid="16393" grpId="1" bldLvl="0" animBg="1" autoUpdateAnimBg="0"/>
      <p:bldP spid="16394" grpId="1" bldLvl="0" animBg="1" autoUpdateAnimBg="0"/>
      <p:bldP spid="16395" grpId="1" bldLvl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96067" y="339502"/>
            <a:ext cx="5407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84238" y="1471613"/>
            <a:ext cx="750418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1. Listen to the tape and repeat.</a:t>
            </a:r>
          </a:p>
          <a:p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2. Talk about your feelings to your friends and your parents.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ldLvl="0" autoUpdateAnimBg="0"/>
      <p:bldP spid="17411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63842" y="1419622"/>
            <a:ext cx="34163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i="1" kern="1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Goodbye</a:t>
            </a:r>
            <a:endParaRPr lang="zh-CN" altLang="en-US" sz="7200" i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39502"/>
            <a:ext cx="8229600" cy="605854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3600" dirty="0">
                <a:solidFill>
                  <a:srgbClr val="FF0000"/>
                </a:solidFill>
              </a:rPr>
              <a:t>Let's enjoy a happy song!</a:t>
            </a:r>
          </a:p>
        </p:txBody>
      </p:sp>
      <p:pic>
        <p:nvPicPr>
          <p:cNvPr id="4099" name="Picture 3" descr="E_06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1560" y="1110070"/>
            <a:ext cx="3067050" cy="11521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42745" y="2283718"/>
            <a:ext cx="774035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you're happy and you know it, clap your hands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you're happy and you know it, and you really want to show it.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you're happy and you know it, stomp your feet 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you're happy and you know it, and you really want to show it.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you’re happy and you know it, stomp your feet 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you're happy and you know it, say OK. .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you're happy and you know it, and you really want to show it.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you're happy and you know it, say OK.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sz="quarter"/>
          </p:nvPr>
        </p:nvSpPr>
        <p:spPr bwMode="auto">
          <a:xfrm>
            <a:off x="467544" y="339502"/>
            <a:ext cx="8229600" cy="8572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4800">
                <a:solidFill>
                  <a:srgbClr val="FF0000"/>
                </a:solidFill>
                <a:latin typeface="Times New Roman" panose="02020603050405020304" pitchFamily="18" charset="0"/>
              </a:rPr>
              <a:t>Feelings</a:t>
            </a:r>
          </a:p>
        </p:txBody>
      </p:sp>
      <p:pic>
        <p:nvPicPr>
          <p:cNvPr id="5123" name="图片 1" descr="u=1495299192,4267352481&amp;fm=0&amp;gp=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1221582"/>
            <a:ext cx="1582738" cy="11882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图片 2" descr="4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1" y="1329929"/>
            <a:ext cx="1584325" cy="897731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图片 3" descr="u=2205076798,1162333766&amp;fm=0&amp;gp=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clrChange>
              <a:clrFrom>
                <a:srgbClr val="FFFFF6"/>
              </a:clrFrom>
              <a:clrTo>
                <a:srgbClr val="FFF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6950" y="2776538"/>
            <a:ext cx="1225550" cy="9179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图片 4" descr="u=319526084,3278092964&amp;fm=0&amp;gp=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clrChange>
              <a:clrFrom>
                <a:srgbClr val="F9F9FB"/>
              </a:clrFrom>
              <a:clrTo>
                <a:srgbClr val="F9F9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4" y="2733675"/>
            <a:ext cx="1330325" cy="1004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0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2625" y="250032"/>
            <a:ext cx="3313113" cy="19454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0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4" y="195263"/>
            <a:ext cx="3527425" cy="2009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0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751" y="2464594"/>
            <a:ext cx="3960813" cy="2147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0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7900" y="2518172"/>
            <a:ext cx="3600450" cy="19085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27088" y="2194322"/>
            <a:ext cx="2665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                </a:t>
            </a:r>
            <a:r>
              <a:rPr lang="zh-CN" altLang="en-US" sz="3600">
                <a:solidFill>
                  <a:srgbClr val="FF0000"/>
                </a:solidFill>
              </a:rPr>
              <a:t>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331913" y="4462463"/>
            <a:ext cx="2716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       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651500" y="4462463"/>
            <a:ext cx="19431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      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435601" y="2194322"/>
            <a:ext cx="23336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        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2628900" y="2195513"/>
            <a:ext cx="1798638" cy="783431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happy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3132139" y="897732"/>
            <a:ext cx="2160587" cy="784622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excited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7235825" y="2409826"/>
            <a:ext cx="1873250" cy="784622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angry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7235825" y="1059657"/>
            <a:ext cx="1873250" cy="784622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sad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812088" y="1978819"/>
            <a:ext cx="1200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dad</a:t>
            </a:r>
          </a:p>
        </p:txBody>
      </p:sp>
      <p:pic>
        <p:nvPicPr>
          <p:cNvPr id="6159" name="Picture 15" descr="6521917_162520053000_2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956551" y="4354116"/>
            <a:ext cx="752475" cy="565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95288" y="195263"/>
            <a:ext cx="5762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206876" y="326232"/>
            <a:ext cx="7969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20675" y="2721769"/>
            <a:ext cx="7953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356101" y="2733676"/>
            <a:ext cx="5238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000" b="1"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ldLvl="0" autoUpdateAnimBg="0"/>
      <p:bldP spid="6151" grpId="0" bldLvl="0" autoUpdateAnimBg="0"/>
      <p:bldP spid="6152" grpId="0" bldLvl="0" autoUpdateAnimBg="0"/>
      <p:bldP spid="6153" grpId="0" bldLvl="0" autoUpdateAnimBg="0"/>
      <p:bldP spid="6154" grpId="1" bldLvl="0" animBg="1" autoUpdateAnimBg="0"/>
      <p:bldP spid="6155" grpId="1" bldLvl="0" animBg="1" autoUpdateAnimBg="0"/>
      <p:bldP spid="6156" grpId="1" bldLvl="0" animBg="1" autoUpdateAnimBg="0"/>
      <p:bldP spid="6157" grpId="1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735806"/>
            <a:ext cx="4038600" cy="39969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6521917_162520053000_2">
            <a:hlinkClick r:id="rId4" action="ppaction://hlinkfile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56551" y="3490913"/>
            <a:ext cx="703263" cy="5262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140200" y="1438276"/>
            <a:ext cx="42799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Mr Wood:You </a:t>
            </a:r>
            <a:r>
              <a:rPr lang="zh-CN" altLang="en-US" sz="3600" dirty="0">
                <a:solidFill>
                  <a:srgbClr val="CC00CC"/>
                </a:solidFill>
                <a:latin typeface="Times New Roman" panose="02020603050405020304" pitchFamily="18" charset="0"/>
              </a:rPr>
              <a:t>look</a:t>
            </a: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so happy,Danny.</a:t>
            </a:r>
          </a:p>
          <a:p>
            <a:endParaRPr lang="zh-CN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Danny:Yes. We're going to the park.</a:t>
            </a:r>
          </a:p>
        </p:txBody>
      </p:sp>
      <p:pic>
        <p:nvPicPr>
          <p:cNvPr id="7173" name="Picture 5" descr="6521917_162520053000_2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12089" y="2247901"/>
            <a:ext cx="752475" cy="56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99707" y="97454"/>
            <a:ext cx="62817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Why is Danny happy?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7383464" y="88107"/>
            <a:ext cx="1798637" cy="1188244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看起来，看上去</a:t>
            </a:r>
          </a:p>
        </p:txBody>
      </p:sp>
      <p:pic>
        <p:nvPicPr>
          <p:cNvPr id="7176" name="Picture 8" descr="6521917_162520053000_2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288" y="88106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 autoUpdateAnimBg="0"/>
      <p:bldP spid="7175" grpId="1" bldLvl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 sz="quarter"/>
          </p:nvPr>
        </p:nvSpPr>
        <p:spPr bwMode="auto">
          <a:xfrm>
            <a:off x="466725" y="358379"/>
            <a:ext cx="8229600" cy="8572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Why is Danny excited?</a:t>
            </a:r>
          </a:p>
        </p:txBody>
      </p:sp>
      <p:pic>
        <p:nvPicPr>
          <p:cNvPr id="8194" name="Picture 2" descr="0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251346"/>
            <a:ext cx="2913062" cy="36171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图片 2" descr="41">
            <a:hlinkClick r:id="rId3" action="ppaction://hlinkfile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432665" y="1843448"/>
            <a:ext cx="469669" cy="353291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图片 2" descr="4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241665" y="3597636"/>
            <a:ext cx="469669" cy="353291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63188" y="1450003"/>
            <a:ext cx="478527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Li Ming:Oh,it's </a:t>
            </a:r>
          </a:p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raining.</a:t>
            </a:r>
          </a:p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Jenny:What's Danny doing there?</a:t>
            </a:r>
          </a:p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Li Ming:He's dancing in the rain. He's excited.</a:t>
            </a:r>
          </a:p>
        </p:txBody>
      </p:sp>
      <p:pic>
        <p:nvPicPr>
          <p:cNvPr id="8198" name="图片 2" descr="41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2895600"/>
            <a:ext cx="577850" cy="3286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图片 2" descr="41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4192191"/>
            <a:ext cx="534988" cy="304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 descr="6521917_162520053000_2">
            <a:hlinkClick r:id="rId9" action="ppaction://hlinkfile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95288" y="141685"/>
            <a:ext cx="609600" cy="458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nimBg="1" autoUpdateAnimBg="0"/>
      <p:bldP spid="8196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Why is Danny running?</a:t>
            </a:r>
          </a:p>
        </p:txBody>
      </p:sp>
      <p:pic>
        <p:nvPicPr>
          <p:cNvPr id="9218" name="Picture 2" descr="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952500"/>
            <a:ext cx="4038600" cy="37802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43438" y="1438276"/>
            <a:ext cx="379571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Danny:Help!The sky is angry.</a:t>
            </a:r>
          </a:p>
          <a:p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Li Ming:Danny, come back!</a:t>
            </a:r>
          </a:p>
        </p:txBody>
      </p:sp>
      <p:pic>
        <p:nvPicPr>
          <p:cNvPr id="9221" name="图片 3" descr="u=2205076798,1162333766&amp;fm=0&amp;gp=0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6"/>
              </a:clrFrom>
              <a:clrTo>
                <a:srgbClr val="FFF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4138613"/>
            <a:ext cx="792163" cy="594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图片 3" descr="u=2205076798,1162333766&amp;fm=0&amp;gp=0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6"/>
              </a:clrFrom>
              <a:clrTo>
                <a:srgbClr val="FFF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3300" y="2680097"/>
            <a:ext cx="863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 descr="6521917_162520053000_2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6726" y="141685"/>
            <a:ext cx="504825" cy="378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nimBg="1" autoUpdateAnimBg="0"/>
      <p:bldP spid="9220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1" y="628650"/>
            <a:ext cx="8805863" cy="8572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l"/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Why is Danny so sad?</a:t>
            </a:r>
            <a:b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does Wang Hong say to sad Danny?</a:t>
            </a:r>
          </a:p>
        </p:txBody>
      </p:sp>
      <p:pic>
        <p:nvPicPr>
          <p:cNvPr id="10242" name="Picture 2" descr="0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200" y="1382712"/>
            <a:ext cx="4038600" cy="302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0" y="1653779"/>
            <a:ext cx="37734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Danny:Oh,no!</a:t>
            </a:r>
          </a:p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I've </a:t>
            </a:r>
            <a:r>
              <a:rPr lang="zh-CN" altLang="en-US" sz="3200" dirty="0">
                <a:solidFill>
                  <a:srgbClr val="CC00CC"/>
                </a:solidFill>
                <a:latin typeface="Times New Roman" panose="02020603050405020304" pitchFamily="18" charset="0"/>
              </a:rPr>
              <a:t>lost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my cap.</a:t>
            </a:r>
          </a:p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Wang Hong:</a:t>
            </a:r>
          </a:p>
          <a:p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Don't be sad.We can help you.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7308851" y="735807"/>
            <a:ext cx="2232025" cy="1188244"/>
          </a:xfrm>
          <a:prstGeom prst="wedgeEllipseCallout">
            <a:avLst>
              <a:gd name="adj1" fmla="val -44644"/>
              <a:gd name="adj2" fmla="val 7003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/>
              <a:t>丢失（lose的过去式）</a:t>
            </a:r>
          </a:p>
        </p:txBody>
      </p:sp>
      <p:pic>
        <p:nvPicPr>
          <p:cNvPr id="10246" name="图片 4" descr="u=319526084,3278092964&amp;fm=0&amp;gp=0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9F9FB"/>
              </a:clrFrom>
              <a:clrTo>
                <a:srgbClr val="F9F9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9" y="2733675"/>
            <a:ext cx="757237" cy="572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图片 4" descr="u=319526084,3278092964&amp;fm=0&amp;gp=0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9F9FB"/>
              </a:clrFrom>
              <a:clrTo>
                <a:srgbClr val="F9F9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4030266"/>
            <a:ext cx="6477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 descr="6521917_162520053000_2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5288" y="141685"/>
            <a:ext cx="609600" cy="458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nimBg="1" autoUpdateAnimBg="0"/>
      <p:bldP spid="10244" grpId="0" bldLvl="0" autoUpdateAnimBg="0"/>
      <p:bldP spid="10245" grpId="1" bldLvl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709791"/>
            <a:ext cx="4176464" cy="38342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292080" y="627534"/>
            <a:ext cx="374491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</a:rPr>
              <a:t>A:What's he </a:t>
            </a:r>
            <a:r>
              <a:rPr lang="zh-CN" altLang="en-US" sz="3200" dirty="0" smtClean="0">
                <a:latin typeface="Times New Roman" panose="02020603050405020304" pitchFamily="18" charset="0"/>
              </a:rPr>
              <a:t>doing</a:t>
            </a:r>
            <a:r>
              <a:rPr lang="zh-CN" altLang="en-US" sz="3200" dirty="0">
                <a:latin typeface="Times New Roman" panose="02020603050405020304" pitchFamily="18" charset="0"/>
              </a:rPr>
              <a:t>?</a:t>
            </a:r>
          </a:p>
          <a:p>
            <a:endParaRPr lang="zh-CN" altLang="en-US" sz="3200" dirty="0">
              <a:latin typeface="Times New Roman" panose="02020603050405020304" pitchFamily="18" charset="0"/>
            </a:endParaRPr>
          </a:p>
          <a:p>
            <a:endParaRPr lang="zh-CN" altLang="en-US" sz="3200" dirty="0">
              <a:latin typeface="Times New Roman" panose="02020603050405020304" pitchFamily="18" charset="0"/>
            </a:endParaRPr>
          </a:p>
          <a:p>
            <a:r>
              <a:rPr lang="zh-CN" altLang="en-US" sz="3200" dirty="0" smtClean="0">
                <a:latin typeface="Times New Roman" panose="02020603050405020304" pitchFamily="18" charset="0"/>
              </a:rPr>
              <a:t>B:He‘s </a:t>
            </a:r>
            <a:r>
              <a:rPr lang="zh-CN" altLang="en-US" sz="3200" dirty="0">
                <a:latin typeface="Times New Roman" panose="02020603050405020304" pitchFamily="18" charset="0"/>
              </a:rPr>
              <a:t>looking </a:t>
            </a:r>
            <a:r>
              <a:rPr lang="zh-CN" altLang="en-US" sz="3200" dirty="0" smtClean="0">
                <a:latin typeface="Times New Roman" panose="02020603050405020304" pitchFamily="18" charset="0"/>
              </a:rPr>
              <a:t>at the </a:t>
            </a:r>
            <a:r>
              <a:rPr lang="zh-CN" altLang="en-US" sz="3200" dirty="0">
                <a:latin typeface="Times New Roman" panose="02020603050405020304" pitchFamily="18" charset="0"/>
              </a:rPr>
              <a:t>rabbit. </a:t>
            </a:r>
            <a:endParaRPr lang="en-US" altLang="zh-CN" sz="3200" dirty="0" smtClean="0">
              <a:latin typeface="Times New Roman" panose="02020603050405020304" pitchFamily="18" charset="0"/>
            </a:endParaRPr>
          </a:p>
          <a:p>
            <a:r>
              <a:rPr lang="zh-CN" altLang="en-US" sz="3200" dirty="0" smtClean="0">
                <a:latin typeface="Times New Roman" panose="02020603050405020304" pitchFamily="18" charset="0"/>
              </a:rPr>
              <a:t>He's </a:t>
            </a:r>
            <a:r>
              <a:rPr lang="zh-CN" altLang="en-US" sz="3200" dirty="0">
                <a:latin typeface="Times New Roman" panose="02020603050405020304" pitchFamily="18" charset="0"/>
              </a:rPr>
              <a:t>angry.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98525" y="125016"/>
            <a:ext cx="4178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</a:rPr>
              <a:t>Let's talk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自定义 58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47B6E7"/>
      </a:accent1>
      <a:accent2>
        <a:srgbClr val="2BC3B5"/>
      </a:accent2>
      <a:accent3>
        <a:srgbClr val="92D050"/>
      </a:accent3>
      <a:accent4>
        <a:srgbClr val="FFC000"/>
      </a:accent4>
      <a:accent5>
        <a:srgbClr val="CEB9A3"/>
      </a:accent5>
      <a:accent6>
        <a:srgbClr val="7030A0"/>
      </a:accent6>
      <a:hlink>
        <a:srgbClr val="00B0F0"/>
      </a:hlink>
      <a:folHlink>
        <a:srgbClr val="AFB2B4"/>
      </a:folHlink>
    </a:clrScheme>
    <a:fontScheme name="自定义 13">
      <a:majorFont>
        <a:latin typeface="Castellar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主题16</Template>
  <TotalTime>0</TotalTime>
  <Words>373</Words>
  <Application>Microsoft Office PowerPoint</Application>
  <PresentationFormat>全屏显示(16:9)</PresentationFormat>
  <Paragraphs>75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WWW.2PPT.COM
</vt:lpstr>
      <vt:lpstr>PowerPoint 演示文稿</vt:lpstr>
      <vt:lpstr>Let's enjoy a happy song!</vt:lpstr>
      <vt:lpstr>Feelings</vt:lpstr>
      <vt:lpstr>PowerPoint 演示文稿</vt:lpstr>
      <vt:lpstr>PowerPoint 演示文稿</vt:lpstr>
      <vt:lpstr>Why is Danny excited?</vt:lpstr>
      <vt:lpstr>Why is Danny running?</vt:lpstr>
      <vt:lpstr>Why is Danny so sad? What does Wang Hong say to sad Danny?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Feelings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2011-09-11T08:15:00Z</dcterms:created>
  <dcterms:modified xsi:type="dcterms:W3CDTF">2023-01-17T02:31:36Z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3818429E7D004B5287AF1B5311DD7F3A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