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46" r:id="rId2"/>
    <p:sldId id="341" r:id="rId3"/>
    <p:sldId id="269" r:id="rId4"/>
    <p:sldId id="271" r:id="rId5"/>
    <p:sldId id="261" r:id="rId6"/>
    <p:sldId id="270" r:id="rId7"/>
    <p:sldId id="274" r:id="rId8"/>
    <p:sldId id="296" r:id="rId9"/>
    <p:sldId id="301" r:id="rId10"/>
    <p:sldId id="302" r:id="rId11"/>
    <p:sldId id="303" r:id="rId12"/>
    <p:sldId id="304" r:id="rId13"/>
    <p:sldId id="305" r:id="rId14"/>
    <p:sldId id="342" r:id="rId15"/>
    <p:sldId id="335" r:id="rId16"/>
    <p:sldId id="336" r:id="rId17"/>
    <p:sldId id="337" r:id="rId18"/>
    <p:sldId id="338" r:id="rId19"/>
    <p:sldId id="280" r:id="rId20"/>
    <p:sldId id="281" r:id="rId21"/>
    <p:sldId id="283" r:id="rId22"/>
    <p:sldId id="282" r:id="rId23"/>
    <p:sldId id="307" r:id="rId24"/>
    <p:sldId id="343" r:id="rId25"/>
    <p:sldId id="345" r:id="rId26"/>
    <p:sldId id="310" r:id="rId27"/>
    <p:sldId id="311" r:id="rId28"/>
    <p:sldId id="313" r:id="rId29"/>
    <p:sldId id="287" r:id="rId30"/>
    <p:sldId id="289" r:id="rId31"/>
    <p:sldId id="314" r:id="rId32"/>
    <p:sldId id="285" r:id="rId33"/>
    <p:sldId id="317" r:id="rId34"/>
    <p:sldId id="318" r:id="rId35"/>
    <p:sldId id="333" r:id="rId36"/>
    <p:sldId id="334" r:id="rId37"/>
    <p:sldId id="340" r:id="rId38"/>
    <p:sldId id="315" r:id="rId39"/>
    <p:sldId id="328" r:id="rId40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3333FF"/>
    <a:srgbClr val="FFFF99"/>
    <a:srgbClr val="000099"/>
    <a:srgbClr val="00CC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30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 dirty="0"/>
              <a:t>31</a:t>
            </a:fld>
            <a:endParaRPr lang="zh-CN" altLang="en-US" sz="1200" dirty="0"/>
          </a:p>
        </p:txBody>
      </p:sp>
      <p:sp>
        <p:nvSpPr>
          <p:cNvPr id="56323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31</a:t>
            </a:fld>
            <a:endParaRPr lang="en-US" altLang="zh-CN" sz="1200" dirty="0"/>
          </a:p>
        </p:txBody>
      </p:sp>
      <p:sp>
        <p:nvSpPr>
          <p:cNvPr id="5632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8FBAED-2022-4267-A684-3B318FEC9F0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6978E-01EA-4F6A-805A-FB1E8D91F7A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C240D3-05B1-43B0-9A79-23EA22935B8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88E33D-5749-4CD0-B0C5-4DDA882F941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834FE6-0B8B-46AB-8244-818393B9FB8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63517-4BA7-44BA-9837-FEDAC216BF4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9EFDA6-A270-4E94-9977-655476817D7C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0C5CF4-CDDB-42EF-8F6F-D539B782B16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82986-DB51-4690-AE6B-CFCC832F322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EA4CA3-49BC-47C4-8A24-EEBD82B00EE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B8742-D20F-47AF-B223-1691DC438F2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audio" Target="../media/audio1.wav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77858" y="1556792"/>
            <a:ext cx="638828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用厘米作单位</a:t>
            </a:r>
            <a:endParaRPr kumimoji="0" lang="en-US" altLang="zh-CN" sz="80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量长度</a:t>
            </a:r>
          </a:p>
        </p:txBody>
      </p:sp>
      <p:sp>
        <p:nvSpPr>
          <p:cNvPr id="5" name="矩形 4"/>
          <p:cNvSpPr/>
          <p:nvPr/>
        </p:nvSpPr>
        <p:spPr>
          <a:xfrm>
            <a:off x="3182036" y="587692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11" name="Line 19"/>
          <p:cNvSpPr/>
          <p:nvPr/>
        </p:nvSpPr>
        <p:spPr>
          <a:xfrm>
            <a:off x="685800" y="2438400"/>
            <a:ext cx="1588" cy="13906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7413" name="Text Box 21"/>
          <p:cNvSpPr txBox="1"/>
          <p:nvPr/>
        </p:nvSpPr>
        <p:spPr>
          <a:xfrm>
            <a:off x="0" y="3886200"/>
            <a:ext cx="152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刻度</a:t>
            </a:r>
            <a:r>
              <a:rPr lang="en-US" altLang="zh-CN" sz="40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23556" name="Object 34"/>
          <p:cNvGraphicFramePr>
            <a:graphicFrameLocks noChangeAspect="1"/>
          </p:cNvGraphicFramePr>
          <p:nvPr/>
        </p:nvGraphicFramePr>
        <p:xfrm>
          <a:off x="533400" y="990600"/>
          <a:ext cx="8153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4996815" imgH="963295" progId="Flash.Movie">
                  <p:embed/>
                </p:oleObj>
              </mc:Choice>
              <mc:Fallback>
                <p:oleObj r:id="rId3" imgW="4996815" imgH="963295" progId="Flash.Movi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990600"/>
                        <a:ext cx="8153400" cy="1371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7430" name="Group 38"/>
          <p:cNvGrpSpPr/>
          <p:nvPr/>
        </p:nvGrpSpPr>
        <p:grpSpPr>
          <a:xfrm>
            <a:off x="6400800" y="1371600"/>
            <a:ext cx="2286000" cy="3670300"/>
            <a:chOff x="4032" y="864"/>
            <a:chExt cx="1440" cy="2312"/>
          </a:xfrm>
        </p:grpSpPr>
        <p:sp>
          <p:nvSpPr>
            <p:cNvPr id="23564" name="Line 29"/>
            <p:cNvSpPr/>
            <p:nvPr/>
          </p:nvSpPr>
          <p:spPr>
            <a:xfrm>
              <a:off x="4320" y="864"/>
              <a:ext cx="528" cy="190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5" name="Line 30"/>
            <p:cNvSpPr/>
            <p:nvPr/>
          </p:nvSpPr>
          <p:spPr>
            <a:xfrm>
              <a:off x="4704" y="864"/>
              <a:ext cx="144" cy="19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6" name="Line 31"/>
            <p:cNvSpPr/>
            <p:nvPr/>
          </p:nvSpPr>
          <p:spPr>
            <a:xfrm flipH="1">
              <a:off x="4848" y="960"/>
              <a:ext cx="192" cy="17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7" name="Line 32"/>
            <p:cNvSpPr/>
            <p:nvPr/>
          </p:nvSpPr>
          <p:spPr>
            <a:xfrm>
              <a:off x="4032" y="932"/>
              <a:ext cx="816" cy="177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8" name="Text Box 33"/>
            <p:cNvSpPr txBox="1"/>
            <p:nvPr/>
          </p:nvSpPr>
          <p:spPr>
            <a:xfrm>
              <a:off x="4416" y="2771"/>
              <a:ext cx="1056" cy="4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FF6600"/>
                  </a:solidFill>
                  <a:latin typeface="MS Gothic" panose="020B0609070205080204" pitchFamily="49" charset="-128"/>
                </a:rPr>
                <a:t>刻度线</a:t>
              </a:r>
            </a:p>
          </p:txBody>
        </p:sp>
      </p:grpSp>
      <p:grpSp>
        <p:nvGrpSpPr>
          <p:cNvPr id="187429" name="Group 37"/>
          <p:cNvGrpSpPr/>
          <p:nvPr/>
        </p:nvGrpSpPr>
        <p:grpSpPr>
          <a:xfrm>
            <a:off x="2057400" y="1524000"/>
            <a:ext cx="5257800" cy="3505200"/>
            <a:chOff x="1296" y="960"/>
            <a:chExt cx="3312" cy="2208"/>
          </a:xfrm>
        </p:grpSpPr>
        <p:sp>
          <p:nvSpPr>
            <p:cNvPr id="23559" name="Line 23"/>
            <p:cNvSpPr/>
            <p:nvPr/>
          </p:nvSpPr>
          <p:spPr>
            <a:xfrm>
              <a:off x="2544" y="1008"/>
              <a:ext cx="192" cy="182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0" name="Line 24"/>
            <p:cNvSpPr/>
            <p:nvPr/>
          </p:nvSpPr>
          <p:spPr>
            <a:xfrm flipH="1">
              <a:off x="2736" y="960"/>
              <a:ext cx="624" cy="18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1" name="Line 25"/>
            <p:cNvSpPr/>
            <p:nvPr/>
          </p:nvSpPr>
          <p:spPr>
            <a:xfrm>
              <a:off x="1296" y="1104"/>
              <a:ext cx="1440" cy="172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2" name="Line 26"/>
            <p:cNvSpPr/>
            <p:nvPr/>
          </p:nvSpPr>
          <p:spPr>
            <a:xfrm flipH="1">
              <a:off x="2736" y="1008"/>
              <a:ext cx="1872" cy="182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3" name="Rectangle 27"/>
            <p:cNvSpPr/>
            <p:nvPr/>
          </p:nvSpPr>
          <p:spPr>
            <a:xfrm>
              <a:off x="2376" y="2764"/>
              <a:ext cx="69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FF6600"/>
                  </a:solidFill>
                  <a:latin typeface="MS Gothic" panose="020B0609070205080204" pitchFamily="49" charset="-128"/>
                </a:rPr>
                <a:t>刻度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8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Text Box 5"/>
          <p:cNvSpPr txBox="1"/>
          <p:nvPr/>
        </p:nvSpPr>
        <p:spPr>
          <a:xfrm>
            <a:off x="762000" y="2895600"/>
            <a:ext cx="8610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竖线</a:t>
            </a:r>
            <a:r>
              <a:rPr lang="en-US" altLang="zh-CN" sz="3200" b="1" dirty="0">
                <a:latin typeface="Arial" panose="020B0604020202020204" pitchFamily="34" charset="0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三种长度</a:t>
            </a:r>
            <a:r>
              <a:rPr lang="zh-CN" altLang="en-US" sz="3200" b="1" dirty="0">
                <a:latin typeface="Arial" panose="020B0604020202020204" pitchFamily="34" charset="0"/>
              </a:rPr>
              <a:t>不同的竖线都叫</a:t>
            </a:r>
            <a:r>
              <a:rPr lang="zh-CN" altLang="en-US" sz="3200" b="1" dirty="0">
                <a:solidFill>
                  <a:srgbClr val="FF6600"/>
                </a:solidFill>
                <a:latin typeface="Arial" panose="020B0604020202020204" pitchFamily="34" charset="0"/>
              </a:rPr>
              <a:t>刻度线</a:t>
            </a:r>
          </a:p>
        </p:txBody>
      </p:sp>
      <p:sp>
        <p:nvSpPr>
          <p:cNvPr id="165894" name="Text Box 6"/>
          <p:cNvSpPr txBox="1"/>
          <p:nvPr/>
        </p:nvSpPr>
        <p:spPr>
          <a:xfrm>
            <a:off x="762000" y="3505200"/>
            <a:ext cx="868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数字</a:t>
            </a:r>
            <a:r>
              <a:rPr lang="en-US" altLang="zh-CN" sz="3200" b="1" dirty="0">
                <a:latin typeface="Arial" panose="020B0604020202020204" pitchFamily="34" charset="0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从小到大</a:t>
            </a:r>
            <a:r>
              <a:rPr lang="zh-CN" altLang="en-US" sz="3200" b="1" dirty="0">
                <a:latin typeface="Arial" panose="020B0604020202020204" pitchFamily="34" charset="0"/>
              </a:rPr>
              <a:t>的顺序排列的</a:t>
            </a:r>
          </a:p>
        </p:txBody>
      </p:sp>
      <p:sp>
        <p:nvSpPr>
          <p:cNvPr id="165895" name="Rectangle 7"/>
          <p:cNvSpPr/>
          <p:nvPr/>
        </p:nvSpPr>
        <p:spPr>
          <a:xfrm>
            <a:off x="838200" y="4191000"/>
            <a:ext cx="5257800" cy="5794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zh-CN" altLang="en-US" sz="3200" b="1" dirty="0">
                <a:latin typeface="Arial" panose="020B0604020202020204" pitchFamily="34" charset="0"/>
              </a:rPr>
              <a:t>刻度</a:t>
            </a:r>
            <a:r>
              <a:rPr lang="en-US" altLang="zh-CN" sz="3200" b="1" dirty="0">
                <a:latin typeface="Arial" panose="020B0604020202020204" pitchFamily="34" charset="0"/>
              </a:rPr>
              <a:t>——</a:t>
            </a:r>
            <a:r>
              <a:rPr lang="zh-CN" altLang="en-US" sz="3200" b="1" dirty="0">
                <a:latin typeface="Arial" panose="020B0604020202020204" pitchFamily="34" charset="0"/>
              </a:rPr>
              <a:t>标志着开始</a:t>
            </a:r>
          </a:p>
        </p:txBody>
      </p:sp>
      <p:sp>
        <p:nvSpPr>
          <p:cNvPr id="165896" name="Text Box 8"/>
          <p:cNvSpPr txBox="1"/>
          <p:nvPr/>
        </p:nvSpPr>
        <p:spPr>
          <a:xfrm>
            <a:off x="838200" y="4754563"/>
            <a:ext cx="5791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zh-CN" sz="3200" b="1" dirty="0">
                <a:latin typeface="Arial" panose="020B0604020202020204" pitchFamily="34" charset="0"/>
              </a:rPr>
              <a:t>——</a:t>
            </a:r>
            <a:r>
              <a:rPr lang="zh-CN" altLang="en-US" sz="3200" b="1" dirty="0">
                <a:latin typeface="Arial" panose="020B0604020202020204" pitchFamily="34" charset="0"/>
              </a:rPr>
              <a:t>厘米</a:t>
            </a:r>
          </a:p>
        </p:txBody>
      </p:sp>
      <p:graphicFrame>
        <p:nvGraphicFramePr>
          <p:cNvPr id="24582" name="Object 23"/>
          <p:cNvGraphicFramePr>
            <a:graphicFrameLocks noChangeAspect="1"/>
          </p:cNvGraphicFramePr>
          <p:nvPr/>
        </p:nvGraphicFramePr>
        <p:xfrm>
          <a:off x="533400" y="990600"/>
          <a:ext cx="8153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3" imgW="4996815" imgH="963295" progId="Flash.Movie">
                  <p:embed/>
                </p:oleObj>
              </mc:Choice>
              <mc:Fallback>
                <p:oleObj r:id="rId3" imgW="4996815" imgH="963295" progId="Flash.Movi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990600"/>
                        <a:ext cx="8153400" cy="1371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/>
      <p:bldP spid="165894" grpId="0"/>
      <p:bldP spid="165895" grpId="0"/>
      <p:bldP spid="1658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533400" y="2590800"/>
          <a:ext cx="8153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r:id="rId4" imgW="4996815" imgH="963295" progId="Flash.Movie">
                  <p:embed/>
                </p:oleObj>
              </mc:Choice>
              <mc:Fallback>
                <p:oleObj r:id="rId4" imgW="4996815" imgH="963295" progId="Flash.Movi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2590800"/>
                        <a:ext cx="8153400" cy="1371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1143000" y="3048000"/>
          <a:ext cx="1447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r:id="rId6" imgW="889000" imgH="1300480" progId="Flash.Movie">
                  <p:embed/>
                </p:oleObj>
              </mc:Choice>
              <mc:Fallback>
                <p:oleObj r:id="rId6" imgW="889000" imgH="1300480" progId="Flash.Movi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3048000"/>
                        <a:ext cx="1447800" cy="213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8" name="Object 6"/>
          <p:cNvGraphicFramePr>
            <a:graphicFrameLocks noChangeAspect="1"/>
          </p:cNvGraphicFramePr>
          <p:nvPr/>
        </p:nvGraphicFramePr>
        <p:xfrm>
          <a:off x="228600" y="3048000"/>
          <a:ext cx="1447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r:id="rId8" imgW="889000" imgH="1069340" progId="Flash.Movie">
                  <p:embed/>
                </p:oleObj>
              </mc:Choice>
              <mc:Fallback>
                <p:oleObj r:id="rId8" imgW="889000" imgH="1069340" progId="Flash.Movi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600" y="3048000"/>
                        <a:ext cx="1447800" cy="144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9" name="Line 7"/>
          <p:cNvSpPr/>
          <p:nvPr/>
        </p:nvSpPr>
        <p:spPr>
          <a:xfrm>
            <a:off x="1981200" y="2590800"/>
            <a:ext cx="6858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920" name="Line 8"/>
          <p:cNvSpPr/>
          <p:nvPr/>
        </p:nvSpPr>
        <p:spPr>
          <a:xfrm>
            <a:off x="2667000" y="2590800"/>
            <a:ext cx="685800" cy="0"/>
          </a:xfrm>
          <a:prstGeom prst="line">
            <a:avLst/>
          </a:prstGeom>
          <a:ln w="57150" cap="flat" cmpd="sng">
            <a:solidFill>
              <a:srgbClr val="0099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921" name="Line 9"/>
          <p:cNvSpPr/>
          <p:nvPr/>
        </p:nvSpPr>
        <p:spPr>
          <a:xfrm>
            <a:off x="3352800" y="2590800"/>
            <a:ext cx="6858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922" name="Line 10"/>
          <p:cNvSpPr/>
          <p:nvPr/>
        </p:nvSpPr>
        <p:spPr>
          <a:xfrm>
            <a:off x="4038600" y="2590800"/>
            <a:ext cx="609600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923" name="Line 11"/>
          <p:cNvSpPr/>
          <p:nvPr/>
        </p:nvSpPr>
        <p:spPr>
          <a:xfrm>
            <a:off x="4648200" y="2590800"/>
            <a:ext cx="685800" cy="0"/>
          </a:xfrm>
          <a:prstGeom prst="line">
            <a:avLst/>
          </a:prstGeom>
          <a:ln w="571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924" name="Line 12"/>
          <p:cNvSpPr/>
          <p:nvPr/>
        </p:nvSpPr>
        <p:spPr>
          <a:xfrm>
            <a:off x="5334000" y="2590800"/>
            <a:ext cx="6858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925" name="Line 13"/>
          <p:cNvSpPr/>
          <p:nvPr/>
        </p:nvSpPr>
        <p:spPr>
          <a:xfrm>
            <a:off x="6019800" y="2590800"/>
            <a:ext cx="6858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926" name="Line 14"/>
          <p:cNvSpPr/>
          <p:nvPr/>
        </p:nvSpPr>
        <p:spPr>
          <a:xfrm>
            <a:off x="6629400" y="2590800"/>
            <a:ext cx="685800" cy="0"/>
          </a:xfrm>
          <a:prstGeom prst="line">
            <a:avLst/>
          </a:prstGeom>
          <a:ln w="57150" cap="flat" cmpd="sng">
            <a:solidFill>
              <a:srgbClr val="00CC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927" name="Line 15"/>
          <p:cNvSpPr/>
          <p:nvPr/>
        </p:nvSpPr>
        <p:spPr>
          <a:xfrm>
            <a:off x="7315200" y="2590800"/>
            <a:ext cx="685800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4" name="Text Box 16"/>
          <p:cNvSpPr txBox="1"/>
          <p:nvPr/>
        </p:nvSpPr>
        <p:spPr>
          <a:xfrm>
            <a:off x="457200" y="457200"/>
            <a:ext cx="228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认识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厘米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15" name="AutoShape 17"/>
          <p:cNvSpPr>
            <a:spLocks noChangeAspect="1" noTextEdit="1"/>
          </p:cNvSpPr>
          <p:nvPr/>
        </p:nvSpPr>
        <p:spPr>
          <a:xfrm>
            <a:off x="381000" y="1066800"/>
            <a:ext cx="2743200" cy="1600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6" name="Line 18"/>
          <p:cNvSpPr/>
          <p:nvPr/>
        </p:nvSpPr>
        <p:spPr>
          <a:xfrm flipV="1">
            <a:off x="677863" y="2620963"/>
            <a:ext cx="1587" cy="6350"/>
          </a:xfrm>
          <a:prstGeom prst="line">
            <a:avLst/>
          </a:prstGeom>
          <a:ln w="17463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7" name="Line 19"/>
          <p:cNvSpPr/>
          <p:nvPr/>
        </p:nvSpPr>
        <p:spPr>
          <a:xfrm>
            <a:off x="677863" y="2620963"/>
            <a:ext cx="7937" cy="6350"/>
          </a:xfrm>
          <a:prstGeom prst="line">
            <a:avLst/>
          </a:prstGeom>
          <a:ln w="349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932" name="Line 20"/>
          <p:cNvSpPr/>
          <p:nvPr/>
        </p:nvSpPr>
        <p:spPr>
          <a:xfrm flipV="1">
            <a:off x="685800" y="2436813"/>
            <a:ext cx="234950" cy="190500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933" name="Line 21"/>
          <p:cNvSpPr/>
          <p:nvPr/>
        </p:nvSpPr>
        <p:spPr>
          <a:xfrm>
            <a:off x="434975" y="2449513"/>
            <a:ext cx="242888" cy="171450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934" name="Line 22"/>
          <p:cNvSpPr/>
          <p:nvPr/>
        </p:nvSpPr>
        <p:spPr>
          <a:xfrm flipH="1">
            <a:off x="679450" y="1981200"/>
            <a:ext cx="6350" cy="639763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936" name="AutoShape 24"/>
          <p:cNvSpPr/>
          <p:nvPr/>
        </p:nvSpPr>
        <p:spPr>
          <a:xfrm>
            <a:off x="609600" y="990600"/>
            <a:ext cx="1512888" cy="858838"/>
          </a:xfrm>
          <a:prstGeom prst="wedgeEllipseCallout">
            <a:avLst>
              <a:gd name="adj1" fmla="val -44648"/>
              <a:gd name="adj2" fmla="val 66819"/>
            </a:avLst>
          </a:prstGeom>
          <a:solidFill>
            <a:srgbClr val="FF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</a:rPr>
              <a:t>刻度</a:t>
            </a:r>
            <a:r>
              <a:rPr lang="en-US" altLang="zh-CN" b="1" dirty="0">
                <a:latin typeface="Arial" panose="020B0604020202020204" pitchFamily="34" charset="0"/>
              </a:rPr>
              <a:t>0</a:t>
            </a:r>
            <a:r>
              <a:rPr lang="zh-CN" altLang="en-US" b="1" dirty="0">
                <a:latin typeface="Arial" panose="020B0604020202020204" pitchFamily="34" charset="0"/>
              </a:rPr>
              <a:t>：表示起点</a:t>
            </a:r>
          </a:p>
        </p:txBody>
      </p:sp>
      <p:sp>
        <p:nvSpPr>
          <p:cNvPr id="166938" name="Rectangle 26"/>
          <p:cNvSpPr/>
          <p:nvPr/>
        </p:nvSpPr>
        <p:spPr>
          <a:xfrm>
            <a:off x="4800600" y="5105400"/>
            <a:ext cx="221932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你能找出</a:t>
            </a:r>
            <a:r>
              <a:rPr lang="en-US" altLang="zh-CN" sz="3200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3200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厘米吗？</a:t>
            </a:r>
          </a:p>
        </p:txBody>
      </p:sp>
      <p:sp>
        <p:nvSpPr>
          <p:cNvPr id="166942" name="Rectangle 30"/>
          <p:cNvSpPr/>
          <p:nvPr/>
        </p:nvSpPr>
        <p:spPr>
          <a:xfrm>
            <a:off x="4572000" y="228600"/>
            <a:ext cx="2514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你还能找出</a:t>
            </a:r>
            <a:r>
              <a:rPr lang="en-US" altLang="zh-CN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厘米吗？</a:t>
            </a:r>
          </a:p>
        </p:txBody>
      </p:sp>
      <p:graphicFrame>
        <p:nvGraphicFramePr>
          <p:cNvPr id="166946" name="Object 34"/>
          <p:cNvGraphicFramePr>
            <a:graphicFrameLocks noChangeAspect="1"/>
          </p:cNvGraphicFramePr>
          <p:nvPr/>
        </p:nvGraphicFramePr>
        <p:xfrm>
          <a:off x="2590800" y="2971800"/>
          <a:ext cx="1447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r:id="rId10" imgW="889000" imgH="1069340" progId="Flash.Movie">
                  <p:embed/>
                </p:oleObj>
              </mc:Choice>
              <mc:Fallback>
                <p:oleObj r:id="rId10" imgW="889000" imgH="1069340" progId="Flash.Movi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0800" y="2971800"/>
                        <a:ext cx="1447800" cy="144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66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6" grpId="0" animBg="1"/>
      <p:bldP spid="166938" grpId="0"/>
      <p:bldP spid="1669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533400" y="2590800"/>
          <a:ext cx="8153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3" imgW="4996815" imgH="963295" progId="Flash.Movie">
                  <p:embed/>
                </p:oleObj>
              </mc:Choice>
              <mc:Fallback>
                <p:oleObj r:id="rId3" imgW="4996815" imgH="963295" progId="Flash.Movi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2590800"/>
                        <a:ext cx="8153400" cy="1371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1" name="Line 7"/>
          <p:cNvSpPr/>
          <p:nvPr/>
        </p:nvSpPr>
        <p:spPr>
          <a:xfrm>
            <a:off x="1981200" y="2590800"/>
            <a:ext cx="6858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0472" name="Line 8"/>
          <p:cNvSpPr/>
          <p:nvPr/>
        </p:nvSpPr>
        <p:spPr>
          <a:xfrm>
            <a:off x="2667000" y="2590800"/>
            <a:ext cx="685800" cy="0"/>
          </a:xfrm>
          <a:prstGeom prst="line">
            <a:avLst/>
          </a:prstGeom>
          <a:ln w="57150" cap="flat" cmpd="sng">
            <a:solidFill>
              <a:srgbClr val="0099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0473" name="Line 9"/>
          <p:cNvSpPr/>
          <p:nvPr/>
        </p:nvSpPr>
        <p:spPr>
          <a:xfrm>
            <a:off x="3352800" y="2590800"/>
            <a:ext cx="6858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0474" name="Line 10"/>
          <p:cNvSpPr/>
          <p:nvPr/>
        </p:nvSpPr>
        <p:spPr>
          <a:xfrm>
            <a:off x="4038600" y="2590800"/>
            <a:ext cx="609600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0475" name="Line 11"/>
          <p:cNvSpPr/>
          <p:nvPr/>
        </p:nvSpPr>
        <p:spPr>
          <a:xfrm>
            <a:off x="4648200" y="2590800"/>
            <a:ext cx="685800" cy="0"/>
          </a:xfrm>
          <a:prstGeom prst="line">
            <a:avLst/>
          </a:prstGeom>
          <a:ln w="571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0476" name="Line 12"/>
          <p:cNvSpPr/>
          <p:nvPr/>
        </p:nvSpPr>
        <p:spPr>
          <a:xfrm>
            <a:off x="5334000" y="2590800"/>
            <a:ext cx="6858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0477" name="Line 13"/>
          <p:cNvSpPr/>
          <p:nvPr/>
        </p:nvSpPr>
        <p:spPr>
          <a:xfrm>
            <a:off x="6019800" y="2590800"/>
            <a:ext cx="6858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0478" name="Line 14"/>
          <p:cNvSpPr/>
          <p:nvPr/>
        </p:nvSpPr>
        <p:spPr>
          <a:xfrm>
            <a:off x="6629400" y="2590800"/>
            <a:ext cx="685800" cy="0"/>
          </a:xfrm>
          <a:prstGeom prst="line">
            <a:avLst/>
          </a:prstGeom>
          <a:ln w="57150" cap="flat" cmpd="sng">
            <a:solidFill>
              <a:srgbClr val="00CC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0479" name="Line 15"/>
          <p:cNvSpPr/>
          <p:nvPr/>
        </p:nvSpPr>
        <p:spPr>
          <a:xfrm>
            <a:off x="7315200" y="2590800"/>
            <a:ext cx="685800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6" name="Line 18"/>
          <p:cNvSpPr/>
          <p:nvPr/>
        </p:nvSpPr>
        <p:spPr>
          <a:xfrm flipV="1">
            <a:off x="677863" y="2620963"/>
            <a:ext cx="1587" cy="6350"/>
          </a:xfrm>
          <a:prstGeom prst="line">
            <a:avLst/>
          </a:prstGeom>
          <a:ln w="17463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7" name="Line 19"/>
          <p:cNvSpPr/>
          <p:nvPr/>
        </p:nvSpPr>
        <p:spPr>
          <a:xfrm>
            <a:off x="677863" y="2620963"/>
            <a:ext cx="7937" cy="6350"/>
          </a:xfrm>
          <a:prstGeom prst="line">
            <a:avLst/>
          </a:prstGeom>
          <a:ln w="349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0489" name="Text Box 25"/>
          <p:cNvSpPr txBox="1"/>
          <p:nvPr/>
        </p:nvSpPr>
        <p:spPr>
          <a:xfrm>
            <a:off x="2339975" y="4581525"/>
            <a:ext cx="532765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方正水柱简体" pitchFamily="2" charset="-122"/>
              </a:rPr>
              <a:t>一大格就是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方正水柱简体" pitchFamily="2" charset="-122"/>
              </a:rPr>
              <a:t>1</a:t>
            </a:r>
            <a:r>
              <a:rPr lang="zh-C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方正水柱简体" pitchFamily="2" charset="-122"/>
              </a:rPr>
              <a:t>厘米</a:t>
            </a:r>
          </a:p>
        </p:txBody>
      </p:sp>
      <p:sp>
        <p:nvSpPr>
          <p:cNvPr id="190490" name="Line 26"/>
          <p:cNvSpPr/>
          <p:nvPr/>
        </p:nvSpPr>
        <p:spPr>
          <a:xfrm>
            <a:off x="685800" y="2590800"/>
            <a:ext cx="685800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0491" name="Line 27"/>
          <p:cNvSpPr/>
          <p:nvPr/>
        </p:nvSpPr>
        <p:spPr>
          <a:xfrm>
            <a:off x="1371600" y="2590800"/>
            <a:ext cx="609600" cy="0"/>
          </a:xfrm>
          <a:prstGeom prst="line">
            <a:avLst/>
          </a:prstGeom>
          <a:ln w="57150" cap="flat" cmpd="sng">
            <a:solidFill>
              <a:srgbClr val="00CC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90511" name="Group 47"/>
          <p:cNvGrpSpPr/>
          <p:nvPr/>
        </p:nvGrpSpPr>
        <p:grpSpPr>
          <a:xfrm>
            <a:off x="609600" y="1765300"/>
            <a:ext cx="7635875" cy="977900"/>
            <a:chOff x="432" y="624"/>
            <a:chExt cx="4810" cy="616"/>
          </a:xfrm>
        </p:grpSpPr>
        <p:sp>
          <p:nvSpPr>
            <p:cNvPr id="26642" name="Rectangle 35"/>
            <p:cNvSpPr/>
            <p:nvPr/>
          </p:nvSpPr>
          <p:spPr>
            <a:xfrm rot="5400000">
              <a:off x="1267" y="605"/>
              <a:ext cx="596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6000" dirty="0">
                  <a:solidFill>
                    <a:srgbClr val="0000FF"/>
                  </a:solidFill>
                  <a:latin typeface="Arial" panose="020B0604020202020204" pitchFamily="34" charset="0"/>
                </a:rPr>
                <a:t>｛</a:t>
              </a:r>
            </a:p>
          </p:txBody>
        </p:sp>
        <p:sp>
          <p:nvSpPr>
            <p:cNvPr id="26643" name="Rectangle 38"/>
            <p:cNvSpPr/>
            <p:nvPr/>
          </p:nvSpPr>
          <p:spPr>
            <a:xfrm rot="5400000">
              <a:off x="2947" y="605"/>
              <a:ext cx="596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6000" dirty="0">
                  <a:solidFill>
                    <a:srgbClr val="0000FF"/>
                  </a:solidFill>
                  <a:latin typeface="Arial" panose="020B0604020202020204" pitchFamily="34" charset="0"/>
                </a:rPr>
                <a:t>｛</a:t>
              </a:r>
            </a:p>
          </p:txBody>
        </p:sp>
        <p:grpSp>
          <p:nvGrpSpPr>
            <p:cNvPr id="26644" name="Group 46"/>
            <p:cNvGrpSpPr/>
            <p:nvPr/>
          </p:nvGrpSpPr>
          <p:grpSpPr>
            <a:xfrm>
              <a:off x="432" y="624"/>
              <a:ext cx="4810" cy="616"/>
              <a:chOff x="374" y="1132"/>
              <a:chExt cx="4810" cy="616"/>
            </a:xfrm>
          </p:grpSpPr>
          <p:sp>
            <p:nvSpPr>
              <p:cNvPr id="26645" name="Rectangle 28"/>
              <p:cNvSpPr/>
              <p:nvPr/>
            </p:nvSpPr>
            <p:spPr>
              <a:xfrm rot="5400000">
                <a:off x="393" y="1133"/>
                <a:ext cx="596" cy="6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6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｛</a:t>
                </a:r>
              </a:p>
            </p:txBody>
          </p:sp>
          <p:sp>
            <p:nvSpPr>
              <p:cNvPr id="26646" name="Rectangle 29"/>
              <p:cNvSpPr/>
              <p:nvPr/>
            </p:nvSpPr>
            <p:spPr>
              <a:xfrm rot="5400000">
                <a:off x="787" y="1133"/>
                <a:ext cx="596" cy="6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6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｛</a:t>
                </a:r>
              </a:p>
            </p:txBody>
          </p:sp>
          <p:sp>
            <p:nvSpPr>
              <p:cNvPr id="26647" name="Rectangle 36"/>
              <p:cNvSpPr/>
              <p:nvPr/>
            </p:nvSpPr>
            <p:spPr>
              <a:xfrm rot="5400000">
                <a:off x="1651" y="1113"/>
                <a:ext cx="596" cy="6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6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｛</a:t>
                </a:r>
              </a:p>
            </p:txBody>
          </p:sp>
          <p:sp>
            <p:nvSpPr>
              <p:cNvPr id="26648" name="Rectangle 37"/>
              <p:cNvSpPr/>
              <p:nvPr/>
            </p:nvSpPr>
            <p:spPr>
              <a:xfrm rot="5400000">
                <a:off x="2073" y="1113"/>
                <a:ext cx="596" cy="6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6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｛</a:t>
                </a:r>
              </a:p>
            </p:txBody>
          </p:sp>
          <p:sp>
            <p:nvSpPr>
              <p:cNvPr id="26649" name="Rectangle 39"/>
              <p:cNvSpPr/>
              <p:nvPr/>
            </p:nvSpPr>
            <p:spPr>
              <a:xfrm rot="5400000">
                <a:off x="2467" y="1113"/>
                <a:ext cx="596" cy="6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6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｛</a:t>
                </a:r>
              </a:p>
            </p:txBody>
          </p:sp>
          <p:sp>
            <p:nvSpPr>
              <p:cNvPr id="26650" name="Rectangle 40"/>
              <p:cNvSpPr/>
              <p:nvPr/>
            </p:nvSpPr>
            <p:spPr>
              <a:xfrm rot="5400000">
                <a:off x="3715" y="1133"/>
                <a:ext cx="596" cy="6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6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｛</a:t>
                </a:r>
              </a:p>
            </p:txBody>
          </p:sp>
          <p:sp>
            <p:nvSpPr>
              <p:cNvPr id="26651" name="Rectangle 41"/>
              <p:cNvSpPr/>
              <p:nvPr/>
            </p:nvSpPr>
            <p:spPr>
              <a:xfrm rot="5400000">
                <a:off x="3321" y="1133"/>
                <a:ext cx="596" cy="6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6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｛</a:t>
                </a:r>
              </a:p>
            </p:txBody>
          </p:sp>
          <p:sp>
            <p:nvSpPr>
              <p:cNvPr id="26652" name="Rectangle 42"/>
              <p:cNvSpPr/>
              <p:nvPr/>
            </p:nvSpPr>
            <p:spPr>
              <a:xfrm rot="5400000">
                <a:off x="4569" y="1133"/>
                <a:ext cx="596" cy="6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6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｛</a:t>
                </a:r>
              </a:p>
            </p:txBody>
          </p:sp>
          <p:sp>
            <p:nvSpPr>
              <p:cNvPr id="26653" name="Rectangle 43"/>
              <p:cNvSpPr/>
              <p:nvPr/>
            </p:nvSpPr>
            <p:spPr>
              <a:xfrm rot="5400000">
                <a:off x="4147" y="1133"/>
                <a:ext cx="596" cy="6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6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｛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/>
          <p:nvPr/>
        </p:nvSpPr>
        <p:spPr>
          <a:xfrm>
            <a:off x="609600" y="6096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生活中的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厘米</a:t>
            </a:r>
          </a:p>
        </p:txBody>
      </p:sp>
      <p:sp>
        <p:nvSpPr>
          <p:cNvPr id="27651" name="Freeform 5"/>
          <p:cNvSpPr/>
          <p:nvPr/>
        </p:nvSpPr>
        <p:spPr>
          <a:xfrm>
            <a:off x="3008313" y="2463800"/>
            <a:ext cx="22225" cy="22225"/>
          </a:xfrm>
          <a:custGeom>
            <a:avLst/>
            <a:gdLst/>
            <a:ahLst/>
            <a:cxnLst>
              <a:cxn ang="0">
                <a:pos x="3244241" y="0"/>
              </a:cxn>
              <a:cxn ang="0">
                <a:pos x="2873418" y="1234969"/>
              </a:cxn>
              <a:cxn ang="0">
                <a:pos x="2317185" y="2469938"/>
              </a:cxn>
              <a:cxn ang="0">
                <a:pos x="1112163" y="3430058"/>
              </a:cxn>
              <a:cxn ang="0">
                <a:pos x="0" y="3704537"/>
              </a:cxn>
              <a:cxn ang="0">
                <a:pos x="0" y="8232510"/>
              </a:cxn>
              <a:cxn ang="0">
                <a:pos x="277965" y="8095456"/>
              </a:cxn>
              <a:cxn ang="0">
                <a:pos x="556234" y="8095456"/>
              </a:cxn>
              <a:cxn ang="0">
                <a:pos x="1205021" y="7958032"/>
              </a:cxn>
              <a:cxn ang="0">
                <a:pos x="1761255" y="7683553"/>
              </a:cxn>
              <a:cxn ang="0">
                <a:pos x="2410042" y="7409445"/>
              </a:cxn>
              <a:cxn ang="0">
                <a:pos x="3522206" y="6723063"/>
              </a:cxn>
              <a:cxn ang="0">
                <a:pos x="4541816" y="5625518"/>
              </a:cxn>
              <a:cxn ang="0">
                <a:pos x="5376014" y="4390549"/>
              </a:cxn>
              <a:cxn ang="0">
                <a:pos x="6024802" y="3155950"/>
              </a:cxn>
              <a:cxn ang="0">
                <a:pos x="6395624" y="1783556"/>
              </a:cxn>
              <a:cxn ang="0">
                <a:pos x="6395624" y="1372023"/>
              </a:cxn>
              <a:cxn ang="0">
                <a:pos x="6488482" y="1097545"/>
              </a:cxn>
              <a:cxn ang="0">
                <a:pos x="6766447" y="411533"/>
              </a:cxn>
              <a:cxn ang="0">
                <a:pos x="3244241" y="0"/>
              </a:cxn>
            </a:cxnLst>
            <a:rect l="0" t="0" r="0" b="0"/>
            <a:pathLst>
              <a:path w="73" h="60">
                <a:moveTo>
                  <a:pt x="35" y="0"/>
                </a:moveTo>
                <a:lnTo>
                  <a:pt x="31" y="9"/>
                </a:lnTo>
                <a:lnTo>
                  <a:pt x="25" y="18"/>
                </a:lnTo>
                <a:lnTo>
                  <a:pt x="12" y="25"/>
                </a:lnTo>
                <a:lnTo>
                  <a:pt x="0" y="27"/>
                </a:lnTo>
                <a:lnTo>
                  <a:pt x="0" y="60"/>
                </a:lnTo>
                <a:lnTo>
                  <a:pt x="3" y="59"/>
                </a:lnTo>
                <a:lnTo>
                  <a:pt x="6" y="59"/>
                </a:lnTo>
                <a:lnTo>
                  <a:pt x="13" y="58"/>
                </a:lnTo>
                <a:lnTo>
                  <a:pt x="19" y="56"/>
                </a:lnTo>
                <a:lnTo>
                  <a:pt x="26" y="54"/>
                </a:lnTo>
                <a:lnTo>
                  <a:pt x="38" y="49"/>
                </a:lnTo>
                <a:lnTo>
                  <a:pt x="49" y="41"/>
                </a:lnTo>
                <a:lnTo>
                  <a:pt x="58" y="32"/>
                </a:lnTo>
                <a:lnTo>
                  <a:pt x="65" y="23"/>
                </a:lnTo>
                <a:lnTo>
                  <a:pt x="69" y="13"/>
                </a:lnTo>
                <a:lnTo>
                  <a:pt x="69" y="10"/>
                </a:lnTo>
                <a:lnTo>
                  <a:pt x="70" y="8"/>
                </a:lnTo>
                <a:lnTo>
                  <a:pt x="73" y="3"/>
                </a:lnTo>
                <a:lnTo>
                  <a:pt x="35" y="0"/>
                </a:lnTo>
                <a:close/>
              </a:path>
            </a:pathLst>
          </a:custGeom>
          <a:solidFill>
            <a:srgbClr val="F9F9F9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Freeform 6"/>
          <p:cNvSpPr/>
          <p:nvPr/>
        </p:nvSpPr>
        <p:spPr>
          <a:xfrm>
            <a:off x="1371600" y="2468563"/>
            <a:ext cx="58738" cy="57150"/>
          </a:xfrm>
          <a:custGeom>
            <a:avLst/>
            <a:gdLst/>
            <a:ahLst/>
            <a:cxnLst>
              <a:cxn ang="0">
                <a:pos x="0" y="17161049"/>
              </a:cxn>
              <a:cxn ang="0">
                <a:pos x="0" y="22370702"/>
              </a:cxn>
              <a:cxn ang="0">
                <a:pos x="1830394" y="22217650"/>
              </a:cxn>
              <a:cxn ang="0">
                <a:pos x="3661117" y="21757710"/>
              </a:cxn>
              <a:cxn ang="0">
                <a:pos x="5491511" y="21144717"/>
              </a:cxn>
              <a:cxn ang="0">
                <a:pos x="7322233" y="20378672"/>
              </a:cxn>
              <a:cxn ang="0">
                <a:pos x="8075983" y="19766071"/>
              </a:cxn>
              <a:cxn ang="0">
                <a:pos x="8506509" y="19459575"/>
              </a:cxn>
              <a:cxn ang="0">
                <a:pos x="8937364" y="19306131"/>
              </a:cxn>
              <a:cxn ang="0">
                <a:pos x="9691114" y="18540086"/>
              </a:cxn>
              <a:cxn ang="0">
                <a:pos x="10121968" y="18233590"/>
              </a:cxn>
              <a:cxn ang="0">
                <a:pos x="10660127" y="18080538"/>
              </a:cxn>
              <a:cxn ang="0">
                <a:pos x="12167626" y="16548057"/>
              </a:cxn>
              <a:cxn ang="0">
                <a:pos x="12921376" y="15628959"/>
              </a:cxn>
              <a:cxn ang="0">
                <a:pos x="13783085" y="15015967"/>
              </a:cxn>
              <a:cxn ang="0">
                <a:pos x="15721111" y="11644900"/>
              </a:cxn>
              <a:cxn ang="0">
                <a:pos x="17444202" y="8274224"/>
              </a:cxn>
              <a:cxn ang="0">
                <a:pos x="18520846" y="4443608"/>
              </a:cxn>
              <a:cxn ang="0">
                <a:pos x="19274596" y="766045"/>
              </a:cxn>
              <a:cxn ang="0">
                <a:pos x="15721111" y="0"/>
              </a:cxn>
              <a:cxn ang="0">
                <a:pos x="14967361" y="3064571"/>
              </a:cxn>
              <a:cxn ang="0">
                <a:pos x="14105980" y="6129142"/>
              </a:cxn>
              <a:cxn ang="0">
                <a:pos x="12706112" y="8886825"/>
              </a:cxn>
              <a:cxn ang="0">
                <a:pos x="12275586" y="9346765"/>
              </a:cxn>
              <a:cxn ang="0">
                <a:pos x="11844731" y="10112810"/>
              </a:cxn>
              <a:cxn ang="0">
                <a:pos x="11090981" y="11491847"/>
              </a:cxn>
              <a:cxn ang="0">
                <a:pos x="8614469" y="13789982"/>
              </a:cxn>
              <a:cxn ang="0">
                <a:pos x="7214601" y="14862914"/>
              </a:cxn>
              <a:cxn ang="0">
                <a:pos x="5922365" y="15628959"/>
              </a:cxn>
              <a:cxn ang="0">
                <a:pos x="4414866" y="16241560"/>
              </a:cxn>
              <a:cxn ang="0">
                <a:pos x="3661117" y="16395004"/>
              </a:cxn>
              <a:cxn ang="0">
                <a:pos x="3014999" y="16701500"/>
              </a:cxn>
              <a:cxn ang="0">
                <a:pos x="1507499" y="17007997"/>
              </a:cxn>
              <a:cxn ang="0">
                <a:pos x="0" y="17161049"/>
              </a:cxn>
            </a:cxnLst>
            <a:rect l="0" t="0" r="0" b="0"/>
            <a:pathLst>
              <a:path w="179" h="146">
                <a:moveTo>
                  <a:pt x="0" y="112"/>
                </a:moveTo>
                <a:lnTo>
                  <a:pt x="0" y="146"/>
                </a:lnTo>
                <a:lnTo>
                  <a:pt x="17" y="145"/>
                </a:lnTo>
                <a:lnTo>
                  <a:pt x="34" y="142"/>
                </a:lnTo>
                <a:lnTo>
                  <a:pt x="51" y="138"/>
                </a:lnTo>
                <a:lnTo>
                  <a:pt x="68" y="133"/>
                </a:lnTo>
                <a:lnTo>
                  <a:pt x="75" y="129"/>
                </a:lnTo>
                <a:lnTo>
                  <a:pt x="79" y="127"/>
                </a:lnTo>
                <a:lnTo>
                  <a:pt x="83" y="126"/>
                </a:lnTo>
                <a:lnTo>
                  <a:pt x="90" y="121"/>
                </a:lnTo>
                <a:lnTo>
                  <a:pt x="94" y="119"/>
                </a:lnTo>
                <a:lnTo>
                  <a:pt x="99" y="118"/>
                </a:lnTo>
                <a:lnTo>
                  <a:pt x="113" y="108"/>
                </a:lnTo>
                <a:lnTo>
                  <a:pt x="120" y="102"/>
                </a:lnTo>
                <a:lnTo>
                  <a:pt x="128" y="98"/>
                </a:lnTo>
                <a:lnTo>
                  <a:pt x="146" y="76"/>
                </a:lnTo>
                <a:lnTo>
                  <a:pt x="162" y="54"/>
                </a:lnTo>
                <a:lnTo>
                  <a:pt x="172" y="29"/>
                </a:lnTo>
                <a:lnTo>
                  <a:pt x="179" y="5"/>
                </a:lnTo>
                <a:lnTo>
                  <a:pt x="146" y="0"/>
                </a:lnTo>
                <a:lnTo>
                  <a:pt x="139" y="20"/>
                </a:lnTo>
                <a:lnTo>
                  <a:pt x="131" y="40"/>
                </a:lnTo>
                <a:lnTo>
                  <a:pt x="118" y="58"/>
                </a:lnTo>
                <a:lnTo>
                  <a:pt x="114" y="61"/>
                </a:lnTo>
                <a:lnTo>
                  <a:pt x="110" y="66"/>
                </a:lnTo>
                <a:lnTo>
                  <a:pt x="103" y="75"/>
                </a:lnTo>
                <a:lnTo>
                  <a:pt x="80" y="90"/>
                </a:lnTo>
                <a:lnTo>
                  <a:pt x="67" y="97"/>
                </a:lnTo>
                <a:lnTo>
                  <a:pt x="55" y="102"/>
                </a:lnTo>
                <a:lnTo>
                  <a:pt x="41" y="106"/>
                </a:lnTo>
                <a:lnTo>
                  <a:pt x="34" y="107"/>
                </a:lnTo>
                <a:lnTo>
                  <a:pt x="28" y="109"/>
                </a:lnTo>
                <a:lnTo>
                  <a:pt x="14" y="111"/>
                </a:lnTo>
                <a:lnTo>
                  <a:pt x="0" y="112"/>
                </a:lnTo>
                <a:close/>
              </a:path>
            </a:pathLst>
          </a:custGeom>
          <a:solidFill>
            <a:srgbClr val="EAEAE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3" name="Freeform 7"/>
          <p:cNvSpPr>
            <a:spLocks noEditPoints="1"/>
          </p:cNvSpPr>
          <p:nvPr/>
        </p:nvSpPr>
        <p:spPr>
          <a:xfrm>
            <a:off x="1244600" y="2465388"/>
            <a:ext cx="38100" cy="74612"/>
          </a:xfrm>
          <a:custGeom>
            <a:avLst/>
            <a:gdLst/>
            <a:ahLst/>
            <a:cxnLst>
              <a:cxn ang="0">
                <a:pos x="10611184" y="8025910"/>
              </a:cxn>
              <a:cxn ang="0">
                <a:pos x="9605879" y="3745230"/>
              </a:cxn>
              <a:cxn ang="0">
                <a:pos x="8600574" y="1604889"/>
              </a:cxn>
              <a:cxn ang="0">
                <a:pos x="7372016" y="0"/>
              </a:cxn>
              <a:cxn ang="0">
                <a:pos x="6366711" y="0"/>
              </a:cxn>
              <a:cxn ang="0">
                <a:pos x="3909261" y="1604889"/>
              </a:cxn>
              <a:cxn ang="0">
                <a:pos x="1898984" y="8025910"/>
              </a:cxn>
              <a:cxn ang="0">
                <a:pos x="1005305" y="11771872"/>
              </a:cxn>
              <a:cxn ang="0">
                <a:pos x="335213" y="16587272"/>
              </a:cxn>
              <a:cxn ang="0">
                <a:pos x="0" y="21403403"/>
              </a:cxn>
              <a:cxn ang="0">
                <a:pos x="0" y="27288973"/>
              </a:cxn>
              <a:cxn ang="0">
                <a:pos x="0" y="32104373"/>
              </a:cxn>
              <a:cxn ang="0">
                <a:pos x="335213" y="36920505"/>
              </a:cxn>
              <a:cxn ang="0">
                <a:pos x="1005305" y="41201185"/>
              </a:cxn>
              <a:cxn ang="0">
                <a:pos x="1898984" y="46016585"/>
              </a:cxn>
              <a:cxn ang="0">
                <a:pos x="2792329" y="49227096"/>
              </a:cxn>
              <a:cxn ang="0">
                <a:pos x="3909261" y="51902887"/>
              </a:cxn>
              <a:cxn ang="0">
                <a:pos x="5026192" y="54043227"/>
              </a:cxn>
              <a:cxn ang="0">
                <a:pos x="6366711" y="54577947"/>
              </a:cxn>
              <a:cxn ang="0">
                <a:pos x="7372016" y="54043227"/>
              </a:cxn>
              <a:cxn ang="0">
                <a:pos x="7930482" y="52437606"/>
              </a:cxn>
              <a:cxn ang="0">
                <a:pos x="8153734" y="51902887"/>
              </a:cxn>
              <a:cxn ang="0">
                <a:pos x="8600574" y="51902887"/>
              </a:cxn>
              <a:cxn ang="0">
                <a:pos x="9605879" y="49227096"/>
              </a:cxn>
              <a:cxn ang="0">
                <a:pos x="10611184" y="46016585"/>
              </a:cxn>
              <a:cxn ang="0">
                <a:pos x="11616489" y="41201185"/>
              </a:cxn>
              <a:cxn ang="0">
                <a:pos x="11839742" y="39060845"/>
              </a:cxn>
              <a:cxn ang="0">
                <a:pos x="11951703" y="37990675"/>
              </a:cxn>
              <a:cxn ang="0">
                <a:pos x="12174955" y="36920505"/>
              </a:cxn>
              <a:cxn ang="0">
                <a:pos x="12174955" y="35314884"/>
              </a:cxn>
              <a:cxn ang="0">
                <a:pos x="12398208" y="34244714"/>
              </a:cxn>
              <a:cxn ang="0">
                <a:pos x="12621795" y="32104373"/>
              </a:cxn>
              <a:cxn ang="0">
                <a:pos x="12733421" y="27288973"/>
              </a:cxn>
              <a:cxn ang="0">
                <a:pos x="12621795" y="21403403"/>
              </a:cxn>
              <a:cxn ang="0">
                <a:pos x="12174955" y="16587272"/>
              </a:cxn>
              <a:cxn ang="0">
                <a:pos x="11616489" y="11771872"/>
              </a:cxn>
              <a:cxn ang="0">
                <a:pos x="10611184" y="8025910"/>
              </a:cxn>
              <a:cxn ang="0">
                <a:pos x="4021221" y="36385054"/>
              </a:cxn>
              <a:cxn ang="0">
                <a:pos x="3239168" y="32104373"/>
              </a:cxn>
              <a:cxn ang="0">
                <a:pos x="3127542" y="27288973"/>
              </a:cxn>
              <a:cxn ang="0">
                <a:pos x="3239168" y="21938122"/>
              </a:cxn>
              <a:cxn ang="0">
                <a:pos x="4021221" y="17657442"/>
              </a:cxn>
              <a:cxn ang="0">
                <a:pos x="4914566" y="13912212"/>
              </a:cxn>
              <a:cxn ang="0">
                <a:pos x="6366711" y="13376761"/>
              </a:cxn>
              <a:cxn ang="0">
                <a:pos x="7483642" y="13912212"/>
              </a:cxn>
              <a:cxn ang="0">
                <a:pos x="8042108" y="14982382"/>
              </a:cxn>
              <a:cxn ang="0">
                <a:pos x="8712200" y="17657442"/>
              </a:cxn>
              <a:cxn ang="0">
                <a:pos x="9382626" y="21938122"/>
              </a:cxn>
              <a:cxn ang="0">
                <a:pos x="9605879" y="27288973"/>
              </a:cxn>
              <a:cxn ang="0">
                <a:pos x="9382626" y="32104373"/>
              </a:cxn>
              <a:cxn ang="0">
                <a:pos x="8712200" y="36385054"/>
              </a:cxn>
              <a:cxn ang="0">
                <a:pos x="8042108" y="37990675"/>
              </a:cxn>
              <a:cxn ang="0">
                <a:pos x="7483642" y="39595564"/>
              </a:cxn>
              <a:cxn ang="0">
                <a:pos x="7148429" y="39595564"/>
              </a:cxn>
              <a:cxn ang="0">
                <a:pos x="6813550" y="40131015"/>
              </a:cxn>
              <a:cxn ang="0">
                <a:pos x="6366711" y="40665734"/>
              </a:cxn>
              <a:cxn ang="0">
                <a:pos x="4914566" y="39595564"/>
              </a:cxn>
              <a:cxn ang="0">
                <a:pos x="4021221" y="36385054"/>
              </a:cxn>
            </a:cxnLst>
            <a:rect l="0" t="0" r="0" b="0"/>
            <a:pathLst>
              <a:path w="114" h="102">
                <a:moveTo>
                  <a:pt x="95" y="15"/>
                </a:moveTo>
                <a:lnTo>
                  <a:pt x="86" y="7"/>
                </a:lnTo>
                <a:lnTo>
                  <a:pt x="77" y="3"/>
                </a:lnTo>
                <a:lnTo>
                  <a:pt x="66" y="0"/>
                </a:lnTo>
                <a:lnTo>
                  <a:pt x="57" y="0"/>
                </a:lnTo>
                <a:lnTo>
                  <a:pt x="35" y="3"/>
                </a:lnTo>
                <a:lnTo>
                  <a:pt x="17" y="15"/>
                </a:lnTo>
                <a:lnTo>
                  <a:pt x="9" y="22"/>
                </a:lnTo>
                <a:lnTo>
                  <a:pt x="3" y="31"/>
                </a:lnTo>
                <a:lnTo>
                  <a:pt x="0" y="40"/>
                </a:lnTo>
                <a:lnTo>
                  <a:pt x="0" y="51"/>
                </a:lnTo>
                <a:lnTo>
                  <a:pt x="0" y="60"/>
                </a:lnTo>
                <a:lnTo>
                  <a:pt x="3" y="69"/>
                </a:lnTo>
                <a:lnTo>
                  <a:pt x="9" y="77"/>
                </a:lnTo>
                <a:lnTo>
                  <a:pt x="17" y="86"/>
                </a:lnTo>
                <a:lnTo>
                  <a:pt x="25" y="92"/>
                </a:lnTo>
                <a:lnTo>
                  <a:pt x="35" y="97"/>
                </a:lnTo>
                <a:lnTo>
                  <a:pt x="45" y="101"/>
                </a:lnTo>
                <a:lnTo>
                  <a:pt x="57" y="102"/>
                </a:lnTo>
                <a:lnTo>
                  <a:pt x="66" y="101"/>
                </a:lnTo>
                <a:lnTo>
                  <a:pt x="71" y="98"/>
                </a:lnTo>
                <a:lnTo>
                  <a:pt x="73" y="97"/>
                </a:lnTo>
                <a:lnTo>
                  <a:pt x="77" y="97"/>
                </a:lnTo>
                <a:lnTo>
                  <a:pt x="86" y="92"/>
                </a:lnTo>
                <a:lnTo>
                  <a:pt x="95" y="86"/>
                </a:lnTo>
                <a:lnTo>
                  <a:pt x="104" y="77"/>
                </a:lnTo>
                <a:lnTo>
                  <a:pt x="106" y="73"/>
                </a:lnTo>
                <a:lnTo>
                  <a:pt x="107" y="71"/>
                </a:lnTo>
                <a:lnTo>
                  <a:pt x="109" y="69"/>
                </a:lnTo>
                <a:lnTo>
                  <a:pt x="109" y="66"/>
                </a:lnTo>
                <a:lnTo>
                  <a:pt x="111" y="64"/>
                </a:lnTo>
                <a:lnTo>
                  <a:pt x="113" y="60"/>
                </a:lnTo>
                <a:lnTo>
                  <a:pt x="114" y="51"/>
                </a:lnTo>
                <a:lnTo>
                  <a:pt x="113" y="40"/>
                </a:lnTo>
                <a:lnTo>
                  <a:pt x="109" y="31"/>
                </a:lnTo>
                <a:lnTo>
                  <a:pt x="104" y="22"/>
                </a:lnTo>
                <a:lnTo>
                  <a:pt x="95" y="15"/>
                </a:lnTo>
                <a:close/>
                <a:moveTo>
                  <a:pt x="36" y="68"/>
                </a:moveTo>
                <a:lnTo>
                  <a:pt x="29" y="60"/>
                </a:lnTo>
                <a:lnTo>
                  <a:pt x="28" y="51"/>
                </a:lnTo>
                <a:lnTo>
                  <a:pt x="29" y="41"/>
                </a:lnTo>
                <a:lnTo>
                  <a:pt x="36" y="33"/>
                </a:lnTo>
                <a:lnTo>
                  <a:pt x="44" y="26"/>
                </a:lnTo>
                <a:lnTo>
                  <a:pt x="57" y="25"/>
                </a:lnTo>
                <a:lnTo>
                  <a:pt x="67" y="26"/>
                </a:lnTo>
                <a:lnTo>
                  <a:pt x="72" y="28"/>
                </a:lnTo>
                <a:lnTo>
                  <a:pt x="78" y="33"/>
                </a:lnTo>
                <a:lnTo>
                  <a:pt x="84" y="41"/>
                </a:lnTo>
                <a:lnTo>
                  <a:pt x="86" y="51"/>
                </a:lnTo>
                <a:lnTo>
                  <a:pt x="84" y="60"/>
                </a:lnTo>
                <a:lnTo>
                  <a:pt x="78" y="68"/>
                </a:lnTo>
                <a:lnTo>
                  <a:pt x="72" y="71"/>
                </a:lnTo>
                <a:lnTo>
                  <a:pt x="67" y="74"/>
                </a:lnTo>
                <a:lnTo>
                  <a:pt x="64" y="74"/>
                </a:lnTo>
                <a:lnTo>
                  <a:pt x="61" y="75"/>
                </a:lnTo>
                <a:lnTo>
                  <a:pt x="57" y="76"/>
                </a:lnTo>
                <a:lnTo>
                  <a:pt x="44" y="74"/>
                </a:lnTo>
                <a:lnTo>
                  <a:pt x="36" y="68"/>
                </a:lnTo>
                <a:close/>
              </a:path>
            </a:pathLst>
          </a:custGeom>
          <a:solidFill>
            <a:srgbClr val="F9F9F9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4" name="Freeform 8"/>
          <p:cNvSpPr/>
          <p:nvPr/>
        </p:nvSpPr>
        <p:spPr>
          <a:xfrm>
            <a:off x="2925763" y="2474913"/>
            <a:ext cx="19050" cy="20637"/>
          </a:xfrm>
          <a:custGeom>
            <a:avLst/>
            <a:gdLst/>
            <a:ahLst/>
            <a:cxnLst>
              <a:cxn ang="0">
                <a:pos x="0" y="4257292"/>
              </a:cxn>
              <a:cxn ang="0">
                <a:pos x="107731" y="5731016"/>
              </a:cxn>
              <a:cxn ang="0">
                <a:pos x="863162" y="7040859"/>
              </a:cxn>
              <a:cxn ang="0">
                <a:pos x="1725996" y="8023342"/>
              </a:cxn>
              <a:cxn ang="0">
                <a:pos x="3128470" y="8350701"/>
              </a:cxn>
              <a:cxn ang="0">
                <a:pos x="3560051" y="8186819"/>
              </a:cxn>
              <a:cxn ang="0">
                <a:pos x="3883572" y="8023342"/>
              </a:cxn>
              <a:cxn ang="0">
                <a:pos x="4207094" y="8023342"/>
              </a:cxn>
              <a:cxn ang="0">
                <a:pos x="4746734" y="7532100"/>
              </a:cxn>
              <a:cxn ang="0">
                <a:pos x="5393778" y="7040859"/>
              </a:cxn>
              <a:cxn ang="0">
                <a:pos x="6041149" y="5731016"/>
              </a:cxn>
              <a:cxn ang="0">
                <a:pos x="6256940" y="4257292"/>
              </a:cxn>
              <a:cxn ang="0">
                <a:pos x="6041149" y="2619685"/>
              </a:cxn>
              <a:cxn ang="0">
                <a:pos x="5393778" y="1309843"/>
              </a:cxn>
              <a:cxn ang="0">
                <a:pos x="4746734" y="491242"/>
              </a:cxn>
              <a:cxn ang="0">
                <a:pos x="4207094" y="163882"/>
              </a:cxn>
              <a:cxn ang="0">
                <a:pos x="3128470" y="0"/>
              </a:cxn>
              <a:cxn ang="0">
                <a:pos x="1725996" y="163882"/>
              </a:cxn>
              <a:cxn ang="0">
                <a:pos x="863162" y="1309843"/>
              </a:cxn>
              <a:cxn ang="0">
                <a:pos x="107731" y="2619685"/>
              </a:cxn>
              <a:cxn ang="0">
                <a:pos x="0" y="4257292"/>
              </a:cxn>
            </a:cxnLst>
            <a:rect l="0" t="0" r="0" b="0"/>
            <a:pathLst>
              <a:path w="58" h="51">
                <a:moveTo>
                  <a:pt x="0" y="26"/>
                </a:moveTo>
                <a:lnTo>
                  <a:pt x="1" y="35"/>
                </a:lnTo>
                <a:lnTo>
                  <a:pt x="8" y="43"/>
                </a:lnTo>
                <a:lnTo>
                  <a:pt x="16" y="49"/>
                </a:lnTo>
                <a:lnTo>
                  <a:pt x="29" y="51"/>
                </a:lnTo>
                <a:lnTo>
                  <a:pt x="33" y="50"/>
                </a:lnTo>
                <a:lnTo>
                  <a:pt x="36" y="49"/>
                </a:lnTo>
                <a:lnTo>
                  <a:pt x="39" y="49"/>
                </a:lnTo>
                <a:lnTo>
                  <a:pt x="44" y="46"/>
                </a:lnTo>
                <a:lnTo>
                  <a:pt x="50" y="43"/>
                </a:lnTo>
                <a:lnTo>
                  <a:pt x="56" y="35"/>
                </a:lnTo>
                <a:lnTo>
                  <a:pt x="58" y="26"/>
                </a:lnTo>
                <a:lnTo>
                  <a:pt x="56" y="16"/>
                </a:lnTo>
                <a:lnTo>
                  <a:pt x="50" y="8"/>
                </a:lnTo>
                <a:lnTo>
                  <a:pt x="44" y="3"/>
                </a:lnTo>
                <a:lnTo>
                  <a:pt x="39" y="1"/>
                </a:lnTo>
                <a:lnTo>
                  <a:pt x="29" y="0"/>
                </a:lnTo>
                <a:lnTo>
                  <a:pt x="16" y="1"/>
                </a:lnTo>
                <a:lnTo>
                  <a:pt x="8" y="8"/>
                </a:lnTo>
                <a:lnTo>
                  <a:pt x="1" y="16"/>
                </a:lnTo>
                <a:lnTo>
                  <a:pt x="0" y="2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67945" name="Object 9"/>
          <p:cNvGraphicFramePr>
            <a:graphicFrameLocks noChangeAspect="1"/>
          </p:cNvGraphicFramePr>
          <p:nvPr/>
        </p:nvGraphicFramePr>
        <p:xfrm>
          <a:off x="1143000" y="1752600"/>
          <a:ext cx="55626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3" imgW="4996815" imgH="963295" progId="Flash.Movie">
                  <p:embed/>
                </p:oleObj>
              </mc:Choice>
              <mc:Fallback>
                <p:oleObj r:id="rId3" imgW="4996815" imgH="963295" progId="Flash.Movi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752600"/>
                        <a:ext cx="5562600" cy="1057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Freeform 10"/>
          <p:cNvSpPr/>
          <p:nvPr/>
        </p:nvSpPr>
        <p:spPr>
          <a:xfrm>
            <a:off x="1544638" y="1387475"/>
            <a:ext cx="109537" cy="141288"/>
          </a:xfrm>
          <a:custGeom>
            <a:avLst/>
            <a:gdLst/>
            <a:ahLst/>
            <a:cxnLst>
              <a:cxn ang="0">
                <a:pos x="32822517" y="29139459"/>
              </a:cxn>
              <a:cxn ang="0">
                <a:pos x="32608674" y="32919707"/>
              </a:cxn>
              <a:cxn ang="0">
                <a:pos x="31646384" y="37172635"/>
              </a:cxn>
              <a:cxn ang="0">
                <a:pos x="30684093" y="39062560"/>
              </a:cxn>
              <a:cxn ang="0">
                <a:pos x="28759839" y="43000368"/>
              </a:cxn>
              <a:cxn ang="0">
                <a:pos x="25979888" y="46623056"/>
              </a:cxn>
              <a:cxn ang="0">
                <a:pos x="23093342" y="49300781"/>
              </a:cxn>
              <a:cxn ang="0">
                <a:pos x="19886034" y="51033543"/>
              </a:cxn>
              <a:cxn ang="0">
                <a:pos x="19137585" y="51033543"/>
              </a:cxn>
              <a:cxn ang="0">
                <a:pos x="19030664" y="51191103"/>
              </a:cxn>
              <a:cxn ang="0">
                <a:pos x="16464556" y="51820946"/>
              </a:cxn>
              <a:cxn ang="0">
                <a:pos x="12829562" y="51820946"/>
              </a:cxn>
              <a:cxn ang="0">
                <a:pos x="9408411" y="51033543"/>
              </a:cxn>
              <a:cxn ang="0">
                <a:pos x="6094181" y="49300781"/>
              </a:cxn>
              <a:cxn ang="0">
                <a:pos x="3207309" y="46623056"/>
              </a:cxn>
              <a:cxn ang="0">
                <a:pos x="855370" y="43473048"/>
              </a:cxn>
              <a:cxn ang="0">
                <a:pos x="320764" y="48670938"/>
              </a:cxn>
              <a:cxn ang="0">
                <a:pos x="5131890" y="53081028"/>
              </a:cxn>
              <a:cxn ang="0">
                <a:pos x="8659963" y="54813791"/>
              </a:cxn>
              <a:cxn ang="0">
                <a:pos x="12615720" y="55916314"/>
              </a:cxn>
              <a:cxn ang="0">
                <a:pos x="16785319" y="55916314"/>
              </a:cxn>
              <a:cxn ang="0">
                <a:pos x="20847997" y="54813791"/>
              </a:cxn>
              <a:cxn ang="0">
                <a:pos x="24590239" y="52766305"/>
              </a:cxn>
              <a:cxn ang="0">
                <a:pos x="28011390" y="49615901"/>
              </a:cxn>
              <a:cxn ang="0">
                <a:pos x="29935645" y="47095735"/>
              </a:cxn>
              <a:cxn ang="0">
                <a:pos x="30363329" y="46623056"/>
              </a:cxn>
              <a:cxn ang="0">
                <a:pos x="32394832" y="43473048"/>
              </a:cxn>
              <a:cxn ang="0">
                <a:pos x="33464044" y="40322643"/>
              </a:cxn>
              <a:cxn ang="0">
                <a:pos x="34212165" y="38747837"/>
              </a:cxn>
              <a:cxn ang="0">
                <a:pos x="34639850" y="36699955"/>
              </a:cxn>
              <a:cxn ang="0">
                <a:pos x="35388298" y="33549947"/>
              </a:cxn>
              <a:cxn ang="0">
                <a:pos x="35709062" y="29297019"/>
              </a:cxn>
              <a:cxn ang="0">
                <a:pos x="35709062" y="28352057"/>
              </a:cxn>
              <a:cxn ang="0">
                <a:pos x="35815983" y="28194497"/>
              </a:cxn>
              <a:cxn ang="0">
                <a:pos x="35388298" y="22366367"/>
              </a:cxn>
              <a:cxn ang="0">
                <a:pos x="34212165" y="17326036"/>
              </a:cxn>
              <a:cxn ang="0">
                <a:pos x="32394832" y="12600826"/>
              </a:cxn>
              <a:cxn ang="0">
                <a:pos x="29721802" y="8347898"/>
              </a:cxn>
              <a:cxn ang="0">
                <a:pos x="26407572" y="4725210"/>
              </a:cxn>
              <a:cxn ang="0">
                <a:pos x="22879500" y="2047485"/>
              </a:cxn>
              <a:cxn ang="0">
                <a:pos x="18816822" y="472680"/>
              </a:cxn>
              <a:cxn ang="0">
                <a:pos x="14754143" y="0"/>
              </a:cxn>
              <a:cxn ang="0">
                <a:pos x="8018435" y="1260083"/>
              </a:cxn>
              <a:cxn ang="0">
                <a:pos x="2351939" y="5197890"/>
              </a:cxn>
              <a:cxn ang="0">
                <a:pos x="1496897" y="12128146"/>
              </a:cxn>
              <a:cxn ang="0">
                <a:pos x="4597284" y="7875615"/>
              </a:cxn>
              <a:cxn ang="0">
                <a:pos x="11119150" y="4410487"/>
              </a:cxn>
              <a:cxn ang="0">
                <a:pos x="16464556" y="4095368"/>
              </a:cxn>
              <a:cxn ang="0">
                <a:pos x="19886034" y="4882770"/>
              </a:cxn>
              <a:cxn ang="0">
                <a:pos x="23093342" y="6615533"/>
              </a:cxn>
              <a:cxn ang="0">
                <a:pos x="25979888" y="9293258"/>
              </a:cxn>
              <a:cxn ang="0">
                <a:pos x="28759839" y="12915946"/>
              </a:cxn>
              <a:cxn ang="0">
                <a:pos x="31646384" y="18901239"/>
              </a:cxn>
              <a:cxn ang="0">
                <a:pos x="32822517" y="25516772"/>
              </a:cxn>
            </a:cxnLst>
            <a:rect l="0" t="0" r="0" b="0"/>
            <a:pathLst>
              <a:path w="335" h="356">
                <a:moveTo>
                  <a:pt x="308" y="179"/>
                </a:moveTo>
                <a:lnTo>
                  <a:pt x="307" y="185"/>
                </a:lnTo>
                <a:lnTo>
                  <a:pt x="307" y="193"/>
                </a:lnTo>
                <a:lnTo>
                  <a:pt x="305" y="209"/>
                </a:lnTo>
                <a:lnTo>
                  <a:pt x="300" y="222"/>
                </a:lnTo>
                <a:lnTo>
                  <a:pt x="296" y="236"/>
                </a:lnTo>
                <a:lnTo>
                  <a:pt x="291" y="242"/>
                </a:lnTo>
                <a:lnTo>
                  <a:pt x="287" y="248"/>
                </a:lnTo>
                <a:lnTo>
                  <a:pt x="279" y="262"/>
                </a:lnTo>
                <a:lnTo>
                  <a:pt x="269" y="273"/>
                </a:lnTo>
                <a:lnTo>
                  <a:pt x="257" y="286"/>
                </a:lnTo>
                <a:lnTo>
                  <a:pt x="243" y="296"/>
                </a:lnTo>
                <a:lnTo>
                  <a:pt x="230" y="305"/>
                </a:lnTo>
                <a:lnTo>
                  <a:pt x="216" y="313"/>
                </a:lnTo>
                <a:lnTo>
                  <a:pt x="202" y="319"/>
                </a:lnTo>
                <a:lnTo>
                  <a:pt x="186" y="324"/>
                </a:lnTo>
                <a:lnTo>
                  <a:pt x="181" y="324"/>
                </a:lnTo>
                <a:lnTo>
                  <a:pt x="179" y="324"/>
                </a:lnTo>
                <a:lnTo>
                  <a:pt x="178" y="324"/>
                </a:lnTo>
                <a:lnTo>
                  <a:pt x="178" y="325"/>
                </a:lnTo>
                <a:lnTo>
                  <a:pt x="171" y="327"/>
                </a:lnTo>
                <a:lnTo>
                  <a:pt x="154" y="329"/>
                </a:lnTo>
                <a:lnTo>
                  <a:pt x="138" y="331"/>
                </a:lnTo>
                <a:lnTo>
                  <a:pt x="120" y="329"/>
                </a:lnTo>
                <a:lnTo>
                  <a:pt x="104" y="327"/>
                </a:lnTo>
                <a:lnTo>
                  <a:pt x="88" y="324"/>
                </a:lnTo>
                <a:lnTo>
                  <a:pt x="72" y="319"/>
                </a:lnTo>
                <a:lnTo>
                  <a:pt x="57" y="313"/>
                </a:lnTo>
                <a:lnTo>
                  <a:pt x="43" y="305"/>
                </a:lnTo>
                <a:lnTo>
                  <a:pt x="30" y="296"/>
                </a:lnTo>
                <a:lnTo>
                  <a:pt x="19" y="286"/>
                </a:lnTo>
                <a:lnTo>
                  <a:pt x="8" y="276"/>
                </a:lnTo>
                <a:lnTo>
                  <a:pt x="0" y="268"/>
                </a:lnTo>
                <a:lnTo>
                  <a:pt x="3" y="309"/>
                </a:lnTo>
                <a:lnTo>
                  <a:pt x="33" y="329"/>
                </a:lnTo>
                <a:lnTo>
                  <a:pt x="48" y="337"/>
                </a:lnTo>
                <a:lnTo>
                  <a:pt x="64" y="344"/>
                </a:lnTo>
                <a:lnTo>
                  <a:pt x="81" y="348"/>
                </a:lnTo>
                <a:lnTo>
                  <a:pt x="99" y="353"/>
                </a:lnTo>
                <a:lnTo>
                  <a:pt x="118" y="355"/>
                </a:lnTo>
                <a:lnTo>
                  <a:pt x="138" y="356"/>
                </a:lnTo>
                <a:lnTo>
                  <a:pt x="157" y="355"/>
                </a:lnTo>
                <a:lnTo>
                  <a:pt x="176" y="353"/>
                </a:lnTo>
                <a:lnTo>
                  <a:pt x="195" y="348"/>
                </a:lnTo>
                <a:lnTo>
                  <a:pt x="214" y="343"/>
                </a:lnTo>
                <a:lnTo>
                  <a:pt x="230" y="335"/>
                </a:lnTo>
                <a:lnTo>
                  <a:pt x="247" y="326"/>
                </a:lnTo>
                <a:lnTo>
                  <a:pt x="262" y="315"/>
                </a:lnTo>
                <a:lnTo>
                  <a:pt x="278" y="304"/>
                </a:lnTo>
                <a:lnTo>
                  <a:pt x="280" y="299"/>
                </a:lnTo>
                <a:lnTo>
                  <a:pt x="282" y="297"/>
                </a:lnTo>
                <a:lnTo>
                  <a:pt x="284" y="296"/>
                </a:lnTo>
                <a:lnTo>
                  <a:pt x="291" y="290"/>
                </a:lnTo>
                <a:lnTo>
                  <a:pt x="303" y="276"/>
                </a:lnTo>
                <a:lnTo>
                  <a:pt x="312" y="261"/>
                </a:lnTo>
                <a:lnTo>
                  <a:pt x="313" y="256"/>
                </a:lnTo>
                <a:lnTo>
                  <a:pt x="315" y="253"/>
                </a:lnTo>
                <a:lnTo>
                  <a:pt x="320" y="246"/>
                </a:lnTo>
                <a:lnTo>
                  <a:pt x="322" y="237"/>
                </a:lnTo>
                <a:lnTo>
                  <a:pt x="324" y="233"/>
                </a:lnTo>
                <a:lnTo>
                  <a:pt x="326" y="230"/>
                </a:lnTo>
                <a:lnTo>
                  <a:pt x="331" y="213"/>
                </a:lnTo>
                <a:lnTo>
                  <a:pt x="334" y="195"/>
                </a:lnTo>
                <a:lnTo>
                  <a:pt x="334" y="186"/>
                </a:lnTo>
                <a:lnTo>
                  <a:pt x="334" y="182"/>
                </a:lnTo>
                <a:lnTo>
                  <a:pt x="334" y="180"/>
                </a:lnTo>
                <a:lnTo>
                  <a:pt x="334" y="179"/>
                </a:lnTo>
                <a:lnTo>
                  <a:pt x="335" y="179"/>
                </a:lnTo>
                <a:lnTo>
                  <a:pt x="334" y="160"/>
                </a:lnTo>
                <a:lnTo>
                  <a:pt x="331" y="142"/>
                </a:lnTo>
                <a:lnTo>
                  <a:pt x="326" y="125"/>
                </a:lnTo>
                <a:lnTo>
                  <a:pt x="320" y="110"/>
                </a:lnTo>
                <a:lnTo>
                  <a:pt x="312" y="94"/>
                </a:lnTo>
                <a:lnTo>
                  <a:pt x="303" y="80"/>
                </a:lnTo>
                <a:lnTo>
                  <a:pt x="291" y="66"/>
                </a:lnTo>
                <a:lnTo>
                  <a:pt x="278" y="53"/>
                </a:lnTo>
                <a:lnTo>
                  <a:pt x="262" y="40"/>
                </a:lnTo>
                <a:lnTo>
                  <a:pt x="247" y="30"/>
                </a:lnTo>
                <a:lnTo>
                  <a:pt x="230" y="20"/>
                </a:lnTo>
                <a:lnTo>
                  <a:pt x="214" y="13"/>
                </a:lnTo>
                <a:lnTo>
                  <a:pt x="195" y="7"/>
                </a:lnTo>
                <a:lnTo>
                  <a:pt x="176" y="3"/>
                </a:lnTo>
                <a:lnTo>
                  <a:pt x="157" y="0"/>
                </a:lnTo>
                <a:lnTo>
                  <a:pt x="138" y="0"/>
                </a:lnTo>
                <a:lnTo>
                  <a:pt x="104" y="1"/>
                </a:lnTo>
                <a:lnTo>
                  <a:pt x="75" y="8"/>
                </a:lnTo>
                <a:lnTo>
                  <a:pt x="47" y="18"/>
                </a:lnTo>
                <a:lnTo>
                  <a:pt x="22" y="33"/>
                </a:lnTo>
                <a:lnTo>
                  <a:pt x="17" y="54"/>
                </a:lnTo>
                <a:lnTo>
                  <a:pt x="14" y="77"/>
                </a:lnTo>
                <a:lnTo>
                  <a:pt x="19" y="71"/>
                </a:lnTo>
                <a:lnTo>
                  <a:pt x="43" y="50"/>
                </a:lnTo>
                <a:lnTo>
                  <a:pt x="72" y="37"/>
                </a:lnTo>
                <a:lnTo>
                  <a:pt x="104" y="28"/>
                </a:lnTo>
                <a:lnTo>
                  <a:pt x="138" y="26"/>
                </a:lnTo>
                <a:lnTo>
                  <a:pt x="154" y="26"/>
                </a:lnTo>
                <a:lnTo>
                  <a:pt x="171" y="28"/>
                </a:lnTo>
                <a:lnTo>
                  <a:pt x="186" y="31"/>
                </a:lnTo>
                <a:lnTo>
                  <a:pt x="202" y="37"/>
                </a:lnTo>
                <a:lnTo>
                  <a:pt x="216" y="42"/>
                </a:lnTo>
                <a:lnTo>
                  <a:pt x="230" y="50"/>
                </a:lnTo>
                <a:lnTo>
                  <a:pt x="243" y="59"/>
                </a:lnTo>
                <a:lnTo>
                  <a:pt x="257" y="71"/>
                </a:lnTo>
                <a:lnTo>
                  <a:pt x="269" y="82"/>
                </a:lnTo>
                <a:lnTo>
                  <a:pt x="279" y="94"/>
                </a:lnTo>
                <a:lnTo>
                  <a:pt x="296" y="120"/>
                </a:lnTo>
                <a:lnTo>
                  <a:pt x="305" y="148"/>
                </a:lnTo>
                <a:lnTo>
                  <a:pt x="307" y="162"/>
                </a:lnTo>
                <a:lnTo>
                  <a:pt x="308" y="179"/>
                </a:lnTo>
                <a:close/>
              </a:path>
            </a:pathLst>
          </a:custGeom>
          <a:solidFill>
            <a:srgbClr val="DFDFD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7" name="Freeform 11"/>
          <p:cNvSpPr>
            <a:spLocks noEditPoints="1"/>
          </p:cNvSpPr>
          <p:nvPr/>
        </p:nvSpPr>
        <p:spPr>
          <a:xfrm>
            <a:off x="1492250" y="1444625"/>
            <a:ext cx="90488" cy="101600"/>
          </a:xfrm>
          <a:custGeom>
            <a:avLst/>
            <a:gdLst/>
            <a:ahLst/>
            <a:cxnLst>
              <a:cxn ang="0">
                <a:pos x="25901220" y="32702052"/>
              </a:cxn>
              <a:cxn ang="0">
                <a:pos x="27467632" y="29526952"/>
              </a:cxn>
              <a:cxn ang="0">
                <a:pos x="28303031" y="26986952"/>
              </a:cxn>
              <a:cxn ang="0">
                <a:pos x="28929660" y="24288376"/>
              </a:cxn>
              <a:cxn ang="0">
                <a:pos x="29138752" y="21113277"/>
              </a:cxn>
              <a:cxn ang="0">
                <a:pos x="29243136" y="20319602"/>
              </a:cxn>
              <a:cxn ang="0">
                <a:pos x="28929660" y="16033675"/>
              </a:cxn>
              <a:cxn ang="0">
                <a:pos x="26736619" y="9048775"/>
              </a:cxn>
              <a:cxn ang="0">
                <a:pos x="24856730" y="6032251"/>
              </a:cxn>
              <a:cxn ang="0">
                <a:pos x="21096954" y="2063875"/>
              </a:cxn>
              <a:cxn ang="0">
                <a:pos x="17232470" y="317550"/>
              </a:cxn>
              <a:cxn ang="0">
                <a:pos x="14412799" y="0"/>
              </a:cxn>
              <a:cxn ang="0">
                <a:pos x="8668427" y="1428775"/>
              </a:cxn>
              <a:cxn ang="0">
                <a:pos x="3759776" y="6032251"/>
              </a:cxn>
              <a:cxn ang="0">
                <a:pos x="1671119" y="9207351"/>
              </a:cxn>
              <a:cxn ang="0">
                <a:pos x="313476" y="13334701"/>
              </a:cxn>
              <a:cxn ang="0">
                <a:pos x="313476" y="27145926"/>
              </a:cxn>
              <a:cxn ang="0">
                <a:pos x="2297749" y="32066952"/>
              </a:cxn>
              <a:cxn ang="0">
                <a:pos x="6057525" y="36988376"/>
              </a:cxn>
              <a:cxn ang="0">
                <a:pos x="8668427" y="38893277"/>
              </a:cxn>
              <a:cxn ang="0">
                <a:pos x="12846064" y="40322052"/>
              </a:cxn>
              <a:cxn ang="0">
                <a:pos x="14621568" y="40322052"/>
              </a:cxn>
              <a:cxn ang="0">
                <a:pos x="15770443" y="40322052"/>
              </a:cxn>
              <a:cxn ang="0">
                <a:pos x="19843695" y="38893277"/>
              </a:cxn>
              <a:cxn ang="0">
                <a:pos x="22454597" y="36988376"/>
              </a:cxn>
              <a:cxn ang="0">
                <a:pos x="22767750" y="8889801"/>
              </a:cxn>
              <a:cxn ang="0">
                <a:pos x="25378975" y="14128376"/>
              </a:cxn>
              <a:cxn ang="0">
                <a:pos x="26214374" y="20319602"/>
              </a:cxn>
              <a:cxn ang="0">
                <a:pos x="26005605" y="22383476"/>
              </a:cxn>
              <a:cxn ang="0">
                <a:pos x="25587744" y="24605926"/>
              </a:cxn>
              <a:cxn ang="0">
                <a:pos x="24230101" y="29050827"/>
              </a:cxn>
              <a:cxn ang="0">
                <a:pos x="22767750" y="31749402"/>
              </a:cxn>
              <a:cxn ang="0">
                <a:pos x="18903590" y="35242052"/>
              </a:cxn>
              <a:cxn ang="0">
                <a:pos x="15456966" y="36353277"/>
              </a:cxn>
              <a:cxn ang="0">
                <a:pos x="14412799" y="36511853"/>
              </a:cxn>
              <a:cxn ang="0">
                <a:pos x="9712917" y="35242052"/>
              </a:cxn>
              <a:cxn ang="0">
                <a:pos x="5953141" y="31749402"/>
              </a:cxn>
              <a:cxn ang="0">
                <a:pos x="3446623" y="26193277"/>
              </a:cxn>
              <a:cxn ang="0">
                <a:pos x="2715286" y="23177151"/>
              </a:cxn>
              <a:cxn ang="0">
                <a:pos x="2715286" y="16985926"/>
              </a:cxn>
              <a:cxn ang="0">
                <a:pos x="4386406" y="11271225"/>
              </a:cxn>
              <a:cxn ang="0">
                <a:pos x="7728645" y="6508775"/>
              </a:cxn>
              <a:cxn ang="0">
                <a:pos x="11801574" y="4286325"/>
              </a:cxn>
              <a:cxn ang="0">
                <a:pos x="16710225" y="4286325"/>
              </a:cxn>
              <a:cxn ang="0">
                <a:pos x="20887862" y="6508775"/>
              </a:cxn>
            </a:cxnLst>
            <a:rect l="0" t="0" r="0" b="0"/>
            <a:pathLst>
              <a:path w="280" h="255">
                <a:moveTo>
                  <a:pt x="238" y="217"/>
                </a:moveTo>
                <a:lnTo>
                  <a:pt x="248" y="206"/>
                </a:lnTo>
                <a:lnTo>
                  <a:pt x="256" y="197"/>
                </a:lnTo>
                <a:lnTo>
                  <a:pt x="263" y="186"/>
                </a:lnTo>
                <a:lnTo>
                  <a:pt x="270" y="176"/>
                </a:lnTo>
                <a:lnTo>
                  <a:pt x="271" y="170"/>
                </a:lnTo>
                <a:lnTo>
                  <a:pt x="273" y="164"/>
                </a:lnTo>
                <a:lnTo>
                  <a:pt x="277" y="153"/>
                </a:lnTo>
                <a:lnTo>
                  <a:pt x="279" y="140"/>
                </a:lnTo>
                <a:lnTo>
                  <a:pt x="279" y="133"/>
                </a:lnTo>
                <a:lnTo>
                  <a:pt x="279" y="130"/>
                </a:lnTo>
                <a:lnTo>
                  <a:pt x="280" y="128"/>
                </a:lnTo>
                <a:lnTo>
                  <a:pt x="279" y="114"/>
                </a:lnTo>
                <a:lnTo>
                  <a:pt x="277" y="101"/>
                </a:lnTo>
                <a:lnTo>
                  <a:pt x="270" y="78"/>
                </a:lnTo>
                <a:lnTo>
                  <a:pt x="256" y="57"/>
                </a:lnTo>
                <a:lnTo>
                  <a:pt x="248" y="47"/>
                </a:lnTo>
                <a:lnTo>
                  <a:pt x="238" y="38"/>
                </a:lnTo>
                <a:lnTo>
                  <a:pt x="215" y="20"/>
                </a:lnTo>
                <a:lnTo>
                  <a:pt x="202" y="13"/>
                </a:lnTo>
                <a:lnTo>
                  <a:pt x="190" y="9"/>
                </a:lnTo>
                <a:lnTo>
                  <a:pt x="165" y="2"/>
                </a:lnTo>
                <a:lnTo>
                  <a:pt x="151" y="0"/>
                </a:lnTo>
                <a:lnTo>
                  <a:pt x="138" y="0"/>
                </a:lnTo>
                <a:lnTo>
                  <a:pt x="109" y="2"/>
                </a:lnTo>
                <a:lnTo>
                  <a:pt x="83" y="9"/>
                </a:lnTo>
                <a:lnTo>
                  <a:pt x="58" y="20"/>
                </a:lnTo>
                <a:lnTo>
                  <a:pt x="36" y="38"/>
                </a:lnTo>
                <a:lnTo>
                  <a:pt x="24" y="47"/>
                </a:lnTo>
                <a:lnTo>
                  <a:pt x="16" y="58"/>
                </a:lnTo>
                <a:lnTo>
                  <a:pt x="8" y="70"/>
                </a:lnTo>
                <a:lnTo>
                  <a:pt x="3" y="84"/>
                </a:lnTo>
                <a:lnTo>
                  <a:pt x="0" y="155"/>
                </a:lnTo>
                <a:lnTo>
                  <a:pt x="3" y="171"/>
                </a:lnTo>
                <a:lnTo>
                  <a:pt x="12" y="188"/>
                </a:lnTo>
                <a:lnTo>
                  <a:pt x="22" y="202"/>
                </a:lnTo>
                <a:lnTo>
                  <a:pt x="36" y="217"/>
                </a:lnTo>
                <a:lnTo>
                  <a:pt x="58" y="233"/>
                </a:lnTo>
                <a:lnTo>
                  <a:pt x="70" y="240"/>
                </a:lnTo>
                <a:lnTo>
                  <a:pt x="83" y="245"/>
                </a:lnTo>
                <a:lnTo>
                  <a:pt x="109" y="252"/>
                </a:lnTo>
                <a:lnTo>
                  <a:pt x="123" y="254"/>
                </a:lnTo>
                <a:lnTo>
                  <a:pt x="138" y="255"/>
                </a:lnTo>
                <a:lnTo>
                  <a:pt x="140" y="254"/>
                </a:lnTo>
                <a:lnTo>
                  <a:pt x="144" y="254"/>
                </a:lnTo>
                <a:lnTo>
                  <a:pt x="151" y="254"/>
                </a:lnTo>
                <a:lnTo>
                  <a:pt x="165" y="252"/>
                </a:lnTo>
                <a:lnTo>
                  <a:pt x="190" y="245"/>
                </a:lnTo>
                <a:lnTo>
                  <a:pt x="202" y="240"/>
                </a:lnTo>
                <a:lnTo>
                  <a:pt x="215" y="233"/>
                </a:lnTo>
                <a:lnTo>
                  <a:pt x="238" y="217"/>
                </a:lnTo>
                <a:close/>
                <a:moveTo>
                  <a:pt x="218" y="56"/>
                </a:moveTo>
                <a:lnTo>
                  <a:pt x="232" y="71"/>
                </a:lnTo>
                <a:lnTo>
                  <a:pt x="243" y="89"/>
                </a:lnTo>
                <a:lnTo>
                  <a:pt x="249" y="107"/>
                </a:lnTo>
                <a:lnTo>
                  <a:pt x="251" y="128"/>
                </a:lnTo>
                <a:lnTo>
                  <a:pt x="250" y="137"/>
                </a:lnTo>
                <a:lnTo>
                  <a:pt x="249" y="141"/>
                </a:lnTo>
                <a:lnTo>
                  <a:pt x="249" y="146"/>
                </a:lnTo>
                <a:lnTo>
                  <a:pt x="245" y="155"/>
                </a:lnTo>
                <a:lnTo>
                  <a:pt x="243" y="165"/>
                </a:lnTo>
                <a:lnTo>
                  <a:pt x="232" y="183"/>
                </a:lnTo>
                <a:lnTo>
                  <a:pt x="225" y="191"/>
                </a:lnTo>
                <a:lnTo>
                  <a:pt x="218" y="200"/>
                </a:lnTo>
                <a:lnTo>
                  <a:pt x="200" y="212"/>
                </a:lnTo>
                <a:lnTo>
                  <a:pt x="181" y="222"/>
                </a:lnTo>
                <a:lnTo>
                  <a:pt x="160" y="227"/>
                </a:lnTo>
                <a:lnTo>
                  <a:pt x="148" y="229"/>
                </a:lnTo>
                <a:lnTo>
                  <a:pt x="142" y="229"/>
                </a:lnTo>
                <a:lnTo>
                  <a:pt x="138" y="230"/>
                </a:lnTo>
                <a:lnTo>
                  <a:pt x="113" y="227"/>
                </a:lnTo>
                <a:lnTo>
                  <a:pt x="93" y="222"/>
                </a:lnTo>
                <a:lnTo>
                  <a:pt x="74" y="212"/>
                </a:lnTo>
                <a:lnTo>
                  <a:pt x="57" y="200"/>
                </a:lnTo>
                <a:lnTo>
                  <a:pt x="42" y="183"/>
                </a:lnTo>
                <a:lnTo>
                  <a:pt x="33" y="165"/>
                </a:lnTo>
                <a:lnTo>
                  <a:pt x="28" y="155"/>
                </a:lnTo>
                <a:lnTo>
                  <a:pt x="26" y="146"/>
                </a:lnTo>
                <a:lnTo>
                  <a:pt x="24" y="128"/>
                </a:lnTo>
                <a:lnTo>
                  <a:pt x="26" y="107"/>
                </a:lnTo>
                <a:lnTo>
                  <a:pt x="33" y="89"/>
                </a:lnTo>
                <a:lnTo>
                  <a:pt x="42" y="71"/>
                </a:lnTo>
                <a:lnTo>
                  <a:pt x="57" y="56"/>
                </a:lnTo>
                <a:lnTo>
                  <a:pt x="74" y="41"/>
                </a:lnTo>
                <a:lnTo>
                  <a:pt x="93" y="32"/>
                </a:lnTo>
                <a:lnTo>
                  <a:pt x="113" y="27"/>
                </a:lnTo>
                <a:lnTo>
                  <a:pt x="138" y="26"/>
                </a:lnTo>
                <a:lnTo>
                  <a:pt x="160" y="27"/>
                </a:lnTo>
                <a:lnTo>
                  <a:pt x="181" y="32"/>
                </a:lnTo>
                <a:lnTo>
                  <a:pt x="200" y="41"/>
                </a:lnTo>
                <a:lnTo>
                  <a:pt x="218" y="56"/>
                </a:lnTo>
                <a:close/>
              </a:path>
            </a:pathLst>
          </a:custGeom>
          <a:solidFill>
            <a:srgbClr val="EAEAE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7948" name="Group 12"/>
          <p:cNvGrpSpPr/>
          <p:nvPr/>
        </p:nvGrpSpPr>
        <p:grpSpPr>
          <a:xfrm>
            <a:off x="1295400" y="1219200"/>
            <a:ext cx="431800" cy="549275"/>
            <a:chOff x="942" y="768"/>
            <a:chExt cx="272" cy="346"/>
          </a:xfrm>
        </p:grpSpPr>
        <p:sp>
          <p:nvSpPr>
            <p:cNvPr id="27668" name="Freeform 13"/>
            <p:cNvSpPr/>
            <p:nvPr/>
          </p:nvSpPr>
          <p:spPr>
            <a:xfrm>
              <a:off x="942" y="768"/>
              <a:ext cx="74" cy="346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81"/>
                </a:cxn>
                <a:cxn ang="0">
                  <a:pos x="13" y="78"/>
                </a:cxn>
                <a:cxn ang="0">
                  <a:pos x="11" y="75"/>
                </a:cxn>
                <a:cxn ang="0">
                  <a:pos x="8" y="71"/>
                </a:cxn>
                <a:cxn ang="0">
                  <a:pos x="7" y="68"/>
                </a:cxn>
                <a:cxn ang="0">
                  <a:pos x="6" y="65"/>
                </a:cxn>
                <a:cxn ang="0">
                  <a:pos x="5" y="64"/>
                </a:cxn>
                <a:cxn ang="0">
                  <a:pos x="4" y="61"/>
                </a:cxn>
                <a:cxn ang="0">
                  <a:pos x="3" y="59"/>
                </a:cxn>
                <a:cxn ang="0">
                  <a:pos x="2" y="57"/>
                </a:cxn>
                <a:cxn ang="0">
                  <a:pos x="2" y="55"/>
                </a:cxn>
                <a:cxn ang="0">
                  <a:pos x="1" y="51"/>
                </a:cxn>
                <a:cxn ang="0">
                  <a:pos x="0" y="46"/>
                </a:cxn>
                <a:cxn ang="0">
                  <a:pos x="0" y="44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0" y="36"/>
                </a:cxn>
                <a:cxn ang="0">
                  <a:pos x="0" y="34"/>
                </a:cxn>
                <a:cxn ang="0">
                  <a:pos x="1" y="29"/>
                </a:cxn>
                <a:cxn ang="0">
                  <a:pos x="2" y="25"/>
                </a:cxn>
                <a:cxn ang="0">
                  <a:pos x="4" y="21"/>
                </a:cxn>
                <a:cxn ang="0">
                  <a:pos x="4" y="19"/>
                </a:cxn>
                <a:cxn ang="0">
                  <a:pos x="5" y="17"/>
                </a:cxn>
                <a:cxn ang="0">
                  <a:pos x="6" y="15"/>
                </a:cxn>
                <a:cxn ang="0">
                  <a:pos x="7" y="12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1" y="6"/>
                </a:cxn>
                <a:cxn ang="0">
                  <a:pos x="12" y="4"/>
                </a:cxn>
                <a:cxn ang="0">
                  <a:pos x="15" y="0"/>
                </a:cxn>
                <a:cxn ang="0">
                  <a:pos x="15" y="35"/>
                </a:cxn>
              </a:cxnLst>
              <a:rect l="0" t="0" r="0" b="0"/>
              <a:pathLst>
                <a:path w="358" h="1470">
                  <a:moveTo>
                    <a:pt x="358" y="830"/>
                  </a:moveTo>
                  <a:lnTo>
                    <a:pt x="358" y="1470"/>
                  </a:lnTo>
                  <a:lnTo>
                    <a:pt x="300" y="1408"/>
                  </a:lnTo>
                  <a:lnTo>
                    <a:pt x="247" y="1346"/>
                  </a:lnTo>
                  <a:lnTo>
                    <a:pt x="199" y="1284"/>
                  </a:lnTo>
                  <a:lnTo>
                    <a:pt x="159" y="1222"/>
                  </a:lnTo>
                  <a:lnTo>
                    <a:pt x="134" y="1182"/>
                  </a:lnTo>
                  <a:lnTo>
                    <a:pt x="112" y="1145"/>
                  </a:lnTo>
                  <a:lnTo>
                    <a:pt x="92" y="1107"/>
                  </a:lnTo>
                  <a:lnTo>
                    <a:pt x="74" y="1069"/>
                  </a:lnTo>
                  <a:lnTo>
                    <a:pt x="57" y="1029"/>
                  </a:lnTo>
                  <a:lnTo>
                    <a:pt x="44" y="992"/>
                  </a:lnTo>
                  <a:lnTo>
                    <a:pt x="22" y="916"/>
                  </a:lnTo>
                  <a:lnTo>
                    <a:pt x="7" y="839"/>
                  </a:lnTo>
                  <a:lnTo>
                    <a:pt x="1" y="801"/>
                  </a:lnTo>
                  <a:lnTo>
                    <a:pt x="0" y="763"/>
                  </a:lnTo>
                  <a:lnTo>
                    <a:pt x="1" y="686"/>
                  </a:lnTo>
                  <a:lnTo>
                    <a:pt x="4" y="648"/>
                  </a:lnTo>
                  <a:lnTo>
                    <a:pt x="10" y="610"/>
                  </a:lnTo>
                  <a:lnTo>
                    <a:pt x="25" y="533"/>
                  </a:lnTo>
                  <a:lnTo>
                    <a:pt x="50" y="457"/>
                  </a:lnTo>
                  <a:lnTo>
                    <a:pt x="81" y="380"/>
                  </a:lnTo>
                  <a:lnTo>
                    <a:pt x="99" y="342"/>
                  </a:lnTo>
                  <a:lnTo>
                    <a:pt x="121" y="304"/>
                  </a:lnTo>
                  <a:lnTo>
                    <a:pt x="143" y="264"/>
                  </a:lnTo>
                  <a:lnTo>
                    <a:pt x="168" y="227"/>
                  </a:lnTo>
                  <a:lnTo>
                    <a:pt x="195" y="189"/>
                  </a:lnTo>
                  <a:lnTo>
                    <a:pt x="224" y="151"/>
                  </a:lnTo>
                  <a:lnTo>
                    <a:pt x="253" y="113"/>
                  </a:lnTo>
                  <a:lnTo>
                    <a:pt x="287" y="76"/>
                  </a:lnTo>
                  <a:lnTo>
                    <a:pt x="358" y="0"/>
                  </a:lnTo>
                  <a:lnTo>
                    <a:pt x="358" y="623"/>
                  </a:lnTo>
                </a:path>
              </a:pathLst>
            </a:custGeom>
            <a:solidFill>
              <a:srgbClr val="C0C0C0">
                <a:alpha val="100000"/>
              </a:srgbClr>
            </a:solidFill>
            <a:ln w="12700" cap="flat" cmpd="sng">
              <a:solidFill>
                <a:srgbClr val="666666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Freeform 14"/>
            <p:cNvSpPr/>
            <p:nvPr/>
          </p:nvSpPr>
          <p:spPr>
            <a:xfrm>
              <a:off x="1008" y="912"/>
              <a:ext cx="206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7"/>
                </a:cxn>
                <a:cxn ang="0">
                  <a:pos x="0" y="11"/>
                </a:cxn>
              </a:cxnLst>
              <a:rect l="0" t="0" r="0" b="0"/>
              <a:pathLst>
                <a:path w="1002" h="207">
                  <a:moveTo>
                    <a:pt x="0" y="0"/>
                  </a:moveTo>
                  <a:lnTo>
                    <a:pt x="1002" y="128"/>
                  </a:lnTo>
                  <a:lnTo>
                    <a:pt x="0" y="207"/>
                  </a:lnTo>
                </a:path>
              </a:pathLst>
            </a:custGeom>
            <a:solidFill>
              <a:srgbClr val="C0C0C0">
                <a:alpha val="100000"/>
              </a:srgbClr>
            </a:solidFill>
            <a:ln w="12700" cap="flat" cmpd="sng">
              <a:solidFill>
                <a:srgbClr val="666666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7951" name="Rectangle 15"/>
          <p:cNvSpPr/>
          <p:nvPr/>
        </p:nvSpPr>
        <p:spPr>
          <a:xfrm>
            <a:off x="2057400" y="1219200"/>
            <a:ext cx="3657600" cy="4873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accent2"/>
                </a:solidFill>
                <a:latin typeface="宋体" panose="02010600030101010101" pitchFamily="2" charset="-122"/>
              </a:rPr>
              <a:t>图钉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的长度是</a:t>
            </a: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厘米</a:t>
            </a:r>
          </a:p>
        </p:txBody>
      </p:sp>
      <p:sp>
        <p:nvSpPr>
          <p:cNvPr id="167952" name="Text Box 16"/>
          <p:cNvSpPr txBox="1"/>
          <p:nvPr/>
        </p:nvSpPr>
        <p:spPr>
          <a:xfrm>
            <a:off x="4572000" y="4800600"/>
            <a:ext cx="4114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手指的宽大约是</a:t>
            </a: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厘米</a:t>
            </a:r>
          </a:p>
        </p:txBody>
      </p:sp>
      <p:grpSp>
        <p:nvGrpSpPr>
          <p:cNvPr id="167953" name="Group 17"/>
          <p:cNvGrpSpPr/>
          <p:nvPr/>
        </p:nvGrpSpPr>
        <p:grpSpPr>
          <a:xfrm>
            <a:off x="2133600" y="2895600"/>
            <a:ext cx="6400800" cy="3276600"/>
            <a:chOff x="884" y="1389"/>
            <a:chExt cx="3843" cy="2064"/>
          </a:xfrm>
        </p:grpSpPr>
        <p:graphicFrame>
          <p:nvGraphicFramePr>
            <p:cNvPr id="27666" name="Object 18"/>
            <p:cNvGraphicFramePr>
              <a:graphicFrameLocks noChangeAspect="1"/>
            </p:cNvGraphicFramePr>
            <p:nvPr/>
          </p:nvGraphicFramePr>
          <p:xfrm>
            <a:off x="1655" y="1570"/>
            <a:ext cx="3072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r:id="rId5" imgW="3570605" imgH="536575" progId="Flash.Movie">
                    <p:embed/>
                  </p:oleObj>
                </mc:Choice>
                <mc:Fallback>
                  <p:oleObj r:id="rId5" imgW="3570605" imgH="536575" progId="Flash.Movie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655" y="1570"/>
                          <a:ext cx="3072" cy="4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7" name="Object 19"/>
            <p:cNvGraphicFramePr>
              <a:graphicFrameLocks noChangeAspect="1"/>
            </p:cNvGraphicFramePr>
            <p:nvPr/>
          </p:nvGraphicFramePr>
          <p:xfrm>
            <a:off x="884" y="1389"/>
            <a:ext cx="1417" cy="2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r:id="rId7" imgW="1751330" imgH="2552065" progId="Flash.Movie">
                    <p:embed/>
                  </p:oleObj>
                </mc:Choice>
                <mc:Fallback>
                  <p:oleObj r:id="rId7" imgW="1751330" imgH="2552065" progId="Flash.Movie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84" y="1389"/>
                          <a:ext cx="1417" cy="20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7956" name="Group 20"/>
          <p:cNvGrpSpPr>
            <a:grpSpLocks noChangeAspect="1"/>
          </p:cNvGrpSpPr>
          <p:nvPr/>
        </p:nvGrpSpPr>
        <p:grpSpPr>
          <a:xfrm>
            <a:off x="1219200" y="1219200"/>
            <a:ext cx="533400" cy="587375"/>
            <a:chOff x="894" y="768"/>
            <a:chExt cx="336" cy="370"/>
          </a:xfrm>
        </p:grpSpPr>
        <p:sp>
          <p:nvSpPr>
            <p:cNvPr id="27663" name="AutoShape 21"/>
            <p:cNvSpPr>
              <a:spLocks noChangeAspect="1" noTextEdit="1"/>
            </p:cNvSpPr>
            <p:nvPr/>
          </p:nvSpPr>
          <p:spPr>
            <a:xfrm>
              <a:off x="894" y="768"/>
              <a:ext cx="336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4" name="Line 22"/>
            <p:cNvSpPr/>
            <p:nvPr/>
          </p:nvSpPr>
          <p:spPr>
            <a:xfrm>
              <a:off x="925" y="802"/>
              <a:ext cx="1" cy="302"/>
            </a:xfrm>
            <a:prstGeom prst="line">
              <a:avLst/>
            </a:prstGeom>
            <a:ln w="42863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5" name="Line 23"/>
            <p:cNvSpPr/>
            <p:nvPr/>
          </p:nvSpPr>
          <p:spPr>
            <a:xfrm flipV="1">
              <a:off x="1199" y="802"/>
              <a:ext cx="1" cy="302"/>
            </a:xfrm>
            <a:prstGeom prst="line">
              <a:avLst/>
            </a:prstGeom>
            <a:ln w="42863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1" grpId="0"/>
      <p:bldP spid="1679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/>
          <p:nvPr/>
        </p:nvSpPr>
        <p:spPr>
          <a:xfrm>
            <a:off x="971550" y="1052513"/>
            <a:ext cx="7097713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4800" b="1" dirty="0">
                <a:latin typeface="Comic Sans MS" panose="030F0702030302020204" pitchFamily="66" charset="0"/>
              </a:rPr>
              <a:t>厘米可以用字母</a:t>
            </a:r>
            <a:r>
              <a:rPr lang="en-US" altLang="zh-CN" sz="4800" b="1" dirty="0">
                <a:latin typeface="Comic Sans MS" panose="030F0702030302020204" pitchFamily="66" charset="0"/>
              </a:rPr>
              <a:t>cm</a:t>
            </a:r>
            <a:r>
              <a:rPr lang="zh-CN" altLang="en-US" sz="4800" b="1" dirty="0">
                <a:latin typeface="Comic Sans MS" panose="030F0702030302020204" pitchFamily="66" charset="0"/>
              </a:rPr>
              <a:t>表示。</a:t>
            </a:r>
          </a:p>
        </p:txBody>
      </p:sp>
      <p:sp>
        <p:nvSpPr>
          <p:cNvPr id="81923" name="Text Box 3"/>
          <p:cNvSpPr txBox="1"/>
          <p:nvPr/>
        </p:nvSpPr>
        <p:spPr>
          <a:xfrm>
            <a:off x="1042988" y="2420938"/>
            <a:ext cx="4098925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b="1" dirty="0">
                <a:latin typeface="Comic Sans MS" panose="030F0702030302020204" pitchFamily="66" charset="0"/>
              </a:rPr>
              <a:t>Cm</a:t>
            </a:r>
            <a:r>
              <a:rPr lang="zh-CN" altLang="en-US" sz="4800" b="1" dirty="0">
                <a:latin typeface="Comic Sans MS" panose="030F0702030302020204" pitchFamily="66" charset="0"/>
              </a:rPr>
              <a:t>读作：厘米</a:t>
            </a:r>
          </a:p>
        </p:txBody>
      </p:sp>
      <p:sp>
        <p:nvSpPr>
          <p:cNvPr id="81924" name="Text Box 4"/>
          <p:cNvSpPr txBox="1"/>
          <p:nvPr/>
        </p:nvSpPr>
        <p:spPr>
          <a:xfrm>
            <a:off x="1042988" y="3933825"/>
            <a:ext cx="5457825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b="1" dirty="0">
                <a:latin typeface="Comic Sans MS" panose="030F0702030302020204" pitchFamily="66" charset="0"/>
              </a:rPr>
              <a:t>1</a:t>
            </a:r>
            <a:r>
              <a:rPr lang="zh-CN" altLang="en-US" sz="4800" b="1" dirty="0">
                <a:latin typeface="Comic Sans MS" panose="030F0702030302020204" pitchFamily="66" charset="0"/>
              </a:rPr>
              <a:t>厘米可以表示成：</a:t>
            </a:r>
          </a:p>
        </p:txBody>
      </p:sp>
      <p:sp>
        <p:nvSpPr>
          <p:cNvPr id="81925" name="Text Box 5"/>
          <p:cNvSpPr txBox="1"/>
          <p:nvPr/>
        </p:nvSpPr>
        <p:spPr>
          <a:xfrm>
            <a:off x="6372225" y="3933825"/>
            <a:ext cx="1341438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b="1" u="sng" dirty="0">
                <a:latin typeface="Comic Sans MS" panose="030F0702030302020204" pitchFamily="66" charset="0"/>
              </a:rPr>
              <a:t>1cm</a:t>
            </a:r>
          </a:p>
        </p:txBody>
      </p:sp>
      <p:sp>
        <p:nvSpPr>
          <p:cNvPr id="81927" name="Line 7"/>
          <p:cNvSpPr/>
          <p:nvPr/>
        </p:nvSpPr>
        <p:spPr>
          <a:xfrm>
            <a:off x="7164388" y="4724400"/>
            <a:ext cx="0" cy="504825"/>
          </a:xfrm>
          <a:prstGeom prst="line">
            <a:avLst/>
          </a:prstGeom>
          <a:ln w="38100" cap="flat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28" name="Text Box 8"/>
          <p:cNvSpPr txBox="1"/>
          <p:nvPr/>
        </p:nvSpPr>
        <p:spPr>
          <a:xfrm>
            <a:off x="5003800" y="5300663"/>
            <a:ext cx="33131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0" hangingPunct="0"/>
            <a:r>
              <a:rPr lang="en-US" altLang="zh-CN" sz="2800" b="1" u="sng" dirty="0">
                <a:solidFill>
                  <a:srgbClr val="0000FF"/>
                </a:solidFill>
                <a:latin typeface="Arial" panose="020B0604020202020204" pitchFamily="34" charset="0"/>
              </a:rPr>
              <a:t>1cm</a:t>
            </a:r>
            <a:r>
              <a:rPr lang="zh-CN" altLang="en-US" sz="2800" b="1" u="sng" dirty="0">
                <a:solidFill>
                  <a:srgbClr val="0000FF"/>
                </a:solidFill>
                <a:latin typeface="Arial" panose="020B0604020202020204" pitchFamily="34" charset="0"/>
              </a:rPr>
              <a:t>读作：</a:t>
            </a:r>
            <a:r>
              <a:rPr lang="en-US" altLang="zh-CN" sz="2800" b="1" u="sng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 u="sng" dirty="0">
                <a:solidFill>
                  <a:srgbClr val="0000FF"/>
                </a:solidFill>
                <a:latin typeface="Arial" panose="020B0604020202020204" pitchFamily="34" charset="0"/>
              </a:rPr>
              <a:t>厘米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/>
          <p:nvPr/>
        </p:nvSpPr>
        <p:spPr>
          <a:xfrm>
            <a:off x="0" y="1101725"/>
            <a:ext cx="5457825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b="1" dirty="0">
                <a:latin typeface="Comic Sans MS" panose="030F0702030302020204" pitchFamily="66" charset="0"/>
              </a:rPr>
              <a:t>2</a:t>
            </a:r>
            <a:r>
              <a:rPr lang="zh-CN" altLang="en-US" sz="4800" b="1" dirty="0">
                <a:latin typeface="Comic Sans MS" panose="030F0702030302020204" pitchFamily="66" charset="0"/>
              </a:rPr>
              <a:t>厘米可以表示成：</a:t>
            </a:r>
          </a:p>
        </p:txBody>
      </p:sp>
      <p:sp>
        <p:nvSpPr>
          <p:cNvPr id="29699" name="Text Box 3"/>
          <p:cNvSpPr txBox="1"/>
          <p:nvPr/>
        </p:nvSpPr>
        <p:spPr>
          <a:xfrm>
            <a:off x="0" y="3262313"/>
            <a:ext cx="5457825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b="1" dirty="0">
                <a:latin typeface="Comic Sans MS" panose="030F0702030302020204" pitchFamily="66" charset="0"/>
              </a:rPr>
              <a:t>3</a:t>
            </a:r>
            <a:r>
              <a:rPr lang="zh-CN" altLang="en-US" sz="4800" b="1" dirty="0">
                <a:latin typeface="Comic Sans MS" panose="030F0702030302020204" pitchFamily="66" charset="0"/>
              </a:rPr>
              <a:t>厘米可以表示成：</a:t>
            </a:r>
          </a:p>
        </p:txBody>
      </p:sp>
      <p:sp>
        <p:nvSpPr>
          <p:cNvPr id="82948" name="Text Box 4"/>
          <p:cNvSpPr txBox="1"/>
          <p:nvPr/>
        </p:nvSpPr>
        <p:spPr>
          <a:xfrm>
            <a:off x="5292725" y="1052513"/>
            <a:ext cx="1341438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b="1" dirty="0">
                <a:latin typeface="Comic Sans MS" panose="030F0702030302020204" pitchFamily="66" charset="0"/>
              </a:rPr>
              <a:t>2cm</a:t>
            </a:r>
          </a:p>
        </p:txBody>
      </p:sp>
      <p:sp>
        <p:nvSpPr>
          <p:cNvPr id="82949" name="Text Box 5"/>
          <p:cNvSpPr txBox="1"/>
          <p:nvPr/>
        </p:nvSpPr>
        <p:spPr>
          <a:xfrm>
            <a:off x="5364163" y="3284538"/>
            <a:ext cx="1341437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b="1" dirty="0">
                <a:latin typeface="Comic Sans MS" panose="030F0702030302020204" pitchFamily="66" charset="0"/>
              </a:rPr>
              <a:t>3cm</a:t>
            </a:r>
          </a:p>
        </p:txBody>
      </p:sp>
      <p:sp>
        <p:nvSpPr>
          <p:cNvPr id="82951" name="Text Box 7"/>
          <p:cNvSpPr txBox="1"/>
          <p:nvPr/>
        </p:nvSpPr>
        <p:spPr>
          <a:xfrm>
            <a:off x="4932363" y="2205038"/>
            <a:ext cx="3587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2cm</a:t>
            </a:r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读作：</a:t>
            </a: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厘米</a:t>
            </a:r>
          </a:p>
        </p:txBody>
      </p:sp>
      <p:sp>
        <p:nvSpPr>
          <p:cNvPr id="82952" name="Text Box 8"/>
          <p:cNvSpPr txBox="1"/>
          <p:nvPr/>
        </p:nvSpPr>
        <p:spPr>
          <a:xfrm>
            <a:off x="4932363" y="4508500"/>
            <a:ext cx="3587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3cm</a:t>
            </a:r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读作：</a:t>
            </a: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厘米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尺子（完）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89138"/>
            <a:ext cx="9144000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1" name="Line 3"/>
          <p:cNvSpPr/>
          <p:nvPr/>
        </p:nvSpPr>
        <p:spPr>
          <a:xfrm>
            <a:off x="755650" y="2781300"/>
            <a:ext cx="792163" cy="0"/>
          </a:xfrm>
          <a:prstGeom prst="line">
            <a:avLst/>
          </a:prstGeom>
          <a:ln w="762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972" name="Line 4"/>
          <p:cNvSpPr/>
          <p:nvPr/>
        </p:nvSpPr>
        <p:spPr>
          <a:xfrm>
            <a:off x="1547813" y="2781300"/>
            <a:ext cx="720725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973" name="Line 5"/>
          <p:cNvSpPr/>
          <p:nvPr/>
        </p:nvSpPr>
        <p:spPr>
          <a:xfrm>
            <a:off x="2268538" y="2781300"/>
            <a:ext cx="790575" cy="0"/>
          </a:xfrm>
          <a:prstGeom prst="line">
            <a:avLst/>
          </a:prstGeom>
          <a:ln w="76200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974" name="Rectangle 6"/>
          <p:cNvSpPr/>
          <p:nvPr/>
        </p:nvSpPr>
        <p:spPr>
          <a:xfrm>
            <a:off x="6084888" y="2852738"/>
            <a:ext cx="792162" cy="576262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3975" name="Rectangle 7"/>
          <p:cNvSpPr/>
          <p:nvPr/>
        </p:nvSpPr>
        <p:spPr>
          <a:xfrm>
            <a:off x="755650" y="2708275"/>
            <a:ext cx="1512888" cy="144463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3976" name="Rectangle 8"/>
          <p:cNvSpPr/>
          <p:nvPr/>
        </p:nvSpPr>
        <p:spPr>
          <a:xfrm>
            <a:off x="755650" y="2708275"/>
            <a:ext cx="2303463" cy="144463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2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animBg="1"/>
      <p:bldP spid="83975" grpId="0" animBg="1"/>
      <p:bldP spid="839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/>
          <p:nvPr/>
        </p:nvSpPr>
        <p:spPr>
          <a:xfrm>
            <a:off x="0" y="1773238"/>
            <a:ext cx="8748713" cy="283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6000" b="1" dirty="0">
                <a:latin typeface="Comic Sans MS" panose="030F0702030302020204" pitchFamily="66" charset="0"/>
              </a:rPr>
              <a:t>请同学们在自己的尺子上找出</a:t>
            </a:r>
          </a:p>
          <a:p>
            <a:pPr algn="l"/>
            <a:r>
              <a:rPr lang="en-US" altLang="zh-CN" sz="6000" b="1" dirty="0">
                <a:latin typeface="Comic Sans MS" panose="030F0702030302020204" pitchFamily="66" charset="0"/>
              </a:rPr>
              <a:t>4cm</a:t>
            </a:r>
            <a:r>
              <a:rPr lang="zh-CN" altLang="en-US" sz="6000" b="1" dirty="0">
                <a:latin typeface="Comic Sans MS" panose="030F0702030302020204" pitchFamily="66" charset="0"/>
              </a:rPr>
              <a:t>、</a:t>
            </a:r>
            <a:r>
              <a:rPr lang="en-US" altLang="zh-CN" sz="6000" b="1" dirty="0">
                <a:latin typeface="Comic Sans MS" panose="030F0702030302020204" pitchFamily="66" charset="0"/>
              </a:rPr>
              <a:t>5cm</a:t>
            </a:r>
            <a:r>
              <a:rPr lang="zh-CN" altLang="en-US" sz="6000" b="1" dirty="0">
                <a:latin typeface="Comic Sans MS" panose="030F0702030302020204" pitchFamily="66" charset="0"/>
              </a:rPr>
              <a:t>、</a:t>
            </a:r>
            <a:r>
              <a:rPr lang="en-US" altLang="zh-CN" sz="6000" b="1" dirty="0">
                <a:latin typeface="Comic Sans MS" panose="030F0702030302020204" pitchFamily="66" charset="0"/>
              </a:rPr>
              <a:t>9cm</a:t>
            </a:r>
            <a:r>
              <a:rPr lang="zh-CN" altLang="en-US" sz="6000" b="1" dirty="0">
                <a:latin typeface="Comic Sans MS" panose="030F0702030302020204" pitchFamily="66" charset="0"/>
              </a:rPr>
              <a:t>的长度。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未标题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1773238"/>
            <a:ext cx="7129462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Line 3"/>
          <p:cNvSpPr/>
          <p:nvPr/>
        </p:nvSpPr>
        <p:spPr>
          <a:xfrm>
            <a:off x="1476375" y="2133600"/>
            <a:ext cx="5797550" cy="71438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2" name="Text Box 4"/>
          <p:cNvSpPr txBox="1"/>
          <p:nvPr/>
        </p:nvSpPr>
        <p:spPr>
          <a:xfrm>
            <a:off x="2895600" y="3946525"/>
            <a:ext cx="2063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600" dirty="0">
                <a:latin typeface="Arial" panose="020B0604020202020204" pitchFamily="34" charset="0"/>
              </a:rPr>
              <a:t>6</a:t>
            </a:r>
            <a:r>
              <a:rPr lang="zh-CN" altLang="en-US" sz="3600" dirty="0">
                <a:latin typeface="Arial" panose="020B0604020202020204" pitchFamily="34" charset="0"/>
              </a:rPr>
              <a:t>个</a:t>
            </a:r>
            <a:r>
              <a:rPr lang="en-US" altLang="zh-CN" sz="3600" dirty="0">
                <a:latin typeface="Arial" panose="020B0604020202020204" pitchFamily="34" charset="0"/>
              </a:rPr>
              <a:t>1</a:t>
            </a:r>
            <a:r>
              <a:rPr lang="zh-CN" altLang="en-US" sz="3600" dirty="0">
                <a:latin typeface="Arial" panose="020B0604020202020204" pitchFamily="34" charset="0"/>
              </a:rPr>
              <a:t>厘米</a:t>
            </a:r>
          </a:p>
        </p:txBody>
      </p:sp>
      <p:sp>
        <p:nvSpPr>
          <p:cNvPr id="32773" name="Text Box 5"/>
          <p:cNvSpPr txBox="1"/>
          <p:nvPr/>
        </p:nvSpPr>
        <p:spPr>
          <a:xfrm>
            <a:off x="2916238" y="41497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3348038" y="1262063"/>
            <a:ext cx="1352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600" dirty="0">
                <a:latin typeface="Arial" panose="020B0604020202020204" pitchFamily="34" charset="0"/>
              </a:rPr>
              <a:t>6</a:t>
            </a:r>
            <a:r>
              <a:rPr lang="zh-CN" altLang="en-US" sz="3600" dirty="0">
                <a:latin typeface="Arial" panose="020B0604020202020204" pitchFamily="34" charset="0"/>
              </a:rPr>
              <a:t>厘米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/>
          <p:nvPr/>
        </p:nvSpPr>
        <p:spPr>
          <a:xfrm>
            <a:off x="4481513" y="3168650"/>
            <a:ext cx="180975" cy="519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>
            <a:spAutoFit/>
          </a:bodyPr>
          <a:lstStyle/>
          <a:p>
            <a:endParaRPr lang="en-US" altLang="zh-CN" sz="2800" dirty="0">
              <a:solidFill>
                <a:srgbClr val="0000FF"/>
              </a:solidFill>
              <a:latin typeface="Arial" panose="020B0604020202020204" pitchFamily="34" charset="0"/>
              <a:ea typeface="华文仿宋" panose="02010600040101010101" pitchFamily="2" charset="-122"/>
            </a:endParaRPr>
          </a:p>
        </p:txBody>
      </p:sp>
      <p:pic>
        <p:nvPicPr>
          <p:cNvPr id="15363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971800"/>
            <a:ext cx="3816350" cy="134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20" descr="Image000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38200"/>
            <a:ext cx="2544763" cy="3455988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89109" name="Group 21"/>
          <p:cNvGrpSpPr/>
          <p:nvPr/>
        </p:nvGrpSpPr>
        <p:grpSpPr>
          <a:xfrm>
            <a:off x="1147763" y="4394200"/>
            <a:ext cx="2632075" cy="95250"/>
            <a:chOff x="0" y="0"/>
            <a:chExt cx="1658" cy="60"/>
          </a:xfrm>
        </p:grpSpPr>
        <p:sp>
          <p:nvSpPr>
            <p:cNvPr id="15373" name="未知"/>
            <p:cNvSpPr/>
            <p:nvPr/>
          </p:nvSpPr>
          <p:spPr>
            <a:xfrm>
              <a:off x="0" y="0"/>
              <a:ext cx="388" cy="60"/>
            </a:xfrm>
            <a:custGeom>
              <a:avLst/>
              <a:gdLst/>
              <a:ahLst/>
              <a:cxnLst>
                <a:cxn ang="0">
                  <a:pos x="259" y="42"/>
                </a:cxn>
                <a:cxn ang="0">
                  <a:pos x="111" y="42"/>
                </a:cxn>
                <a:cxn ang="0">
                  <a:pos x="122" y="21"/>
                </a:cxn>
                <a:cxn ang="0">
                  <a:pos x="333" y="21"/>
                </a:cxn>
                <a:cxn ang="0">
                  <a:pos x="344" y="53"/>
                </a:cxn>
                <a:cxn ang="0">
                  <a:pos x="69" y="53"/>
                </a:cxn>
                <a:cxn ang="0">
                  <a:pos x="37" y="11"/>
                </a:cxn>
                <a:cxn ang="0">
                  <a:pos x="291" y="0"/>
                </a:cxn>
              </a:cxnLst>
              <a:rect l="0" t="0" r="0" b="0"/>
              <a:pathLst>
                <a:path w="1664" h="257">
                  <a:moveTo>
                    <a:pt x="1112" y="181"/>
                  </a:moveTo>
                  <a:cubicBezTo>
                    <a:pt x="843" y="188"/>
                    <a:pt x="575" y="196"/>
                    <a:pt x="477" y="181"/>
                  </a:cubicBezTo>
                  <a:cubicBezTo>
                    <a:pt x="379" y="166"/>
                    <a:pt x="363" y="106"/>
                    <a:pt x="522" y="91"/>
                  </a:cubicBezTo>
                  <a:cubicBezTo>
                    <a:pt x="681" y="76"/>
                    <a:pt x="1270" y="68"/>
                    <a:pt x="1429" y="91"/>
                  </a:cubicBezTo>
                  <a:cubicBezTo>
                    <a:pt x="1588" y="114"/>
                    <a:pt x="1664" y="204"/>
                    <a:pt x="1475" y="227"/>
                  </a:cubicBezTo>
                  <a:cubicBezTo>
                    <a:pt x="1286" y="250"/>
                    <a:pt x="514" y="257"/>
                    <a:pt x="295" y="227"/>
                  </a:cubicBezTo>
                  <a:cubicBezTo>
                    <a:pt x="76" y="197"/>
                    <a:pt x="0" y="83"/>
                    <a:pt x="159" y="45"/>
                  </a:cubicBezTo>
                  <a:cubicBezTo>
                    <a:pt x="318" y="7"/>
                    <a:pt x="1067" y="7"/>
                    <a:pt x="1248" y="0"/>
                  </a:cubicBezTo>
                </a:path>
              </a:pathLst>
            </a:custGeom>
            <a:noFill/>
            <a:ln w="127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4" name="未知"/>
            <p:cNvSpPr/>
            <p:nvPr/>
          </p:nvSpPr>
          <p:spPr>
            <a:xfrm>
              <a:off x="317" y="0"/>
              <a:ext cx="388" cy="60"/>
            </a:xfrm>
            <a:custGeom>
              <a:avLst/>
              <a:gdLst/>
              <a:ahLst/>
              <a:cxnLst>
                <a:cxn ang="0">
                  <a:pos x="259" y="42"/>
                </a:cxn>
                <a:cxn ang="0">
                  <a:pos x="111" y="42"/>
                </a:cxn>
                <a:cxn ang="0">
                  <a:pos x="122" y="21"/>
                </a:cxn>
                <a:cxn ang="0">
                  <a:pos x="333" y="21"/>
                </a:cxn>
                <a:cxn ang="0">
                  <a:pos x="344" y="53"/>
                </a:cxn>
                <a:cxn ang="0">
                  <a:pos x="69" y="53"/>
                </a:cxn>
                <a:cxn ang="0">
                  <a:pos x="37" y="11"/>
                </a:cxn>
                <a:cxn ang="0">
                  <a:pos x="291" y="0"/>
                </a:cxn>
              </a:cxnLst>
              <a:rect l="0" t="0" r="0" b="0"/>
              <a:pathLst>
                <a:path w="1664" h="257">
                  <a:moveTo>
                    <a:pt x="1112" y="181"/>
                  </a:moveTo>
                  <a:cubicBezTo>
                    <a:pt x="843" y="188"/>
                    <a:pt x="575" y="196"/>
                    <a:pt x="477" y="181"/>
                  </a:cubicBezTo>
                  <a:cubicBezTo>
                    <a:pt x="379" y="166"/>
                    <a:pt x="363" y="106"/>
                    <a:pt x="522" y="91"/>
                  </a:cubicBezTo>
                  <a:cubicBezTo>
                    <a:pt x="681" y="76"/>
                    <a:pt x="1270" y="68"/>
                    <a:pt x="1429" y="91"/>
                  </a:cubicBezTo>
                  <a:cubicBezTo>
                    <a:pt x="1588" y="114"/>
                    <a:pt x="1664" y="204"/>
                    <a:pt x="1475" y="227"/>
                  </a:cubicBezTo>
                  <a:cubicBezTo>
                    <a:pt x="1286" y="250"/>
                    <a:pt x="514" y="257"/>
                    <a:pt x="295" y="227"/>
                  </a:cubicBezTo>
                  <a:cubicBezTo>
                    <a:pt x="76" y="197"/>
                    <a:pt x="0" y="83"/>
                    <a:pt x="159" y="45"/>
                  </a:cubicBezTo>
                  <a:cubicBezTo>
                    <a:pt x="318" y="7"/>
                    <a:pt x="1067" y="7"/>
                    <a:pt x="1248" y="0"/>
                  </a:cubicBezTo>
                </a:path>
              </a:pathLst>
            </a:custGeom>
            <a:noFill/>
            <a:ln w="127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5" name="未知"/>
            <p:cNvSpPr/>
            <p:nvPr/>
          </p:nvSpPr>
          <p:spPr>
            <a:xfrm>
              <a:off x="609" y="0"/>
              <a:ext cx="388" cy="60"/>
            </a:xfrm>
            <a:custGeom>
              <a:avLst/>
              <a:gdLst/>
              <a:ahLst/>
              <a:cxnLst>
                <a:cxn ang="0">
                  <a:pos x="259" y="42"/>
                </a:cxn>
                <a:cxn ang="0">
                  <a:pos x="111" y="42"/>
                </a:cxn>
                <a:cxn ang="0">
                  <a:pos x="122" y="21"/>
                </a:cxn>
                <a:cxn ang="0">
                  <a:pos x="333" y="21"/>
                </a:cxn>
                <a:cxn ang="0">
                  <a:pos x="344" y="53"/>
                </a:cxn>
                <a:cxn ang="0">
                  <a:pos x="69" y="53"/>
                </a:cxn>
                <a:cxn ang="0">
                  <a:pos x="37" y="11"/>
                </a:cxn>
                <a:cxn ang="0">
                  <a:pos x="291" y="0"/>
                </a:cxn>
              </a:cxnLst>
              <a:rect l="0" t="0" r="0" b="0"/>
              <a:pathLst>
                <a:path w="1664" h="257">
                  <a:moveTo>
                    <a:pt x="1112" y="181"/>
                  </a:moveTo>
                  <a:cubicBezTo>
                    <a:pt x="843" y="188"/>
                    <a:pt x="575" y="196"/>
                    <a:pt x="477" y="181"/>
                  </a:cubicBezTo>
                  <a:cubicBezTo>
                    <a:pt x="379" y="166"/>
                    <a:pt x="363" y="106"/>
                    <a:pt x="522" y="91"/>
                  </a:cubicBezTo>
                  <a:cubicBezTo>
                    <a:pt x="681" y="76"/>
                    <a:pt x="1270" y="68"/>
                    <a:pt x="1429" y="91"/>
                  </a:cubicBezTo>
                  <a:cubicBezTo>
                    <a:pt x="1588" y="114"/>
                    <a:pt x="1664" y="204"/>
                    <a:pt x="1475" y="227"/>
                  </a:cubicBezTo>
                  <a:cubicBezTo>
                    <a:pt x="1286" y="250"/>
                    <a:pt x="514" y="257"/>
                    <a:pt x="295" y="227"/>
                  </a:cubicBezTo>
                  <a:cubicBezTo>
                    <a:pt x="76" y="197"/>
                    <a:pt x="0" y="83"/>
                    <a:pt x="159" y="45"/>
                  </a:cubicBezTo>
                  <a:cubicBezTo>
                    <a:pt x="318" y="7"/>
                    <a:pt x="1067" y="7"/>
                    <a:pt x="1248" y="0"/>
                  </a:cubicBezTo>
                </a:path>
              </a:pathLst>
            </a:custGeom>
            <a:noFill/>
            <a:ln w="127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6" name="未知"/>
            <p:cNvSpPr/>
            <p:nvPr/>
          </p:nvSpPr>
          <p:spPr>
            <a:xfrm>
              <a:off x="927" y="0"/>
              <a:ext cx="388" cy="60"/>
            </a:xfrm>
            <a:custGeom>
              <a:avLst/>
              <a:gdLst/>
              <a:ahLst/>
              <a:cxnLst>
                <a:cxn ang="0">
                  <a:pos x="259" y="42"/>
                </a:cxn>
                <a:cxn ang="0">
                  <a:pos x="111" y="42"/>
                </a:cxn>
                <a:cxn ang="0">
                  <a:pos x="122" y="21"/>
                </a:cxn>
                <a:cxn ang="0">
                  <a:pos x="333" y="21"/>
                </a:cxn>
                <a:cxn ang="0">
                  <a:pos x="344" y="53"/>
                </a:cxn>
                <a:cxn ang="0">
                  <a:pos x="69" y="53"/>
                </a:cxn>
                <a:cxn ang="0">
                  <a:pos x="37" y="11"/>
                </a:cxn>
                <a:cxn ang="0">
                  <a:pos x="291" y="0"/>
                </a:cxn>
              </a:cxnLst>
              <a:rect l="0" t="0" r="0" b="0"/>
              <a:pathLst>
                <a:path w="1664" h="257">
                  <a:moveTo>
                    <a:pt x="1112" y="181"/>
                  </a:moveTo>
                  <a:cubicBezTo>
                    <a:pt x="843" y="188"/>
                    <a:pt x="575" y="196"/>
                    <a:pt x="477" y="181"/>
                  </a:cubicBezTo>
                  <a:cubicBezTo>
                    <a:pt x="379" y="166"/>
                    <a:pt x="363" y="106"/>
                    <a:pt x="522" y="91"/>
                  </a:cubicBezTo>
                  <a:cubicBezTo>
                    <a:pt x="681" y="76"/>
                    <a:pt x="1270" y="68"/>
                    <a:pt x="1429" y="91"/>
                  </a:cubicBezTo>
                  <a:cubicBezTo>
                    <a:pt x="1588" y="114"/>
                    <a:pt x="1664" y="204"/>
                    <a:pt x="1475" y="227"/>
                  </a:cubicBezTo>
                  <a:cubicBezTo>
                    <a:pt x="1286" y="250"/>
                    <a:pt x="514" y="257"/>
                    <a:pt x="295" y="227"/>
                  </a:cubicBezTo>
                  <a:cubicBezTo>
                    <a:pt x="76" y="197"/>
                    <a:pt x="0" y="83"/>
                    <a:pt x="159" y="45"/>
                  </a:cubicBezTo>
                  <a:cubicBezTo>
                    <a:pt x="318" y="7"/>
                    <a:pt x="1067" y="7"/>
                    <a:pt x="1248" y="0"/>
                  </a:cubicBezTo>
                </a:path>
              </a:pathLst>
            </a:custGeom>
            <a:noFill/>
            <a:ln w="127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7" name="未知"/>
            <p:cNvSpPr/>
            <p:nvPr/>
          </p:nvSpPr>
          <p:spPr>
            <a:xfrm>
              <a:off x="1270" y="0"/>
              <a:ext cx="388" cy="60"/>
            </a:xfrm>
            <a:custGeom>
              <a:avLst/>
              <a:gdLst/>
              <a:ahLst/>
              <a:cxnLst>
                <a:cxn ang="0">
                  <a:pos x="259" y="42"/>
                </a:cxn>
                <a:cxn ang="0">
                  <a:pos x="111" y="42"/>
                </a:cxn>
                <a:cxn ang="0">
                  <a:pos x="122" y="21"/>
                </a:cxn>
                <a:cxn ang="0">
                  <a:pos x="333" y="21"/>
                </a:cxn>
                <a:cxn ang="0">
                  <a:pos x="344" y="53"/>
                </a:cxn>
                <a:cxn ang="0">
                  <a:pos x="69" y="53"/>
                </a:cxn>
                <a:cxn ang="0">
                  <a:pos x="37" y="11"/>
                </a:cxn>
                <a:cxn ang="0">
                  <a:pos x="291" y="0"/>
                </a:cxn>
              </a:cxnLst>
              <a:rect l="0" t="0" r="0" b="0"/>
              <a:pathLst>
                <a:path w="1664" h="257">
                  <a:moveTo>
                    <a:pt x="1112" y="181"/>
                  </a:moveTo>
                  <a:cubicBezTo>
                    <a:pt x="843" y="188"/>
                    <a:pt x="575" y="196"/>
                    <a:pt x="477" y="181"/>
                  </a:cubicBezTo>
                  <a:cubicBezTo>
                    <a:pt x="379" y="166"/>
                    <a:pt x="363" y="106"/>
                    <a:pt x="522" y="91"/>
                  </a:cubicBezTo>
                  <a:cubicBezTo>
                    <a:pt x="681" y="76"/>
                    <a:pt x="1270" y="68"/>
                    <a:pt x="1429" y="91"/>
                  </a:cubicBezTo>
                  <a:cubicBezTo>
                    <a:pt x="1588" y="114"/>
                    <a:pt x="1664" y="204"/>
                    <a:pt x="1475" y="227"/>
                  </a:cubicBezTo>
                  <a:cubicBezTo>
                    <a:pt x="1286" y="250"/>
                    <a:pt x="514" y="257"/>
                    <a:pt x="295" y="227"/>
                  </a:cubicBezTo>
                  <a:cubicBezTo>
                    <a:pt x="76" y="197"/>
                    <a:pt x="0" y="83"/>
                    <a:pt x="159" y="45"/>
                  </a:cubicBezTo>
                  <a:cubicBezTo>
                    <a:pt x="318" y="7"/>
                    <a:pt x="1067" y="7"/>
                    <a:pt x="1248" y="0"/>
                  </a:cubicBezTo>
                </a:path>
              </a:pathLst>
            </a:custGeom>
            <a:noFill/>
            <a:ln w="127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9115" name="AutoShape 27"/>
          <p:cNvSpPr/>
          <p:nvPr/>
        </p:nvSpPr>
        <p:spPr>
          <a:xfrm>
            <a:off x="3924300" y="1341438"/>
            <a:ext cx="4248150" cy="1365250"/>
          </a:xfrm>
          <a:prstGeom prst="cloudCallout">
            <a:avLst>
              <a:gd name="adj1" fmla="val 38713"/>
              <a:gd name="adj2" fmla="val -62324"/>
            </a:avLst>
          </a:prstGeom>
          <a:solidFill>
            <a:srgbClr val="FFFFCC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r>
              <a:rPr lang="zh-CN" altLang="en-US" sz="3600" dirty="0">
                <a:latin typeface="Arial" panose="020B0604020202020204" pitchFamily="34" charset="0"/>
                <a:ea typeface="楷体_GB2312" pitchFamily="49" charset="-122"/>
              </a:rPr>
              <a:t>它们谁长？</a:t>
            </a:r>
          </a:p>
        </p:txBody>
      </p:sp>
      <p:grpSp>
        <p:nvGrpSpPr>
          <p:cNvPr id="89117" name="Group 29"/>
          <p:cNvGrpSpPr/>
          <p:nvPr/>
        </p:nvGrpSpPr>
        <p:grpSpPr>
          <a:xfrm>
            <a:off x="4500563" y="4292600"/>
            <a:ext cx="2632075" cy="95250"/>
            <a:chOff x="0" y="0"/>
            <a:chExt cx="1658" cy="60"/>
          </a:xfrm>
        </p:grpSpPr>
        <p:sp>
          <p:nvSpPr>
            <p:cNvPr id="15368" name="未知"/>
            <p:cNvSpPr/>
            <p:nvPr/>
          </p:nvSpPr>
          <p:spPr>
            <a:xfrm>
              <a:off x="0" y="0"/>
              <a:ext cx="388" cy="60"/>
            </a:xfrm>
            <a:custGeom>
              <a:avLst/>
              <a:gdLst/>
              <a:ahLst/>
              <a:cxnLst>
                <a:cxn ang="0">
                  <a:pos x="259" y="42"/>
                </a:cxn>
                <a:cxn ang="0">
                  <a:pos x="111" y="42"/>
                </a:cxn>
                <a:cxn ang="0">
                  <a:pos x="122" y="21"/>
                </a:cxn>
                <a:cxn ang="0">
                  <a:pos x="333" y="21"/>
                </a:cxn>
                <a:cxn ang="0">
                  <a:pos x="344" y="53"/>
                </a:cxn>
                <a:cxn ang="0">
                  <a:pos x="69" y="53"/>
                </a:cxn>
                <a:cxn ang="0">
                  <a:pos x="37" y="11"/>
                </a:cxn>
                <a:cxn ang="0">
                  <a:pos x="291" y="0"/>
                </a:cxn>
              </a:cxnLst>
              <a:rect l="0" t="0" r="0" b="0"/>
              <a:pathLst>
                <a:path w="1664" h="257">
                  <a:moveTo>
                    <a:pt x="1112" y="181"/>
                  </a:moveTo>
                  <a:cubicBezTo>
                    <a:pt x="843" y="188"/>
                    <a:pt x="575" y="196"/>
                    <a:pt x="477" y="181"/>
                  </a:cubicBezTo>
                  <a:cubicBezTo>
                    <a:pt x="379" y="166"/>
                    <a:pt x="363" y="106"/>
                    <a:pt x="522" y="91"/>
                  </a:cubicBezTo>
                  <a:cubicBezTo>
                    <a:pt x="681" y="76"/>
                    <a:pt x="1270" y="68"/>
                    <a:pt x="1429" y="91"/>
                  </a:cubicBezTo>
                  <a:cubicBezTo>
                    <a:pt x="1588" y="114"/>
                    <a:pt x="1664" y="204"/>
                    <a:pt x="1475" y="227"/>
                  </a:cubicBezTo>
                  <a:cubicBezTo>
                    <a:pt x="1286" y="250"/>
                    <a:pt x="514" y="257"/>
                    <a:pt x="295" y="227"/>
                  </a:cubicBezTo>
                  <a:cubicBezTo>
                    <a:pt x="76" y="197"/>
                    <a:pt x="0" y="83"/>
                    <a:pt x="159" y="45"/>
                  </a:cubicBezTo>
                  <a:cubicBezTo>
                    <a:pt x="318" y="7"/>
                    <a:pt x="1067" y="7"/>
                    <a:pt x="1248" y="0"/>
                  </a:cubicBezTo>
                </a:path>
              </a:pathLst>
            </a:custGeom>
            <a:noFill/>
            <a:ln w="127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9" name="未知"/>
            <p:cNvSpPr/>
            <p:nvPr/>
          </p:nvSpPr>
          <p:spPr>
            <a:xfrm>
              <a:off x="317" y="0"/>
              <a:ext cx="388" cy="60"/>
            </a:xfrm>
            <a:custGeom>
              <a:avLst/>
              <a:gdLst/>
              <a:ahLst/>
              <a:cxnLst>
                <a:cxn ang="0">
                  <a:pos x="259" y="42"/>
                </a:cxn>
                <a:cxn ang="0">
                  <a:pos x="111" y="42"/>
                </a:cxn>
                <a:cxn ang="0">
                  <a:pos x="122" y="21"/>
                </a:cxn>
                <a:cxn ang="0">
                  <a:pos x="333" y="21"/>
                </a:cxn>
                <a:cxn ang="0">
                  <a:pos x="344" y="53"/>
                </a:cxn>
                <a:cxn ang="0">
                  <a:pos x="69" y="53"/>
                </a:cxn>
                <a:cxn ang="0">
                  <a:pos x="37" y="11"/>
                </a:cxn>
                <a:cxn ang="0">
                  <a:pos x="291" y="0"/>
                </a:cxn>
              </a:cxnLst>
              <a:rect l="0" t="0" r="0" b="0"/>
              <a:pathLst>
                <a:path w="1664" h="257">
                  <a:moveTo>
                    <a:pt x="1112" y="181"/>
                  </a:moveTo>
                  <a:cubicBezTo>
                    <a:pt x="843" y="188"/>
                    <a:pt x="575" y="196"/>
                    <a:pt x="477" y="181"/>
                  </a:cubicBezTo>
                  <a:cubicBezTo>
                    <a:pt x="379" y="166"/>
                    <a:pt x="363" y="106"/>
                    <a:pt x="522" y="91"/>
                  </a:cubicBezTo>
                  <a:cubicBezTo>
                    <a:pt x="681" y="76"/>
                    <a:pt x="1270" y="68"/>
                    <a:pt x="1429" y="91"/>
                  </a:cubicBezTo>
                  <a:cubicBezTo>
                    <a:pt x="1588" y="114"/>
                    <a:pt x="1664" y="204"/>
                    <a:pt x="1475" y="227"/>
                  </a:cubicBezTo>
                  <a:cubicBezTo>
                    <a:pt x="1286" y="250"/>
                    <a:pt x="514" y="257"/>
                    <a:pt x="295" y="227"/>
                  </a:cubicBezTo>
                  <a:cubicBezTo>
                    <a:pt x="76" y="197"/>
                    <a:pt x="0" y="83"/>
                    <a:pt x="159" y="45"/>
                  </a:cubicBezTo>
                  <a:cubicBezTo>
                    <a:pt x="318" y="7"/>
                    <a:pt x="1067" y="7"/>
                    <a:pt x="1248" y="0"/>
                  </a:cubicBezTo>
                </a:path>
              </a:pathLst>
            </a:custGeom>
            <a:noFill/>
            <a:ln w="127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0" name="未知"/>
            <p:cNvSpPr/>
            <p:nvPr/>
          </p:nvSpPr>
          <p:spPr>
            <a:xfrm>
              <a:off x="609" y="0"/>
              <a:ext cx="388" cy="60"/>
            </a:xfrm>
            <a:custGeom>
              <a:avLst/>
              <a:gdLst/>
              <a:ahLst/>
              <a:cxnLst>
                <a:cxn ang="0">
                  <a:pos x="259" y="42"/>
                </a:cxn>
                <a:cxn ang="0">
                  <a:pos x="111" y="42"/>
                </a:cxn>
                <a:cxn ang="0">
                  <a:pos x="122" y="21"/>
                </a:cxn>
                <a:cxn ang="0">
                  <a:pos x="333" y="21"/>
                </a:cxn>
                <a:cxn ang="0">
                  <a:pos x="344" y="53"/>
                </a:cxn>
                <a:cxn ang="0">
                  <a:pos x="69" y="53"/>
                </a:cxn>
                <a:cxn ang="0">
                  <a:pos x="37" y="11"/>
                </a:cxn>
                <a:cxn ang="0">
                  <a:pos x="291" y="0"/>
                </a:cxn>
              </a:cxnLst>
              <a:rect l="0" t="0" r="0" b="0"/>
              <a:pathLst>
                <a:path w="1664" h="257">
                  <a:moveTo>
                    <a:pt x="1112" y="181"/>
                  </a:moveTo>
                  <a:cubicBezTo>
                    <a:pt x="843" y="188"/>
                    <a:pt x="575" y="196"/>
                    <a:pt x="477" y="181"/>
                  </a:cubicBezTo>
                  <a:cubicBezTo>
                    <a:pt x="379" y="166"/>
                    <a:pt x="363" y="106"/>
                    <a:pt x="522" y="91"/>
                  </a:cubicBezTo>
                  <a:cubicBezTo>
                    <a:pt x="681" y="76"/>
                    <a:pt x="1270" y="68"/>
                    <a:pt x="1429" y="91"/>
                  </a:cubicBezTo>
                  <a:cubicBezTo>
                    <a:pt x="1588" y="114"/>
                    <a:pt x="1664" y="204"/>
                    <a:pt x="1475" y="227"/>
                  </a:cubicBezTo>
                  <a:cubicBezTo>
                    <a:pt x="1286" y="250"/>
                    <a:pt x="514" y="257"/>
                    <a:pt x="295" y="227"/>
                  </a:cubicBezTo>
                  <a:cubicBezTo>
                    <a:pt x="76" y="197"/>
                    <a:pt x="0" y="83"/>
                    <a:pt x="159" y="45"/>
                  </a:cubicBezTo>
                  <a:cubicBezTo>
                    <a:pt x="318" y="7"/>
                    <a:pt x="1067" y="7"/>
                    <a:pt x="1248" y="0"/>
                  </a:cubicBezTo>
                </a:path>
              </a:pathLst>
            </a:custGeom>
            <a:noFill/>
            <a:ln w="127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1" name="未知"/>
            <p:cNvSpPr/>
            <p:nvPr/>
          </p:nvSpPr>
          <p:spPr>
            <a:xfrm>
              <a:off x="927" y="0"/>
              <a:ext cx="388" cy="60"/>
            </a:xfrm>
            <a:custGeom>
              <a:avLst/>
              <a:gdLst/>
              <a:ahLst/>
              <a:cxnLst>
                <a:cxn ang="0">
                  <a:pos x="259" y="42"/>
                </a:cxn>
                <a:cxn ang="0">
                  <a:pos x="111" y="42"/>
                </a:cxn>
                <a:cxn ang="0">
                  <a:pos x="122" y="21"/>
                </a:cxn>
                <a:cxn ang="0">
                  <a:pos x="333" y="21"/>
                </a:cxn>
                <a:cxn ang="0">
                  <a:pos x="344" y="53"/>
                </a:cxn>
                <a:cxn ang="0">
                  <a:pos x="69" y="53"/>
                </a:cxn>
                <a:cxn ang="0">
                  <a:pos x="37" y="11"/>
                </a:cxn>
                <a:cxn ang="0">
                  <a:pos x="291" y="0"/>
                </a:cxn>
              </a:cxnLst>
              <a:rect l="0" t="0" r="0" b="0"/>
              <a:pathLst>
                <a:path w="1664" h="257">
                  <a:moveTo>
                    <a:pt x="1112" y="181"/>
                  </a:moveTo>
                  <a:cubicBezTo>
                    <a:pt x="843" y="188"/>
                    <a:pt x="575" y="196"/>
                    <a:pt x="477" y="181"/>
                  </a:cubicBezTo>
                  <a:cubicBezTo>
                    <a:pt x="379" y="166"/>
                    <a:pt x="363" y="106"/>
                    <a:pt x="522" y="91"/>
                  </a:cubicBezTo>
                  <a:cubicBezTo>
                    <a:pt x="681" y="76"/>
                    <a:pt x="1270" y="68"/>
                    <a:pt x="1429" y="91"/>
                  </a:cubicBezTo>
                  <a:cubicBezTo>
                    <a:pt x="1588" y="114"/>
                    <a:pt x="1664" y="204"/>
                    <a:pt x="1475" y="227"/>
                  </a:cubicBezTo>
                  <a:cubicBezTo>
                    <a:pt x="1286" y="250"/>
                    <a:pt x="514" y="257"/>
                    <a:pt x="295" y="227"/>
                  </a:cubicBezTo>
                  <a:cubicBezTo>
                    <a:pt x="76" y="197"/>
                    <a:pt x="0" y="83"/>
                    <a:pt x="159" y="45"/>
                  </a:cubicBezTo>
                  <a:cubicBezTo>
                    <a:pt x="318" y="7"/>
                    <a:pt x="1067" y="7"/>
                    <a:pt x="1248" y="0"/>
                  </a:cubicBezTo>
                </a:path>
              </a:pathLst>
            </a:custGeom>
            <a:noFill/>
            <a:ln w="127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2" name="未知"/>
            <p:cNvSpPr/>
            <p:nvPr/>
          </p:nvSpPr>
          <p:spPr>
            <a:xfrm>
              <a:off x="1270" y="0"/>
              <a:ext cx="388" cy="60"/>
            </a:xfrm>
            <a:custGeom>
              <a:avLst/>
              <a:gdLst/>
              <a:ahLst/>
              <a:cxnLst>
                <a:cxn ang="0">
                  <a:pos x="259" y="42"/>
                </a:cxn>
                <a:cxn ang="0">
                  <a:pos x="111" y="42"/>
                </a:cxn>
                <a:cxn ang="0">
                  <a:pos x="122" y="21"/>
                </a:cxn>
                <a:cxn ang="0">
                  <a:pos x="333" y="21"/>
                </a:cxn>
                <a:cxn ang="0">
                  <a:pos x="344" y="53"/>
                </a:cxn>
                <a:cxn ang="0">
                  <a:pos x="69" y="53"/>
                </a:cxn>
                <a:cxn ang="0">
                  <a:pos x="37" y="11"/>
                </a:cxn>
                <a:cxn ang="0">
                  <a:pos x="291" y="0"/>
                </a:cxn>
              </a:cxnLst>
              <a:rect l="0" t="0" r="0" b="0"/>
              <a:pathLst>
                <a:path w="1664" h="257">
                  <a:moveTo>
                    <a:pt x="1112" y="181"/>
                  </a:moveTo>
                  <a:cubicBezTo>
                    <a:pt x="843" y="188"/>
                    <a:pt x="575" y="196"/>
                    <a:pt x="477" y="181"/>
                  </a:cubicBezTo>
                  <a:cubicBezTo>
                    <a:pt x="379" y="166"/>
                    <a:pt x="363" y="106"/>
                    <a:pt x="522" y="91"/>
                  </a:cubicBezTo>
                  <a:cubicBezTo>
                    <a:pt x="681" y="76"/>
                    <a:pt x="1270" y="68"/>
                    <a:pt x="1429" y="91"/>
                  </a:cubicBezTo>
                  <a:cubicBezTo>
                    <a:pt x="1588" y="114"/>
                    <a:pt x="1664" y="204"/>
                    <a:pt x="1475" y="227"/>
                  </a:cubicBezTo>
                  <a:cubicBezTo>
                    <a:pt x="1286" y="250"/>
                    <a:pt x="514" y="257"/>
                    <a:pt x="295" y="227"/>
                  </a:cubicBezTo>
                  <a:cubicBezTo>
                    <a:pt x="76" y="197"/>
                    <a:pt x="0" y="83"/>
                    <a:pt x="159" y="45"/>
                  </a:cubicBezTo>
                  <a:cubicBezTo>
                    <a:pt x="318" y="7"/>
                    <a:pt x="1067" y="7"/>
                    <a:pt x="1248" y="0"/>
                  </a:cubicBezTo>
                </a:path>
              </a:pathLst>
            </a:custGeom>
            <a:noFill/>
            <a:ln w="127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9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5" grpId="0" animBg="1"/>
      <p:bldP spid="891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未标题-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213" y="1268413"/>
            <a:ext cx="5543550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3" descr="未标题-4 副本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088" y="4292600"/>
            <a:ext cx="7488237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Line 4"/>
          <p:cNvSpPr/>
          <p:nvPr/>
        </p:nvSpPr>
        <p:spPr>
          <a:xfrm>
            <a:off x="3419475" y="1484313"/>
            <a:ext cx="180022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7" name="Line 5"/>
          <p:cNvSpPr/>
          <p:nvPr/>
        </p:nvSpPr>
        <p:spPr>
          <a:xfrm>
            <a:off x="1331913" y="4365625"/>
            <a:ext cx="1800225" cy="0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8" name="Line 6"/>
          <p:cNvSpPr/>
          <p:nvPr/>
        </p:nvSpPr>
        <p:spPr>
          <a:xfrm>
            <a:off x="3059113" y="4365625"/>
            <a:ext cx="1800225" cy="0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9" name="Line 7"/>
          <p:cNvSpPr/>
          <p:nvPr/>
        </p:nvSpPr>
        <p:spPr>
          <a:xfrm>
            <a:off x="4859338" y="4365625"/>
            <a:ext cx="1873250" cy="0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0" name="Text Box 8"/>
          <p:cNvSpPr txBox="1"/>
          <p:nvPr/>
        </p:nvSpPr>
        <p:spPr>
          <a:xfrm>
            <a:off x="971550" y="2997200"/>
            <a:ext cx="43195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个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厘米就是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厘米</a:t>
            </a:r>
          </a:p>
        </p:txBody>
      </p:sp>
      <p:sp>
        <p:nvSpPr>
          <p:cNvPr id="18441" name="Text Box 9"/>
          <p:cNvSpPr txBox="1"/>
          <p:nvPr/>
        </p:nvSpPr>
        <p:spPr>
          <a:xfrm>
            <a:off x="1116013" y="5949950"/>
            <a:ext cx="43195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个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厘米就是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厘米</a:t>
            </a:r>
          </a:p>
        </p:txBody>
      </p:sp>
      <p:pic>
        <p:nvPicPr>
          <p:cNvPr id="18442" name="Picture 10" descr="未标题-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113" y="307975"/>
            <a:ext cx="3384550" cy="1223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3" name="Text Box 11"/>
          <p:cNvSpPr txBox="1"/>
          <p:nvPr/>
        </p:nvSpPr>
        <p:spPr>
          <a:xfrm>
            <a:off x="5076825" y="2997200"/>
            <a:ext cx="43195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－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2=2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（厘米）</a:t>
            </a:r>
          </a:p>
        </p:txBody>
      </p:sp>
      <p:sp>
        <p:nvSpPr>
          <p:cNvPr id="18444" name="Text Box 12"/>
          <p:cNvSpPr txBox="1"/>
          <p:nvPr/>
        </p:nvSpPr>
        <p:spPr>
          <a:xfrm>
            <a:off x="5219700" y="5949950"/>
            <a:ext cx="43195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－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2=3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（厘米）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3" grpId="0"/>
      <p:bldP spid="184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026"/>
          <p:cNvGrpSpPr/>
          <p:nvPr/>
        </p:nvGrpSpPr>
        <p:grpSpPr>
          <a:xfrm>
            <a:off x="468313" y="3284538"/>
            <a:ext cx="7416800" cy="1152525"/>
            <a:chOff x="204" y="1298"/>
            <a:chExt cx="5556" cy="1254"/>
          </a:xfrm>
        </p:grpSpPr>
        <p:pic>
          <p:nvPicPr>
            <p:cNvPr id="34823" name="Picture 10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" y="1298"/>
              <a:ext cx="5556" cy="12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4" name="Line 1028"/>
            <p:cNvSpPr/>
            <p:nvPr/>
          </p:nvSpPr>
          <p:spPr>
            <a:xfrm>
              <a:off x="204" y="1298"/>
              <a:ext cx="5080" cy="0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4819" name="Picture 10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2789238"/>
            <a:ext cx="6624637" cy="42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WordArt 1032"/>
          <p:cNvSpPr>
            <a:spLocks noTextEdit="1"/>
          </p:cNvSpPr>
          <p:nvPr/>
        </p:nvSpPr>
        <p:spPr>
          <a:xfrm>
            <a:off x="250825" y="333375"/>
            <a:ext cx="5834063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看一看，铅笔有多长？</a:t>
            </a:r>
          </a:p>
        </p:txBody>
      </p:sp>
      <p:sp>
        <p:nvSpPr>
          <p:cNvPr id="34821" name="WordArt 1033"/>
          <p:cNvSpPr>
            <a:spLocks noTextEdit="1"/>
          </p:cNvSpPr>
          <p:nvPr/>
        </p:nvSpPr>
        <p:spPr>
          <a:xfrm>
            <a:off x="2268538" y="2133600"/>
            <a:ext cx="2808287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楷体_GB2312" charset="0"/>
                <a:ea typeface="楷体_GB2312" charset="0"/>
              </a:rPr>
              <a:t>（  ）厘米</a:t>
            </a:r>
          </a:p>
        </p:txBody>
      </p:sp>
      <p:sp>
        <p:nvSpPr>
          <p:cNvPr id="34822" name="WordArt 1034"/>
          <p:cNvSpPr>
            <a:spLocks noTextEdit="1"/>
          </p:cNvSpPr>
          <p:nvPr/>
        </p:nvSpPr>
        <p:spPr>
          <a:xfrm>
            <a:off x="2700338" y="1989138"/>
            <a:ext cx="431800" cy="67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未标题-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088" y="981075"/>
            <a:ext cx="7486650" cy="31337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555875" y="1628775"/>
          <a:ext cx="40322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r:id="rId4" imgW="3721735" imgH="146050" progId="Photoshop.Image.8">
                  <p:embed/>
                </p:oleObj>
              </mc:Choice>
              <mc:Fallback>
                <p:oleObj r:id="rId4" imgW="3721735" imgH="146050" progId="Photoshop.Image.8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875" y="1628775"/>
                        <a:ext cx="4032250" cy="428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6"/>
          <p:cNvSpPr txBox="1"/>
          <p:nvPr/>
        </p:nvSpPr>
        <p:spPr>
          <a:xfrm>
            <a:off x="2195513" y="3860800"/>
            <a:ext cx="43195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－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2=6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（厘米）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/>
          <p:nvPr/>
        </p:nvSpPr>
        <p:spPr>
          <a:xfrm>
            <a:off x="457200" y="457200"/>
            <a:ext cx="228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认识几厘米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36867" name="Object 5"/>
          <p:cNvGraphicFramePr>
            <a:graphicFrameLocks noChangeAspect="1"/>
          </p:cNvGraphicFramePr>
          <p:nvPr/>
        </p:nvGraphicFramePr>
        <p:xfrm>
          <a:off x="762000" y="2743200"/>
          <a:ext cx="7010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r:id="rId3" imgW="4996815" imgH="963295" progId="Flash.Movie">
                  <p:embed/>
                </p:oleObj>
              </mc:Choice>
              <mc:Fallback>
                <p:oleObj r:id="rId3" imgW="4996815" imgH="963295" progId="Flash.Movi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743200"/>
                        <a:ext cx="7010400" cy="1371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6" name="Line 6"/>
          <p:cNvSpPr/>
          <p:nvPr/>
        </p:nvSpPr>
        <p:spPr>
          <a:xfrm flipH="1">
            <a:off x="914400" y="2743200"/>
            <a:ext cx="1143000" cy="1588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8967" name="Line 7"/>
          <p:cNvSpPr/>
          <p:nvPr/>
        </p:nvSpPr>
        <p:spPr>
          <a:xfrm>
            <a:off x="914400" y="2743200"/>
            <a:ext cx="1676400" cy="0"/>
          </a:xfrm>
          <a:prstGeom prst="line">
            <a:avLst/>
          </a:prstGeom>
          <a:ln w="57150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8968" name="Line 8"/>
          <p:cNvSpPr/>
          <p:nvPr/>
        </p:nvSpPr>
        <p:spPr>
          <a:xfrm>
            <a:off x="914400" y="2743200"/>
            <a:ext cx="22860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8969" name="Line 9"/>
          <p:cNvSpPr/>
          <p:nvPr/>
        </p:nvSpPr>
        <p:spPr>
          <a:xfrm>
            <a:off x="1447800" y="2743200"/>
            <a:ext cx="2895600" cy="0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8970" name="Line 10"/>
          <p:cNvSpPr/>
          <p:nvPr/>
        </p:nvSpPr>
        <p:spPr>
          <a:xfrm>
            <a:off x="4876800" y="2743200"/>
            <a:ext cx="22860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/>
          <p:nvPr/>
        </p:nvSpPr>
        <p:spPr>
          <a:xfrm>
            <a:off x="1403350" y="2565400"/>
            <a:ext cx="3673475" cy="172878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94211" name="Picture 3" descr="尺子（完）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625" y="4724400"/>
            <a:ext cx="8785225" cy="2767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12" name="Text Box 4"/>
          <p:cNvSpPr txBox="1"/>
          <p:nvPr/>
        </p:nvSpPr>
        <p:spPr>
          <a:xfrm>
            <a:off x="323850" y="260350"/>
            <a:ext cx="849630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       测量物体长度时，先把物体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放平</a:t>
            </a:r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，一般将物体的左边和 “</a:t>
            </a:r>
            <a:r>
              <a:rPr lang="en-US" altLang="zh-CN" sz="3600" dirty="0">
                <a:solidFill>
                  <a:schemeClr val="tx2"/>
                </a:solidFill>
                <a:latin typeface="Arial" panose="020B0604020202020204" pitchFamily="34" charset="0"/>
              </a:rPr>
              <a:t>0” </a:t>
            </a:r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刻度线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对齐</a:t>
            </a:r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，物体的右边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对准</a:t>
            </a:r>
            <a:r>
              <a:rPr lang="zh-CN" altLang="en-US" sz="3600" dirty="0">
                <a:solidFill>
                  <a:srgbClr val="3333FF"/>
                </a:solidFill>
                <a:latin typeface="Arial" panose="020B0604020202020204" pitchFamily="34" charset="0"/>
              </a:rPr>
              <a:t>几</a:t>
            </a:r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厘米，就读出</a:t>
            </a:r>
            <a:r>
              <a:rPr lang="zh-CN" altLang="en-US" sz="3600" dirty="0">
                <a:solidFill>
                  <a:srgbClr val="3333FF"/>
                </a:solidFill>
                <a:latin typeface="Arial" panose="020B0604020202020204" pitchFamily="34" charset="0"/>
              </a:rPr>
              <a:t>几</a:t>
            </a:r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厘米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8866 L 0.00018 -0.43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/>
          <p:nvPr/>
        </p:nvSpPr>
        <p:spPr>
          <a:xfrm>
            <a:off x="1403350" y="2565400"/>
            <a:ext cx="3673475" cy="172878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96259" name="Picture 3" descr="尺子（完）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625" y="4724400"/>
            <a:ext cx="8785225" cy="2767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0" name="Text Box 4"/>
          <p:cNvSpPr txBox="1"/>
          <p:nvPr/>
        </p:nvSpPr>
        <p:spPr>
          <a:xfrm>
            <a:off x="323850" y="476250"/>
            <a:ext cx="849630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       如果物体的一端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不是</a:t>
            </a:r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对着尺的“</a:t>
            </a:r>
            <a:r>
              <a:rPr lang="en-US" altLang="zh-CN" sz="3600" dirty="0">
                <a:solidFill>
                  <a:schemeClr val="tx2"/>
                </a:solidFill>
                <a:latin typeface="Arial" panose="020B0604020202020204" pitchFamily="34" charset="0"/>
              </a:rPr>
              <a:t>0”</a:t>
            </a:r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刻度，而是对着其他刻度时，就用物体所对着的两个刻度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相减</a:t>
            </a:r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，也会得到物体的长度。</a:t>
            </a:r>
          </a:p>
        </p:txBody>
      </p:sp>
      <p:sp>
        <p:nvSpPr>
          <p:cNvPr id="260107" name="Text Box 11"/>
          <p:cNvSpPr txBox="1"/>
          <p:nvPr/>
        </p:nvSpPr>
        <p:spPr>
          <a:xfrm>
            <a:off x="5724525" y="2708275"/>
            <a:ext cx="28876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solidFill>
                  <a:srgbClr val="FF0000"/>
                </a:solidFill>
                <a:latin typeface="Arial Rounded MT Bold" panose="020F0704030504030204" pitchFamily="34" charset="0"/>
                <a:ea typeface="华文中宋" panose="02010600040101010101" pitchFamily="2" charset="-122"/>
              </a:rPr>
              <a:t>10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Arial Rounded MT Bold" panose="020F0704030504030204" pitchFamily="34" charset="0"/>
                <a:ea typeface="华文中宋" panose="02010600040101010101" pitchFamily="2" charset="-122"/>
              </a:rPr>
              <a:t>5=5</a:t>
            </a:r>
            <a:r>
              <a:rPr lang="zh-CN" altLang="en-US" sz="2800" dirty="0">
                <a:solidFill>
                  <a:srgbClr val="FF0000"/>
                </a:solidFill>
                <a:latin typeface="Arial Rounded MT Bold" panose="020F0704030504030204" pitchFamily="34" charset="0"/>
                <a:ea typeface="华文中宋" panose="02010600040101010101" pitchFamily="2" charset="-122"/>
              </a:rPr>
              <a:t>（厘米）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56 -0.08812 L -0.40156 -0.432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60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2601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Text Box 5"/>
          <p:cNvSpPr txBox="1"/>
          <p:nvPr/>
        </p:nvSpPr>
        <p:spPr>
          <a:xfrm>
            <a:off x="5410200" y="2133600"/>
            <a:ext cx="9906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9939" name="Rectangle 6"/>
          <p:cNvSpPr/>
          <p:nvPr/>
        </p:nvSpPr>
        <p:spPr>
          <a:xfrm rot="10800000">
            <a:off x="838200" y="1447800"/>
            <a:ext cx="3429000" cy="2209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40" name="Rectangle 7"/>
          <p:cNvSpPr/>
          <p:nvPr/>
        </p:nvSpPr>
        <p:spPr>
          <a:xfrm>
            <a:off x="4724400" y="2286000"/>
            <a:ext cx="3454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chemeClr val="tx2"/>
                </a:solidFill>
                <a:latin typeface="Comic Sans MS" panose="030F0702030302020204" pitchFamily="66" charset="0"/>
              </a:rPr>
              <a:t>（  ）厘米</a:t>
            </a:r>
          </a:p>
        </p:txBody>
      </p:sp>
      <p:graphicFrame>
        <p:nvGraphicFramePr>
          <p:cNvPr id="39941" name="Object 8"/>
          <p:cNvGraphicFramePr>
            <a:graphicFrameLocks noChangeAspect="1"/>
          </p:cNvGraphicFramePr>
          <p:nvPr/>
        </p:nvGraphicFramePr>
        <p:xfrm>
          <a:off x="685800" y="3733800"/>
          <a:ext cx="7010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r:id="rId3" imgW="4996815" imgH="963295" progId="Flash.Movie">
                  <p:embed/>
                </p:oleObj>
              </mc:Choice>
              <mc:Fallback>
                <p:oleObj r:id="rId3" imgW="4996815" imgH="963295" progId="Flash.Movi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733800"/>
                        <a:ext cx="7010400" cy="1371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/>
          <p:nvPr/>
        </p:nvSpPr>
        <p:spPr>
          <a:xfrm>
            <a:off x="4724400" y="2027238"/>
            <a:ext cx="3379788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chemeClr val="tx2"/>
                </a:solidFill>
                <a:latin typeface="Comic Sans MS" panose="030F0702030302020204" pitchFamily="66" charset="0"/>
              </a:rPr>
              <a:t>（   ）厘米</a:t>
            </a:r>
          </a:p>
        </p:txBody>
      </p:sp>
      <p:sp>
        <p:nvSpPr>
          <p:cNvPr id="208903" name="Text Box 7"/>
          <p:cNvSpPr txBox="1"/>
          <p:nvPr/>
        </p:nvSpPr>
        <p:spPr>
          <a:xfrm>
            <a:off x="5105400" y="1905000"/>
            <a:ext cx="17526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 dirty="0">
                <a:latin typeface="Comic Sans MS" panose="030F0702030302020204" pitchFamily="66" charset="0"/>
              </a:rPr>
              <a:t>4</a:t>
            </a:r>
          </a:p>
        </p:txBody>
      </p:sp>
      <p:graphicFrame>
        <p:nvGraphicFramePr>
          <p:cNvPr id="40964" name="Object 8"/>
          <p:cNvGraphicFramePr>
            <a:graphicFrameLocks noChangeAspect="1"/>
          </p:cNvGraphicFramePr>
          <p:nvPr/>
        </p:nvGraphicFramePr>
        <p:xfrm>
          <a:off x="685800" y="4114800"/>
          <a:ext cx="7010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3" imgW="4996815" imgH="963295" progId="Flash.Movie">
                  <p:embed/>
                </p:oleObj>
              </mc:Choice>
              <mc:Fallback>
                <p:oleObj r:id="rId3" imgW="4996815" imgH="963295" progId="Flash.Movie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4114800"/>
                        <a:ext cx="7010400" cy="1371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9"/>
          <p:cNvSpPr/>
          <p:nvPr/>
        </p:nvSpPr>
        <p:spPr>
          <a:xfrm rot="5400000">
            <a:off x="266700" y="1181100"/>
            <a:ext cx="3429000" cy="2286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8"/>
          <p:cNvSpPr txBox="1"/>
          <p:nvPr/>
        </p:nvSpPr>
        <p:spPr>
          <a:xfrm>
            <a:off x="2667000" y="685800"/>
            <a:ext cx="36718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圆柱体高（       ）厘米</a:t>
            </a:r>
          </a:p>
        </p:txBody>
      </p:sp>
      <p:sp>
        <p:nvSpPr>
          <p:cNvPr id="219145" name="Text Box 9"/>
          <p:cNvSpPr txBox="1"/>
          <p:nvPr/>
        </p:nvSpPr>
        <p:spPr>
          <a:xfrm>
            <a:off x="4267200" y="609600"/>
            <a:ext cx="5762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19149" name="AutoShape 13"/>
          <p:cNvSpPr/>
          <p:nvPr/>
        </p:nvSpPr>
        <p:spPr>
          <a:xfrm>
            <a:off x="3635375" y="2276475"/>
            <a:ext cx="2592388" cy="4392613"/>
          </a:xfrm>
          <a:prstGeom prst="can">
            <a:avLst>
              <a:gd name="adj" fmla="val 42356"/>
            </a:avLst>
          </a:prstGeom>
          <a:solidFill>
            <a:srgbClr val="6600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grpSp>
        <p:nvGrpSpPr>
          <p:cNvPr id="219150" name="Group 14"/>
          <p:cNvGrpSpPr/>
          <p:nvPr/>
        </p:nvGrpSpPr>
        <p:grpSpPr>
          <a:xfrm rot="-5400000">
            <a:off x="2322513" y="1573213"/>
            <a:ext cx="8747125" cy="936625"/>
            <a:chOff x="113" y="1071"/>
            <a:chExt cx="5510" cy="590"/>
          </a:xfrm>
        </p:grpSpPr>
        <p:grpSp>
          <p:nvGrpSpPr>
            <p:cNvPr id="41992" name="Group 15"/>
            <p:cNvGrpSpPr/>
            <p:nvPr/>
          </p:nvGrpSpPr>
          <p:grpSpPr>
            <a:xfrm>
              <a:off x="158" y="1071"/>
              <a:ext cx="5465" cy="590"/>
              <a:chOff x="158" y="1071"/>
              <a:chExt cx="5465" cy="590"/>
            </a:xfrm>
          </p:grpSpPr>
          <p:sp>
            <p:nvSpPr>
              <p:cNvPr id="42005" name="Rectangle 16"/>
              <p:cNvSpPr/>
              <p:nvPr/>
            </p:nvSpPr>
            <p:spPr>
              <a:xfrm>
                <a:off x="158" y="1071"/>
                <a:ext cx="5465" cy="59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006" name="Line 17"/>
              <p:cNvSpPr/>
              <p:nvPr/>
            </p:nvSpPr>
            <p:spPr>
              <a:xfrm>
                <a:off x="204" y="1071"/>
                <a:ext cx="0" cy="22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07" name="Line 18"/>
              <p:cNvSpPr/>
              <p:nvPr/>
            </p:nvSpPr>
            <p:spPr>
              <a:xfrm>
                <a:off x="612" y="1071"/>
                <a:ext cx="0" cy="22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08" name="Line 19"/>
              <p:cNvSpPr/>
              <p:nvPr/>
            </p:nvSpPr>
            <p:spPr>
              <a:xfrm>
                <a:off x="1066" y="1071"/>
                <a:ext cx="0" cy="22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09" name="Line 20"/>
              <p:cNvSpPr/>
              <p:nvPr/>
            </p:nvSpPr>
            <p:spPr>
              <a:xfrm>
                <a:off x="1519" y="1071"/>
                <a:ext cx="0" cy="22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10" name="Line 21"/>
              <p:cNvSpPr/>
              <p:nvPr/>
            </p:nvSpPr>
            <p:spPr>
              <a:xfrm>
                <a:off x="1973" y="1071"/>
                <a:ext cx="0" cy="22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11" name="Line 22"/>
              <p:cNvSpPr/>
              <p:nvPr/>
            </p:nvSpPr>
            <p:spPr>
              <a:xfrm>
                <a:off x="2426" y="1071"/>
                <a:ext cx="0" cy="22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12" name="Line 23"/>
              <p:cNvSpPr/>
              <p:nvPr/>
            </p:nvSpPr>
            <p:spPr>
              <a:xfrm>
                <a:off x="2925" y="1071"/>
                <a:ext cx="0" cy="22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13" name="Line 24"/>
              <p:cNvSpPr/>
              <p:nvPr/>
            </p:nvSpPr>
            <p:spPr>
              <a:xfrm>
                <a:off x="3379" y="1071"/>
                <a:ext cx="0" cy="22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14" name="Line 25"/>
              <p:cNvSpPr/>
              <p:nvPr/>
            </p:nvSpPr>
            <p:spPr>
              <a:xfrm>
                <a:off x="3833" y="1071"/>
                <a:ext cx="0" cy="22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15" name="Line 26"/>
              <p:cNvSpPr/>
              <p:nvPr/>
            </p:nvSpPr>
            <p:spPr>
              <a:xfrm>
                <a:off x="4286" y="1071"/>
                <a:ext cx="0" cy="22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16" name="Line 27"/>
              <p:cNvSpPr/>
              <p:nvPr/>
            </p:nvSpPr>
            <p:spPr>
              <a:xfrm>
                <a:off x="4740" y="1071"/>
                <a:ext cx="0" cy="22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17" name="Line 28"/>
              <p:cNvSpPr/>
              <p:nvPr/>
            </p:nvSpPr>
            <p:spPr>
              <a:xfrm>
                <a:off x="5193" y="1071"/>
                <a:ext cx="0" cy="22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993" name="Text Box 29"/>
            <p:cNvSpPr txBox="1"/>
            <p:nvPr/>
          </p:nvSpPr>
          <p:spPr>
            <a:xfrm>
              <a:off x="113" y="1344"/>
              <a:ext cx="27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1994" name="Text Box 30"/>
            <p:cNvSpPr txBox="1"/>
            <p:nvPr/>
          </p:nvSpPr>
          <p:spPr>
            <a:xfrm>
              <a:off x="476" y="1344"/>
              <a:ext cx="49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latin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</a:rPr>
                <a:t>厘米</a:t>
              </a:r>
            </a:p>
          </p:txBody>
        </p:sp>
        <p:sp>
          <p:nvSpPr>
            <p:cNvPr id="41995" name="Text Box 31"/>
            <p:cNvSpPr txBox="1"/>
            <p:nvPr/>
          </p:nvSpPr>
          <p:spPr>
            <a:xfrm>
              <a:off x="975" y="1344"/>
              <a:ext cx="49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1996" name="Text Box 32"/>
            <p:cNvSpPr txBox="1"/>
            <p:nvPr/>
          </p:nvSpPr>
          <p:spPr>
            <a:xfrm>
              <a:off x="1429" y="1344"/>
              <a:ext cx="45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1997" name="Text Box 33"/>
            <p:cNvSpPr txBox="1"/>
            <p:nvPr/>
          </p:nvSpPr>
          <p:spPr>
            <a:xfrm>
              <a:off x="1882" y="1344"/>
              <a:ext cx="181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41998" name="Text Box 34"/>
            <p:cNvSpPr txBox="1"/>
            <p:nvPr/>
          </p:nvSpPr>
          <p:spPr>
            <a:xfrm>
              <a:off x="2336" y="1344"/>
              <a:ext cx="27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1999" name="Text Box 35"/>
            <p:cNvSpPr txBox="1"/>
            <p:nvPr/>
          </p:nvSpPr>
          <p:spPr>
            <a:xfrm>
              <a:off x="2835" y="1344"/>
              <a:ext cx="27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42000" name="Text Box 36"/>
            <p:cNvSpPr txBox="1"/>
            <p:nvPr/>
          </p:nvSpPr>
          <p:spPr>
            <a:xfrm>
              <a:off x="3288" y="1344"/>
              <a:ext cx="31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42001" name="Text Box 37"/>
            <p:cNvSpPr txBox="1"/>
            <p:nvPr/>
          </p:nvSpPr>
          <p:spPr>
            <a:xfrm>
              <a:off x="3742" y="1344"/>
              <a:ext cx="22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42002" name="Text Box 38"/>
            <p:cNvSpPr txBox="1"/>
            <p:nvPr/>
          </p:nvSpPr>
          <p:spPr>
            <a:xfrm>
              <a:off x="4195" y="1344"/>
              <a:ext cx="22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42003" name="Text Box 39"/>
            <p:cNvSpPr txBox="1"/>
            <p:nvPr/>
          </p:nvSpPr>
          <p:spPr>
            <a:xfrm>
              <a:off x="4604" y="1344"/>
              <a:ext cx="31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42004" name="Text Box 40"/>
            <p:cNvSpPr txBox="1"/>
            <p:nvPr/>
          </p:nvSpPr>
          <p:spPr>
            <a:xfrm>
              <a:off x="5057" y="1344"/>
              <a:ext cx="40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latin typeface="Arial" panose="020B0604020202020204" pitchFamily="34" charset="0"/>
                </a:rPr>
                <a:t>11</a:t>
              </a:r>
            </a:p>
          </p:txBody>
        </p:sp>
      </p:grpSp>
      <p:sp>
        <p:nvSpPr>
          <p:cNvPr id="219180" name="Line 44"/>
          <p:cNvSpPr/>
          <p:nvPr/>
        </p:nvSpPr>
        <p:spPr>
          <a:xfrm>
            <a:off x="3048000" y="6248400"/>
            <a:ext cx="3810000" cy="0"/>
          </a:xfrm>
          <a:prstGeom prst="line">
            <a:avLst/>
          </a:prstGeom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9177" name="Line 41"/>
          <p:cNvSpPr/>
          <p:nvPr/>
        </p:nvSpPr>
        <p:spPr>
          <a:xfrm>
            <a:off x="3124200" y="2743200"/>
            <a:ext cx="3810000" cy="0"/>
          </a:xfrm>
          <a:prstGeom prst="line">
            <a:avLst/>
          </a:prstGeom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9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5" grpId="0"/>
      <p:bldP spid="2191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/>
          <p:nvPr/>
        </p:nvGrpSpPr>
        <p:grpSpPr>
          <a:xfrm>
            <a:off x="2098675" y="3636963"/>
            <a:ext cx="6865938" cy="1152525"/>
            <a:chOff x="204" y="1298"/>
            <a:chExt cx="5556" cy="1254"/>
          </a:xfrm>
        </p:grpSpPr>
        <p:pic>
          <p:nvPicPr>
            <p:cNvPr id="43043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" y="1298"/>
              <a:ext cx="5556" cy="12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44" name="Line 4"/>
            <p:cNvSpPr/>
            <p:nvPr/>
          </p:nvSpPr>
          <p:spPr>
            <a:xfrm>
              <a:off x="204" y="1298"/>
              <a:ext cx="5080" cy="0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301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675" y="3141663"/>
            <a:ext cx="4633913" cy="42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Oval 6"/>
          <p:cNvSpPr/>
          <p:nvPr/>
        </p:nvSpPr>
        <p:spPr>
          <a:xfrm>
            <a:off x="0" y="1557338"/>
            <a:ext cx="539750" cy="649287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3" name="WordArt 7"/>
          <p:cNvSpPr>
            <a:spLocks noTextEdit="1"/>
          </p:cNvSpPr>
          <p:nvPr/>
        </p:nvSpPr>
        <p:spPr>
          <a:xfrm>
            <a:off x="179388" y="1630363"/>
            <a:ext cx="22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43014" name="Rectangle 8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5" name="WordArt 9"/>
          <p:cNvSpPr>
            <a:spLocks noTextEdit="1"/>
          </p:cNvSpPr>
          <p:nvPr/>
        </p:nvSpPr>
        <p:spPr>
          <a:xfrm>
            <a:off x="250825" y="71438"/>
            <a:ext cx="8353425" cy="62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辨一辨，这样测量铅笔的长度对不对？为什么？</a:t>
            </a:r>
          </a:p>
        </p:txBody>
      </p:sp>
      <p:grpSp>
        <p:nvGrpSpPr>
          <p:cNvPr id="43016" name="Group 10"/>
          <p:cNvGrpSpPr/>
          <p:nvPr/>
        </p:nvGrpSpPr>
        <p:grpSpPr>
          <a:xfrm>
            <a:off x="2051050" y="1484313"/>
            <a:ext cx="6865938" cy="1152525"/>
            <a:chOff x="204" y="1298"/>
            <a:chExt cx="5556" cy="1254"/>
          </a:xfrm>
        </p:grpSpPr>
        <p:pic>
          <p:nvPicPr>
            <p:cNvPr id="43041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" y="1298"/>
              <a:ext cx="5556" cy="12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42" name="Line 12"/>
            <p:cNvSpPr/>
            <p:nvPr/>
          </p:nvSpPr>
          <p:spPr>
            <a:xfrm>
              <a:off x="204" y="1298"/>
              <a:ext cx="5080" cy="0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3017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175" y="981075"/>
            <a:ext cx="4030663" cy="42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8" name="Oval 14"/>
          <p:cNvSpPr/>
          <p:nvPr/>
        </p:nvSpPr>
        <p:spPr>
          <a:xfrm>
            <a:off x="0" y="3787775"/>
            <a:ext cx="539750" cy="649288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9" name="WordArt 15"/>
          <p:cNvSpPr>
            <a:spLocks noTextEdit="1"/>
          </p:cNvSpPr>
          <p:nvPr/>
        </p:nvSpPr>
        <p:spPr>
          <a:xfrm>
            <a:off x="179388" y="3860800"/>
            <a:ext cx="22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43020" name="Oval 16"/>
          <p:cNvSpPr/>
          <p:nvPr/>
        </p:nvSpPr>
        <p:spPr>
          <a:xfrm>
            <a:off x="0" y="5803900"/>
            <a:ext cx="539750" cy="649288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21" name="WordArt 17"/>
          <p:cNvSpPr>
            <a:spLocks noTextEdit="1"/>
          </p:cNvSpPr>
          <p:nvPr/>
        </p:nvSpPr>
        <p:spPr>
          <a:xfrm>
            <a:off x="179388" y="5876925"/>
            <a:ext cx="22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</a:p>
        </p:txBody>
      </p:sp>
      <p:grpSp>
        <p:nvGrpSpPr>
          <p:cNvPr id="43022" name="Group 18"/>
          <p:cNvGrpSpPr/>
          <p:nvPr/>
        </p:nvGrpSpPr>
        <p:grpSpPr>
          <a:xfrm>
            <a:off x="2027238" y="5705475"/>
            <a:ext cx="6865937" cy="1152525"/>
            <a:chOff x="204" y="1298"/>
            <a:chExt cx="5556" cy="1254"/>
          </a:xfrm>
        </p:grpSpPr>
        <p:pic>
          <p:nvPicPr>
            <p:cNvPr id="43039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" y="1298"/>
              <a:ext cx="5556" cy="12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40" name="Line 20"/>
            <p:cNvSpPr/>
            <p:nvPr/>
          </p:nvSpPr>
          <p:spPr>
            <a:xfrm>
              <a:off x="204" y="1298"/>
              <a:ext cx="5080" cy="0"/>
            </a:xfrm>
            <a:prstGeom prst="line">
              <a:avLst/>
            </a:prstGeom>
            <a:ln w="349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3023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5210175"/>
            <a:ext cx="3887788" cy="42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98" name="WordArt 22"/>
          <p:cNvSpPr>
            <a:spLocks noChangeArrowheads="1" noChangeShapeType="1" noTextEdit="1"/>
          </p:cNvSpPr>
          <p:nvPr/>
        </p:nvSpPr>
        <p:spPr bwMode="auto">
          <a:xfrm>
            <a:off x="6011863" y="908050"/>
            <a:ext cx="1800225" cy="3857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长（</a:t>
            </a:r>
            <a:r>
              <a:rPr kumimoji="0" lang="en-US" altLang="zh-CN" sz="3600" b="0" i="0" u="none" strike="noStrike" kern="10" cap="none" spc="0" normalizeH="0" baseline="0" noProof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</a:t>
            </a:r>
            <a:r>
              <a:rPr kumimoji="0" lang="zh-CN" altLang="en-US" sz="3600" b="0" i="0" u="none" strike="noStrike" kern="10" cap="none" spc="0" normalizeH="0" baseline="0" noProof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）厘米</a:t>
            </a:r>
          </a:p>
        </p:txBody>
      </p:sp>
      <p:sp>
        <p:nvSpPr>
          <p:cNvPr id="24599" name="WordArt 23"/>
          <p:cNvSpPr>
            <a:spLocks noChangeArrowheads="1" noChangeShapeType="1" noTextEdit="1"/>
          </p:cNvSpPr>
          <p:nvPr/>
        </p:nvSpPr>
        <p:spPr bwMode="auto">
          <a:xfrm>
            <a:off x="6659563" y="3141663"/>
            <a:ext cx="1800225" cy="3857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长（</a:t>
            </a:r>
            <a:r>
              <a:rPr kumimoji="0" lang="en-US" altLang="zh-CN" sz="3600" b="0" i="0" u="none" strike="noStrike" kern="10" cap="none" spc="0" normalizeH="0" baseline="0" noProof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6</a:t>
            </a:r>
            <a:r>
              <a:rPr kumimoji="0" lang="zh-CN" altLang="en-US" sz="3600" b="0" i="0" u="none" strike="noStrike" kern="10" cap="none" spc="0" normalizeH="0" baseline="0" noProof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）厘米</a:t>
            </a:r>
          </a:p>
        </p:txBody>
      </p:sp>
      <p:sp>
        <p:nvSpPr>
          <p:cNvPr id="24600" name="WordArt 24"/>
          <p:cNvSpPr>
            <a:spLocks noChangeArrowheads="1" noChangeShapeType="1" noTextEdit="1"/>
          </p:cNvSpPr>
          <p:nvPr/>
        </p:nvSpPr>
        <p:spPr bwMode="auto">
          <a:xfrm>
            <a:off x="6732588" y="5229225"/>
            <a:ext cx="1800225" cy="3857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长（</a:t>
            </a:r>
            <a:r>
              <a:rPr kumimoji="0" lang="en-US" altLang="zh-CN" sz="3600" b="0" i="0" u="none" strike="noStrike" kern="10" cap="none" spc="0" normalizeH="0" baseline="0" noProof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6</a:t>
            </a:r>
            <a:r>
              <a:rPr kumimoji="0" lang="zh-CN" altLang="en-US" sz="3600" b="0" i="0" u="none" strike="noStrike" kern="10" cap="none" spc="0" normalizeH="0" baseline="0" noProof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）厘米</a:t>
            </a:r>
          </a:p>
        </p:txBody>
      </p:sp>
      <p:sp>
        <p:nvSpPr>
          <p:cNvPr id="43027" name="WordArt 25"/>
          <p:cNvSpPr>
            <a:spLocks noTextEdit="1"/>
          </p:cNvSpPr>
          <p:nvPr/>
        </p:nvSpPr>
        <p:spPr>
          <a:xfrm>
            <a:off x="611188" y="1628775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小红</a:t>
            </a:r>
          </a:p>
        </p:txBody>
      </p:sp>
      <p:sp>
        <p:nvSpPr>
          <p:cNvPr id="43028" name="WordArt 26"/>
          <p:cNvSpPr>
            <a:spLocks noTextEdit="1"/>
          </p:cNvSpPr>
          <p:nvPr/>
        </p:nvSpPr>
        <p:spPr>
          <a:xfrm>
            <a:off x="684213" y="3933825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小明</a:t>
            </a:r>
          </a:p>
        </p:txBody>
      </p:sp>
      <p:sp>
        <p:nvSpPr>
          <p:cNvPr id="43029" name="WordArt 27"/>
          <p:cNvSpPr>
            <a:spLocks noTextEdit="1"/>
          </p:cNvSpPr>
          <p:nvPr/>
        </p:nvSpPr>
        <p:spPr>
          <a:xfrm>
            <a:off x="611188" y="5949950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东东</a:t>
            </a:r>
          </a:p>
        </p:txBody>
      </p:sp>
      <p:grpSp>
        <p:nvGrpSpPr>
          <p:cNvPr id="24604" name="Group 28"/>
          <p:cNvGrpSpPr/>
          <p:nvPr/>
        </p:nvGrpSpPr>
        <p:grpSpPr>
          <a:xfrm>
            <a:off x="1042988" y="4005263"/>
            <a:ext cx="936625" cy="792162"/>
            <a:chOff x="249" y="1253"/>
            <a:chExt cx="590" cy="499"/>
          </a:xfrm>
        </p:grpSpPr>
        <p:sp>
          <p:nvSpPr>
            <p:cNvPr id="43037" name="Line 29"/>
            <p:cNvSpPr/>
            <p:nvPr/>
          </p:nvSpPr>
          <p:spPr>
            <a:xfrm>
              <a:off x="249" y="1570"/>
              <a:ext cx="182" cy="182"/>
            </a:xfrm>
            <a:prstGeom prst="line">
              <a:avLst/>
            </a:prstGeom>
            <a:ln w="412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8" name="Line 30"/>
            <p:cNvSpPr/>
            <p:nvPr/>
          </p:nvSpPr>
          <p:spPr>
            <a:xfrm flipV="1">
              <a:off x="431" y="1253"/>
              <a:ext cx="408" cy="499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07" name="Group 31"/>
          <p:cNvGrpSpPr/>
          <p:nvPr/>
        </p:nvGrpSpPr>
        <p:grpSpPr>
          <a:xfrm>
            <a:off x="1403350" y="1989138"/>
            <a:ext cx="504825" cy="431800"/>
            <a:chOff x="884" y="1253"/>
            <a:chExt cx="318" cy="272"/>
          </a:xfrm>
        </p:grpSpPr>
        <p:sp>
          <p:nvSpPr>
            <p:cNvPr id="43035" name="Line 32"/>
            <p:cNvSpPr/>
            <p:nvPr/>
          </p:nvSpPr>
          <p:spPr>
            <a:xfrm flipH="1">
              <a:off x="884" y="1253"/>
              <a:ext cx="272" cy="272"/>
            </a:xfrm>
            <a:prstGeom prst="line">
              <a:avLst/>
            </a:prstGeom>
            <a:ln w="444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6" name="Line 33"/>
            <p:cNvSpPr/>
            <p:nvPr/>
          </p:nvSpPr>
          <p:spPr>
            <a:xfrm>
              <a:off x="930" y="1253"/>
              <a:ext cx="272" cy="272"/>
            </a:xfrm>
            <a:prstGeom prst="line">
              <a:avLst/>
            </a:prstGeom>
            <a:ln w="444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10" name="Group 34"/>
          <p:cNvGrpSpPr/>
          <p:nvPr/>
        </p:nvGrpSpPr>
        <p:grpSpPr>
          <a:xfrm>
            <a:off x="1331913" y="6165850"/>
            <a:ext cx="504825" cy="431800"/>
            <a:chOff x="884" y="1253"/>
            <a:chExt cx="318" cy="272"/>
          </a:xfrm>
        </p:grpSpPr>
        <p:sp>
          <p:nvSpPr>
            <p:cNvPr id="43033" name="Line 35"/>
            <p:cNvSpPr/>
            <p:nvPr/>
          </p:nvSpPr>
          <p:spPr>
            <a:xfrm flipH="1">
              <a:off x="884" y="1253"/>
              <a:ext cx="272" cy="272"/>
            </a:xfrm>
            <a:prstGeom prst="line">
              <a:avLst/>
            </a:prstGeom>
            <a:ln w="444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4" name="Line 36"/>
            <p:cNvSpPr/>
            <p:nvPr/>
          </p:nvSpPr>
          <p:spPr>
            <a:xfrm>
              <a:off x="930" y="1253"/>
              <a:ext cx="272" cy="272"/>
            </a:xfrm>
            <a:prstGeom prst="line">
              <a:avLst/>
            </a:prstGeom>
            <a:ln w="444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>
            <a:spAutoFit/>
          </a:bodyPr>
          <a:lstStyle/>
          <a:p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  <a:ea typeface="华文仿宋" panose="02010600040101010101" pitchFamily="2" charset="-122"/>
            </a:endParaRPr>
          </a:p>
        </p:txBody>
      </p:sp>
      <p:grpSp>
        <p:nvGrpSpPr>
          <p:cNvPr id="7173" name="Group 5"/>
          <p:cNvGrpSpPr/>
          <p:nvPr/>
        </p:nvGrpSpPr>
        <p:grpSpPr>
          <a:xfrm>
            <a:off x="4484688" y="4105275"/>
            <a:ext cx="3759200" cy="588963"/>
            <a:chOff x="0" y="0"/>
            <a:chExt cx="2368" cy="371"/>
          </a:xfrm>
        </p:grpSpPr>
        <p:grpSp>
          <p:nvGrpSpPr>
            <p:cNvPr id="16398" name="Group 6"/>
            <p:cNvGrpSpPr/>
            <p:nvPr/>
          </p:nvGrpSpPr>
          <p:grpSpPr>
            <a:xfrm rot="-4044624">
              <a:off x="513" y="-46"/>
              <a:ext cx="361" cy="463"/>
              <a:chOff x="0" y="0"/>
              <a:chExt cx="318" cy="453"/>
            </a:xfrm>
          </p:grpSpPr>
          <p:pic>
            <p:nvPicPr>
              <p:cNvPr id="16411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259" cy="4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412" name="Rectangle 8"/>
              <p:cNvSpPr/>
              <p:nvPr/>
            </p:nvSpPr>
            <p:spPr>
              <a:xfrm>
                <a:off x="182" y="0"/>
                <a:ext cx="136" cy="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lIns="90000" tIns="46800" rIns="90000" bIns="46800" anchor="ctr" anchorCtr="0">
                <a:spAutoFit/>
              </a:bodyPr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399" name="Group 9"/>
            <p:cNvGrpSpPr/>
            <p:nvPr/>
          </p:nvGrpSpPr>
          <p:grpSpPr>
            <a:xfrm rot="-4044624">
              <a:off x="1012" y="-50"/>
              <a:ext cx="361" cy="463"/>
              <a:chOff x="0" y="0"/>
              <a:chExt cx="318" cy="453"/>
            </a:xfrm>
          </p:grpSpPr>
          <p:pic>
            <p:nvPicPr>
              <p:cNvPr id="16409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259" cy="4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410" name="Rectangle 11"/>
              <p:cNvSpPr/>
              <p:nvPr/>
            </p:nvSpPr>
            <p:spPr>
              <a:xfrm>
                <a:off x="182" y="0"/>
                <a:ext cx="136" cy="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lIns="90000" tIns="46800" rIns="90000" bIns="46800" anchor="ctr" anchorCtr="0">
                <a:spAutoFit/>
              </a:bodyPr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400" name="Group 12"/>
            <p:cNvGrpSpPr/>
            <p:nvPr/>
          </p:nvGrpSpPr>
          <p:grpSpPr>
            <a:xfrm rot="-4044624">
              <a:off x="1965" y="-51"/>
              <a:ext cx="350" cy="453"/>
              <a:chOff x="0" y="0"/>
              <a:chExt cx="318" cy="453"/>
            </a:xfrm>
          </p:grpSpPr>
          <p:pic>
            <p:nvPicPr>
              <p:cNvPr id="16407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259" cy="4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408" name="Rectangle 14"/>
              <p:cNvSpPr/>
              <p:nvPr/>
            </p:nvSpPr>
            <p:spPr>
              <a:xfrm>
                <a:off x="182" y="0"/>
                <a:ext cx="136" cy="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lIns="90000" tIns="46800" rIns="90000" bIns="46800" anchor="ctr" anchorCtr="0">
                <a:spAutoFit/>
              </a:bodyPr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401" name="Group 15"/>
            <p:cNvGrpSpPr/>
            <p:nvPr/>
          </p:nvGrpSpPr>
          <p:grpSpPr>
            <a:xfrm rot="-3867011">
              <a:off x="51" y="-50"/>
              <a:ext cx="361" cy="463"/>
              <a:chOff x="0" y="0"/>
              <a:chExt cx="318" cy="453"/>
            </a:xfrm>
          </p:grpSpPr>
          <p:pic>
            <p:nvPicPr>
              <p:cNvPr id="16405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259" cy="4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406" name="Rectangle 17"/>
              <p:cNvSpPr/>
              <p:nvPr/>
            </p:nvSpPr>
            <p:spPr>
              <a:xfrm>
                <a:off x="182" y="0"/>
                <a:ext cx="136" cy="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lIns="90000" tIns="46800" rIns="90000" bIns="46800" anchor="ctr" anchorCtr="0">
                <a:spAutoFit/>
              </a:bodyPr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402" name="Group 18"/>
            <p:cNvGrpSpPr/>
            <p:nvPr/>
          </p:nvGrpSpPr>
          <p:grpSpPr>
            <a:xfrm rot="-4044624">
              <a:off x="1490" y="-52"/>
              <a:ext cx="371" cy="476"/>
              <a:chOff x="0" y="0"/>
              <a:chExt cx="318" cy="453"/>
            </a:xfrm>
          </p:grpSpPr>
          <p:pic>
            <p:nvPicPr>
              <p:cNvPr id="16403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259" cy="4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404" name="Rectangle 20"/>
              <p:cNvSpPr/>
              <p:nvPr/>
            </p:nvSpPr>
            <p:spPr>
              <a:xfrm>
                <a:off x="182" y="0"/>
                <a:ext cx="136" cy="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lIns="90000" tIns="46800" rIns="90000" bIns="46800" anchor="ctr" anchorCtr="0">
                <a:spAutoFit/>
              </a:bodyPr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6388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538" y="2954338"/>
            <a:ext cx="3816350" cy="134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22" descr="Image000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513" y="866775"/>
            <a:ext cx="2544762" cy="3455988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7191" name="Group 23"/>
          <p:cNvGrpSpPr/>
          <p:nvPr/>
        </p:nvGrpSpPr>
        <p:grpSpPr>
          <a:xfrm>
            <a:off x="1147763" y="4394200"/>
            <a:ext cx="2632075" cy="95250"/>
            <a:chOff x="0" y="0"/>
            <a:chExt cx="1658" cy="60"/>
          </a:xfrm>
        </p:grpSpPr>
        <p:sp>
          <p:nvSpPr>
            <p:cNvPr id="16393" name="未知"/>
            <p:cNvSpPr/>
            <p:nvPr/>
          </p:nvSpPr>
          <p:spPr>
            <a:xfrm>
              <a:off x="0" y="0"/>
              <a:ext cx="388" cy="60"/>
            </a:xfrm>
            <a:custGeom>
              <a:avLst/>
              <a:gdLst/>
              <a:ahLst/>
              <a:cxnLst>
                <a:cxn ang="0">
                  <a:pos x="259" y="42"/>
                </a:cxn>
                <a:cxn ang="0">
                  <a:pos x="111" y="42"/>
                </a:cxn>
                <a:cxn ang="0">
                  <a:pos x="122" y="21"/>
                </a:cxn>
                <a:cxn ang="0">
                  <a:pos x="333" y="21"/>
                </a:cxn>
                <a:cxn ang="0">
                  <a:pos x="344" y="53"/>
                </a:cxn>
                <a:cxn ang="0">
                  <a:pos x="69" y="53"/>
                </a:cxn>
                <a:cxn ang="0">
                  <a:pos x="37" y="11"/>
                </a:cxn>
                <a:cxn ang="0">
                  <a:pos x="291" y="0"/>
                </a:cxn>
              </a:cxnLst>
              <a:rect l="0" t="0" r="0" b="0"/>
              <a:pathLst>
                <a:path w="1664" h="257">
                  <a:moveTo>
                    <a:pt x="1112" y="181"/>
                  </a:moveTo>
                  <a:cubicBezTo>
                    <a:pt x="843" y="188"/>
                    <a:pt x="575" y="196"/>
                    <a:pt x="477" y="181"/>
                  </a:cubicBezTo>
                  <a:cubicBezTo>
                    <a:pt x="379" y="166"/>
                    <a:pt x="363" y="106"/>
                    <a:pt x="522" y="91"/>
                  </a:cubicBezTo>
                  <a:cubicBezTo>
                    <a:pt x="681" y="76"/>
                    <a:pt x="1270" y="68"/>
                    <a:pt x="1429" y="91"/>
                  </a:cubicBezTo>
                  <a:cubicBezTo>
                    <a:pt x="1588" y="114"/>
                    <a:pt x="1664" y="204"/>
                    <a:pt x="1475" y="227"/>
                  </a:cubicBezTo>
                  <a:cubicBezTo>
                    <a:pt x="1286" y="250"/>
                    <a:pt x="514" y="257"/>
                    <a:pt x="295" y="227"/>
                  </a:cubicBezTo>
                  <a:cubicBezTo>
                    <a:pt x="76" y="197"/>
                    <a:pt x="0" y="83"/>
                    <a:pt x="159" y="45"/>
                  </a:cubicBezTo>
                  <a:cubicBezTo>
                    <a:pt x="318" y="7"/>
                    <a:pt x="1067" y="7"/>
                    <a:pt x="1248" y="0"/>
                  </a:cubicBezTo>
                </a:path>
              </a:pathLst>
            </a:custGeom>
            <a:noFill/>
            <a:ln w="127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4" name="未知"/>
            <p:cNvSpPr/>
            <p:nvPr/>
          </p:nvSpPr>
          <p:spPr>
            <a:xfrm>
              <a:off x="317" y="0"/>
              <a:ext cx="388" cy="60"/>
            </a:xfrm>
            <a:custGeom>
              <a:avLst/>
              <a:gdLst/>
              <a:ahLst/>
              <a:cxnLst>
                <a:cxn ang="0">
                  <a:pos x="259" y="42"/>
                </a:cxn>
                <a:cxn ang="0">
                  <a:pos x="111" y="42"/>
                </a:cxn>
                <a:cxn ang="0">
                  <a:pos x="122" y="21"/>
                </a:cxn>
                <a:cxn ang="0">
                  <a:pos x="333" y="21"/>
                </a:cxn>
                <a:cxn ang="0">
                  <a:pos x="344" y="53"/>
                </a:cxn>
                <a:cxn ang="0">
                  <a:pos x="69" y="53"/>
                </a:cxn>
                <a:cxn ang="0">
                  <a:pos x="37" y="11"/>
                </a:cxn>
                <a:cxn ang="0">
                  <a:pos x="291" y="0"/>
                </a:cxn>
              </a:cxnLst>
              <a:rect l="0" t="0" r="0" b="0"/>
              <a:pathLst>
                <a:path w="1664" h="257">
                  <a:moveTo>
                    <a:pt x="1112" y="181"/>
                  </a:moveTo>
                  <a:cubicBezTo>
                    <a:pt x="843" y="188"/>
                    <a:pt x="575" y="196"/>
                    <a:pt x="477" y="181"/>
                  </a:cubicBezTo>
                  <a:cubicBezTo>
                    <a:pt x="379" y="166"/>
                    <a:pt x="363" y="106"/>
                    <a:pt x="522" y="91"/>
                  </a:cubicBezTo>
                  <a:cubicBezTo>
                    <a:pt x="681" y="76"/>
                    <a:pt x="1270" y="68"/>
                    <a:pt x="1429" y="91"/>
                  </a:cubicBezTo>
                  <a:cubicBezTo>
                    <a:pt x="1588" y="114"/>
                    <a:pt x="1664" y="204"/>
                    <a:pt x="1475" y="227"/>
                  </a:cubicBezTo>
                  <a:cubicBezTo>
                    <a:pt x="1286" y="250"/>
                    <a:pt x="514" y="257"/>
                    <a:pt x="295" y="227"/>
                  </a:cubicBezTo>
                  <a:cubicBezTo>
                    <a:pt x="76" y="197"/>
                    <a:pt x="0" y="83"/>
                    <a:pt x="159" y="45"/>
                  </a:cubicBezTo>
                  <a:cubicBezTo>
                    <a:pt x="318" y="7"/>
                    <a:pt x="1067" y="7"/>
                    <a:pt x="1248" y="0"/>
                  </a:cubicBezTo>
                </a:path>
              </a:pathLst>
            </a:custGeom>
            <a:noFill/>
            <a:ln w="127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5" name="未知"/>
            <p:cNvSpPr/>
            <p:nvPr/>
          </p:nvSpPr>
          <p:spPr>
            <a:xfrm>
              <a:off x="609" y="0"/>
              <a:ext cx="388" cy="60"/>
            </a:xfrm>
            <a:custGeom>
              <a:avLst/>
              <a:gdLst/>
              <a:ahLst/>
              <a:cxnLst>
                <a:cxn ang="0">
                  <a:pos x="259" y="42"/>
                </a:cxn>
                <a:cxn ang="0">
                  <a:pos x="111" y="42"/>
                </a:cxn>
                <a:cxn ang="0">
                  <a:pos x="122" y="21"/>
                </a:cxn>
                <a:cxn ang="0">
                  <a:pos x="333" y="21"/>
                </a:cxn>
                <a:cxn ang="0">
                  <a:pos x="344" y="53"/>
                </a:cxn>
                <a:cxn ang="0">
                  <a:pos x="69" y="53"/>
                </a:cxn>
                <a:cxn ang="0">
                  <a:pos x="37" y="11"/>
                </a:cxn>
                <a:cxn ang="0">
                  <a:pos x="291" y="0"/>
                </a:cxn>
              </a:cxnLst>
              <a:rect l="0" t="0" r="0" b="0"/>
              <a:pathLst>
                <a:path w="1664" h="257">
                  <a:moveTo>
                    <a:pt x="1112" y="181"/>
                  </a:moveTo>
                  <a:cubicBezTo>
                    <a:pt x="843" y="188"/>
                    <a:pt x="575" y="196"/>
                    <a:pt x="477" y="181"/>
                  </a:cubicBezTo>
                  <a:cubicBezTo>
                    <a:pt x="379" y="166"/>
                    <a:pt x="363" y="106"/>
                    <a:pt x="522" y="91"/>
                  </a:cubicBezTo>
                  <a:cubicBezTo>
                    <a:pt x="681" y="76"/>
                    <a:pt x="1270" y="68"/>
                    <a:pt x="1429" y="91"/>
                  </a:cubicBezTo>
                  <a:cubicBezTo>
                    <a:pt x="1588" y="114"/>
                    <a:pt x="1664" y="204"/>
                    <a:pt x="1475" y="227"/>
                  </a:cubicBezTo>
                  <a:cubicBezTo>
                    <a:pt x="1286" y="250"/>
                    <a:pt x="514" y="257"/>
                    <a:pt x="295" y="227"/>
                  </a:cubicBezTo>
                  <a:cubicBezTo>
                    <a:pt x="76" y="197"/>
                    <a:pt x="0" y="83"/>
                    <a:pt x="159" y="45"/>
                  </a:cubicBezTo>
                  <a:cubicBezTo>
                    <a:pt x="318" y="7"/>
                    <a:pt x="1067" y="7"/>
                    <a:pt x="1248" y="0"/>
                  </a:cubicBezTo>
                </a:path>
              </a:pathLst>
            </a:custGeom>
            <a:noFill/>
            <a:ln w="127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6" name="未知"/>
            <p:cNvSpPr/>
            <p:nvPr/>
          </p:nvSpPr>
          <p:spPr>
            <a:xfrm>
              <a:off x="927" y="0"/>
              <a:ext cx="388" cy="60"/>
            </a:xfrm>
            <a:custGeom>
              <a:avLst/>
              <a:gdLst/>
              <a:ahLst/>
              <a:cxnLst>
                <a:cxn ang="0">
                  <a:pos x="259" y="42"/>
                </a:cxn>
                <a:cxn ang="0">
                  <a:pos x="111" y="42"/>
                </a:cxn>
                <a:cxn ang="0">
                  <a:pos x="122" y="21"/>
                </a:cxn>
                <a:cxn ang="0">
                  <a:pos x="333" y="21"/>
                </a:cxn>
                <a:cxn ang="0">
                  <a:pos x="344" y="53"/>
                </a:cxn>
                <a:cxn ang="0">
                  <a:pos x="69" y="53"/>
                </a:cxn>
                <a:cxn ang="0">
                  <a:pos x="37" y="11"/>
                </a:cxn>
                <a:cxn ang="0">
                  <a:pos x="291" y="0"/>
                </a:cxn>
              </a:cxnLst>
              <a:rect l="0" t="0" r="0" b="0"/>
              <a:pathLst>
                <a:path w="1664" h="257">
                  <a:moveTo>
                    <a:pt x="1112" y="181"/>
                  </a:moveTo>
                  <a:cubicBezTo>
                    <a:pt x="843" y="188"/>
                    <a:pt x="575" y="196"/>
                    <a:pt x="477" y="181"/>
                  </a:cubicBezTo>
                  <a:cubicBezTo>
                    <a:pt x="379" y="166"/>
                    <a:pt x="363" y="106"/>
                    <a:pt x="522" y="91"/>
                  </a:cubicBezTo>
                  <a:cubicBezTo>
                    <a:pt x="681" y="76"/>
                    <a:pt x="1270" y="68"/>
                    <a:pt x="1429" y="91"/>
                  </a:cubicBezTo>
                  <a:cubicBezTo>
                    <a:pt x="1588" y="114"/>
                    <a:pt x="1664" y="204"/>
                    <a:pt x="1475" y="227"/>
                  </a:cubicBezTo>
                  <a:cubicBezTo>
                    <a:pt x="1286" y="250"/>
                    <a:pt x="514" y="257"/>
                    <a:pt x="295" y="227"/>
                  </a:cubicBezTo>
                  <a:cubicBezTo>
                    <a:pt x="76" y="197"/>
                    <a:pt x="0" y="83"/>
                    <a:pt x="159" y="45"/>
                  </a:cubicBezTo>
                  <a:cubicBezTo>
                    <a:pt x="318" y="7"/>
                    <a:pt x="1067" y="7"/>
                    <a:pt x="1248" y="0"/>
                  </a:cubicBezTo>
                </a:path>
              </a:pathLst>
            </a:custGeom>
            <a:noFill/>
            <a:ln w="127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7" name="未知"/>
            <p:cNvSpPr/>
            <p:nvPr/>
          </p:nvSpPr>
          <p:spPr>
            <a:xfrm>
              <a:off x="1270" y="0"/>
              <a:ext cx="388" cy="60"/>
            </a:xfrm>
            <a:custGeom>
              <a:avLst/>
              <a:gdLst/>
              <a:ahLst/>
              <a:cxnLst>
                <a:cxn ang="0">
                  <a:pos x="259" y="42"/>
                </a:cxn>
                <a:cxn ang="0">
                  <a:pos x="111" y="42"/>
                </a:cxn>
                <a:cxn ang="0">
                  <a:pos x="122" y="21"/>
                </a:cxn>
                <a:cxn ang="0">
                  <a:pos x="333" y="21"/>
                </a:cxn>
                <a:cxn ang="0">
                  <a:pos x="344" y="53"/>
                </a:cxn>
                <a:cxn ang="0">
                  <a:pos x="69" y="53"/>
                </a:cxn>
                <a:cxn ang="0">
                  <a:pos x="37" y="11"/>
                </a:cxn>
                <a:cxn ang="0">
                  <a:pos x="291" y="0"/>
                </a:cxn>
              </a:cxnLst>
              <a:rect l="0" t="0" r="0" b="0"/>
              <a:pathLst>
                <a:path w="1664" h="257">
                  <a:moveTo>
                    <a:pt x="1112" y="181"/>
                  </a:moveTo>
                  <a:cubicBezTo>
                    <a:pt x="843" y="188"/>
                    <a:pt x="575" y="196"/>
                    <a:pt x="477" y="181"/>
                  </a:cubicBezTo>
                  <a:cubicBezTo>
                    <a:pt x="379" y="166"/>
                    <a:pt x="363" y="106"/>
                    <a:pt x="522" y="91"/>
                  </a:cubicBezTo>
                  <a:cubicBezTo>
                    <a:pt x="681" y="76"/>
                    <a:pt x="1270" y="68"/>
                    <a:pt x="1429" y="91"/>
                  </a:cubicBezTo>
                  <a:cubicBezTo>
                    <a:pt x="1588" y="114"/>
                    <a:pt x="1664" y="204"/>
                    <a:pt x="1475" y="227"/>
                  </a:cubicBezTo>
                  <a:cubicBezTo>
                    <a:pt x="1286" y="250"/>
                    <a:pt x="514" y="257"/>
                    <a:pt x="295" y="227"/>
                  </a:cubicBezTo>
                  <a:cubicBezTo>
                    <a:pt x="76" y="197"/>
                    <a:pt x="0" y="83"/>
                    <a:pt x="159" y="45"/>
                  </a:cubicBezTo>
                  <a:cubicBezTo>
                    <a:pt x="318" y="7"/>
                    <a:pt x="1067" y="7"/>
                    <a:pt x="1248" y="0"/>
                  </a:cubicBezTo>
                </a:path>
              </a:pathLst>
            </a:custGeom>
            <a:noFill/>
            <a:ln w="127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98" name="AutoShape 30"/>
          <p:cNvSpPr/>
          <p:nvPr/>
        </p:nvSpPr>
        <p:spPr>
          <a:xfrm>
            <a:off x="3924300" y="1052513"/>
            <a:ext cx="4248150" cy="1365250"/>
          </a:xfrm>
          <a:prstGeom prst="cloudCallout">
            <a:avLst>
              <a:gd name="adj1" fmla="val 38713"/>
              <a:gd name="adj2" fmla="val -41162"/>
            </a:avLst>
          </a:prstGeom>
          <a:solidFill>
            <a:srgbClr val="FFFFCC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r>
              <a:rPr lang="zh-CN" altLang="en-US" sz="28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它们一样长吗？</a:t>
            </a:r>
          </a:p>
        </p:txBody>
      </p:sp>
      <p:sp>
        <p:nvSpPr>
          <p:cNvPr id="7200" name="AutoShape 32"/>
          <p:cNvSpPr/>
          <p:nvPr/>
        </p:nvSpPr>
        <p:spPr>
          <a:xfrm>
            <a:off x="1692275" y="4652963"/>
            <a:ext cx="4103688" cy="1871662"/>
          </a:xfrm>
          <a:prstGeom prst="cloudCallout">
            <a:avLst>
              <a:gd name="adj1" fmla="val -61333"/>
              <a:gd name="adj2" fmla="val 12426"/>
            </a:avLst>
          </a:prstGeom>
          <a:solidFill>
            <a:srgbClr val="FFFFCC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algn="l"/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   </a:t>
            </a:r>
            <a:r>
              <a:rPr lang="zh-CN" altLang="en-US" sz="2800" dirty="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我们所选的实物不同，也就是测量标准不同。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" grpId="0" animBg="1"/>
      <p:bldP spid="7198" grpId="1" animBg="1"/>
      <p:bldP spid="7200" grpId="0" animBg="1"/>
      <p:bldP spid="720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判断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988" y="-603250"/>
            <a:ext cx="7056437" cy="3716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Picture 3" descr="判断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781300"/>
            <a:ext cx="5148263" cy="432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6" name="Picture 4" descr="判断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68638"/>
            <a:ext cx="4859338" cy="3144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7" name="Text Box 5"/>
          <p:cNvSpPr txBox="1"/>
          <p:nvPr/>
        </p:nvSpPr>
        <p:spPr>
          <a:xfrm>
            <a:off x="3419475" y="2060575"/>
            <a:ext cx="1781175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4800" b="1" dirty="0">
                <a:latin typeface="Comic Sans MS" panose="030F0702030302020204" pitchFamily="66" charset="0"/>
              </a:rPr>
              <a:t>（</a:t>
            </a:r>
            <a:r>
              <a:rPr lang="en-US" altLang="zh-CN" sz="4800" b="1" dirty="0">
                <a:latin typeface="Comic Sans MS" panose="030F0702030302020204" pitchFamily="66" charset="0"/>
              </a:rPr>
              <a:t>1</a:t>
            </a:r>
            <a:r>
              <a:rPr lang="zh-CN" altLang="en-US" sz="4800" b="1" dirty="0">
                <a:latin typeface="Comic Sans MS" panose="030F0702030302020204" pitchFamily="66" charset="0"/>
              </a:rPr>
              <a:t>）</a:t>
            </a:r>
          </a:p>
        </p:txBody>
      </p:sp>
      <p:sp>
        <p:nvSpPr>
          <p:cNvPr id="44038" name="Text Box 6"/>
          <p:cNvSpPr txBox="1"/>
          <p:nvPr/>
        </p:nvSpPr>
        <p:spPr>
          <a:xfrm>
            <a:off x="1042988" y="5876925"/>
            <a:ext cx="1781175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4800" b="1" dirty="0">
                <a:latin typeface="Comic Sans MS" panose="030F0702030302020204" pitchFamily="66" charset="0"/>
              </a:rPr>
              <a:t>（</a:t>
            </a:r>
            <a:r>
              <a:rPr lang="en-US" altLang="zh-CN" sz="4800" b="1" dirty="0">
                <a:latin typeface="Comic Sans MS" panose="030F0702030302020204" pitchFamily="66" charset="0"/>
              </a:rPr>
              <a:t>2</a:t>
            </a:r>
            <a:r>
              <a:rPr lang="zh-CN" altLang="en-US" sz="4800" b="1" dirty="0">
                <a:latin typeface="Comic Sans MS" panose="030F0702030302020204" pitchFamily="66" charset="0"/>
              </a:rPr>
              <a:t>）</a:t>
            </a:r>
          </a:p>
        </p:txBody>
      </p:sp>
      <p:sp>
        <p:nvSpPr>
          <p:cNvPr id="44039" name="Text Box 7"/>
          <p:cNvSpPr txBox="1"/>
          <p:nvPr/>
        </p:nvSpPr>
        <p:spPr>
          <a:xfrm>
            <a:off x="6227763" y="6034088"/>
            <a:ext cx="1781175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4800" b="1" dirty="0">
                <a:latin typeface="Comic Sans MS" panose="030F0702030302020204" pitchFamily="66" charset="0"/>
              </a:rPr>
              <a:t>（</a:t>
            </a:r>
            <a:r>
              <a:rPr lang="en-US" altLang="zh-CN" sz="4800" b="1" dirty="0">
                <a:latin typeface="Comic Sans MS" panose="030F0702030302020204" pitchFamily="66" charset="0"/>
              </a:rPr>
              <a:t>3</a:t>
            </a:r>
            <a:r>
              <a:rPr lang="zh-CN" altLang="en-US" sz="4800" b="1" dirty="0">
                <a:latin typeface="Comic Sans MS" panose="030F0702030302020204" pitchFamily="66" charset="0"/>
              </a:rPr>
              <a:t>）</a:t>
            </a:r>
          </a:p>
        </p:txBody>
      </p:sp>
      <p:grpSp>
        <p:nvGrpSpPr>
          <p:cNvPr id="26632" name="Group 8"/>
          <p:cNvGrpSpPr/>
          <p:nvPr/>
        </p:nvGrpSpPr>
        <p:grpSpPr>
          <a:xfrm>
            <a:off x="5076825" y="1700213"/>
            <a:ext cx="504825" cy="431800"/>
            <a:chOff x="884" y="1253"/>
            <a:chExt cx="318" cy="272"/>
          </a:xfrm>
        </p:grpSpPr>
        <p:sp>
          <p:nvSpPr>
            <p:cNvPr id="44047" name="Line 9"/>
            <p:cNvSpPr/>
            <p:nvPr/>
          </p:nvSpPr>
          <p:spPr>
            <a:xfrm flipH="1">
              <a:off x="884" y="1253"/>
              <a:ext cx="272" cy="272"/>
            </a:xfrm>
            <a:prstGeom prst="line">
              <a:avLst/>
            </a:prstGeom>
            <a:ln w="444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8" name="Line 10"/>
            <p:cNvSpPr/>
            <p:nvPr/>
          </p:nvSpPr>
          <p:spPr>
            <a:xfrm>
              <a:off x="930" y="1253"/>
              <a:ext cx="272" cy="272"/>
            </a:xfrm>
            <a:prstGeom prst="line">
              <a:avLst/>
            </a:prstGeom>
            <a:ln w="444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35" name="Group 11"/>
          <p:cNvGrpSpPr/>
          <p:nvPr/>
        </p:nvGrpSpPr>
        <p:grpSpPr>
          <a:xfrm>
            <a:off x="2627313" y="5445125"/>
            <a:ext cx="504825" cy="431800"/>
            <a:chOff x="884" y="1253"/>
            <a:chExt cx="318" cy="272"/>
          </a:xfrm>
        </p:grpSpPr>
        <p:sp>
          <p:nvSpPr>
            <p:cNvPr id="44045" name="Line 12"/>
            <p:cNvSpPr/>
            <p:nvPr/>
          </p:nvSpPr>
          <p:spPr>
            <a:xfrm flipH="1">
              <a:off x="884" y="1253"/>
              <a:ext cx="272" cy="272"/>
            </a:xfrm>
            <a:prstGeom prst="line">
              <a:avLst/>
            </a:prstGeom>
            <a:ln w="444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6" name="Line 13"/>
            <p:cNvSpPr/>
            <p:nvPr/>
          </p:nvSpPr>
          <p:spPr>
            <a:xfrm>
              <a:off x="930" y="1253"/>
              <a:ext cx="272" cy="272"/>
            </a:xfrm>
            <a:prstGeom prst="line">
              <a:avLst/>
            </a:prstGeom>
            <a:ln w="444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38" name="Group 14"/>
          <p:cNvGrpSpPr/>
          <p:nvPr/>
        </p:nvGrpSpPr>
        <p:grpSpPr>
          <a:xfrm>
            <a:off x="6877050" y="4797425"/>
            <a:ext cx="936625" cy="792163"/>
            <a:chOff x="249" y="1253"/>
            <a:chExt cx="590" cy="499"/>
          </a:xfrm>
        </p:grpSpPr>
        <p:sp>
          <p:nvSpPr>
            <p:cNvPr id="44043" name="Line 15"/>
            <p:cNvSpPr/>
            <p:nvPr/>
          </p:nvSpPr>
          <p:spPr>
            <a:xfrm>
              <a:off x="249" y="1570"/>
              <a:ext cx="182" cy="182"/>
            </a:xfrm>
            <a:prstGeom prst="line">
              <a:avLst/>
            </a:prstGeom>
            <a:ln w="412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4" name="Line 16"/>
            <p:cNvSpPr/>
            <p:nvPr/>
          </p:nvSpPr>
          <p:spPr>
            <a:xfrm flipV="1">
              <a:off x="431" y="1253"/>
              <a:ext cx="408" cy="499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828800"/>
            <a:ext cx="3600450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6307" name="Picture 3" descr="z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219450"/>
            <a:ext cx="7648575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6308" name="Picture 4" descr="z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495425"/>
            <a:ext cx="7315200" cy="269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6309" name="Picture 5" descr="z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2133600"/>
            <a:ext cx="7429500" cy="202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6310" name="Picture 6" descr="z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2528888"/>
            <a:ext cx="7429500" cy="1800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5063" name="Group 8"/>
          <p:cNvGrpSpPr/>
          <p:nvPr/>
        </p:nvGrpSpPr>
        <p:grpSpPr>
          <a:xfrm>
            <a:off x="0" y="0"/>
            <a:ext cx="9144000" cy="765175"/>
            <a:chOff x="0" y="0"/>
            <a:chExt cx="5760" cy="482"/>
          </a:xfrm>
        </p:grpSpPr>
        <p:sp>
          <p:nvSpPr>
            <p:cNvPr id="45064" name="Rectangle 9"/>
            <p:cNvSpPr/>
            <p:nvPr/>
          </p:nvSpPr>
          <p:spPr>
            <a:xfrm>
              <a:off x="0" y="0"/>
              <a:ext cx="5760" cy="482"/>
            </a:xfrm>
            <a:prstGeom prst="rect">
              <a:avLst/>
            </a:pr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65" name="WordArt 10"/>
            <p:cNvSpPr>
              <a:spLocks noTextEdit="1"/>
            </p:cNvSpPr>
            <p:nvPr/>
          </p:nvSpPr>
          <p:spPr>
            <a:xfrm>
              <a:off x="158" y="0"/>
              <a:ext cx="5262" cy="3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怎样放直尺？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/>
          <p:nvPr/>
        </p:nvGrpSpPr>
        <p:grpSpPr>
          <a:xfrm>
            <a:off x="0" y="0"/>
            <a:ext cx="9144000" cy="2087563"/>
            <a:chOff x="0" y="0"/>
            <a:chExt cx="5760" cy="1315"/>
          </a:xfrm>
        </p:grpSpPr>
        <p:sp>
          <p:nvSpPr>
            <p:cNvPr id="46087" name="Rectangle 3"/>
            <p:cNvSpPr/>
            <p:nvPr/>
          </p:nvSpPr>
          <p:spPr>
            <a:xfrm>
              <a:off x="476" y="408"/>
              <a:ext cx="4264" cy="907"/>
            </a:xfrm>
            <a:prstGeom prst="rect">
              <a:avLst/>
            </a:prstGeom>
            <a:solidFill>
              <a:srgbClr val="FDCFA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46088" name="Picture 4" descr="尺子（完）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5760" cy="12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533" name="Text Box 5"/>
          <p:cNvSpPr txBox="1"/>
          <p:nvPr/>
        </p:nvSpPr>
        <p:spPr>
          <a:xfrm>
            <a:off x="2771775" y="4652963"/>
            <a:ext cx="2974975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4800" b="1" dirty="0">
                <a:solidFill>
                  <a:schemeClr val="folHlink"/>
                </a:solidFill>
                <a:latin typeface="Arial" panose="020B0604020202020204" pitchFamily="34" charset="0"/>
              </a:rPr>
              <a:t>大约</a:t>
            </a:r>
            <a:r>
              <a:rPr lang="en-US" altLang="zh-CN" sz="4800" b="1" dirty="0">
                <a:solidFill>
                  <a:schemeClr val="folHlink"/>
                </a:solidFill>
                <a:latin typeface="Arial" panose="020B0604020202020204" pitchFamily="34" charset="0"/>
              </a:rPr>
              <a:t>9</a:t>
            </a:r>
            <a:r>
              <a:rPr lang="zh-CN" altLang="en-US" sz="4800" b="1" dirty="0">
                <a:solidFill>
                  <a:schemeClr val="folHlink"/>
                </a:solidFill>
                <a:latin typeface="Arial" panose="020B0604020202020204" pitchFamily="34" charset="0"/>
              </a:rPr>
              <a:t>厘米</a:t>
            </a:r>
          </a:p>
        </p:txBody>
      </p:sp>
      <p:grpSp>
        <p:nvGrpSpPr>
          <p:cNvPr id="22534" name="Group 6"/>
          <p:cNvGrpSpPr/>
          <p:nvPr/>
        </p:nvGrpSpPr>
        <p:grpSpPr>
          <a:xfrm>
            <a:off x="0" y="2420938"/>
            <a:ext cx="9144000" cy="2087562"/>
            <a:chOff x="0" y="1525"/>
            <a:chExt cx="5760" cy="1315"/>
          </a:xfrm>
        </p:grpSpPr>
        <p:sp>
          <p:nvSpPr>
            <p:cNvPr id="46085" name="Rectangle 7"/>
            <p:cNvSpPr/>
            <p:nvPr/>
          </p:nvSpPr>
          <p:spPr>
            <a:xfrm>
              <a:off x="476" y="1933"/>
              <a:ext cx="4445" cy="907"/>
            </a:xfrm>
            <a:prstGeom prst="rect">
              <a:avLst/>
            </a:prstGeom>
            <a:solidFill>
              <a:srgbClr val="FDCFA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46086" name="Picture 8" descr="尺子（完）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525"/>
              <a:ext cx="5760" cy="127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 descr="chi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76475"/>
            <a:ext cx="8534400" cy="298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7" name="Picture 9" descr="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981200"/>
            <a:ext cx="73152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1914" name="Text Box 10"/>
          <p:cNvSpPr txBox="1"/>
          <p:nvPr/>
        </p:nvSpPr>
        <p:spPr>
          <a:xfrm>
            <a:off x="1981200" y="4416425"/>
            <a:ext cx="4756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4000" dirty="0">
                <a:solidFill>
                  <a:schemeClr val="accent2"/>
                </a:solidFill>
                <a:latin typeface="Times New Roman" panose="02020603050405020304" pitchFamily="18" charset="0"/>
              </a:rPr>
              <a:t>长大约（        ）厘米</a:t>
            </a:r>
          </a:p>
        </p:txBody>
      </p:sp>
      <p:sp>
        <p:nvSpPr>
          <p:cNvPr id="251915" name="Text Box 11"/>
          <p:cNvSpPr txBox="1"/>
          <p:nvPr/>
        </p:nvSpPr>
        <p:spPr>
          <a:xfrm>
            <a:off x="4419600" y="4419600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FF0066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51916" name="Text Box 12"/>
          <p:cNvSpPr txBox="1"/>
          <p:nvPr/>
        </p:nvSpPr>
        <p:spPr>
          <a:xfrm>
            <a:off x="3505200" y="3200400"/>
            <a:ext cx="3635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</a:p>
        </p:txBody>
      </p:sp>
      <p:sp>
        <p:nvSpPr>
          <p:cNvPr id="251917" name="Text Box 13"/>
          <p:cNvSpPr txBox="1"/>
          <p:nvPr/>
        </p:nvSpPr>
        <p:spPr>
          <a:xfrm>
            <a:off x="3505200" y="3200400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19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1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1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519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519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4" grpId="0"/>
      <p:bldP spid="251916" grpId="0"/>
      <p:bldP spid="251917" grpId="0"/>
      <p:bldP spid="25191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yuma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83820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1" name="Picture 8" descr="chi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2895600"/>
            <a:ext cx="8534400" cy="2981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0105" name="Text Box 9"/>
          <p:cNvSpPr txBox="1"/>
          <p:nvPr/>
        </p:nvSpPr>
        <p:spPr>
          <a:xfrm>
            <a:off x="2193925" y="4721225"/>
            <a:ext cx="5137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4000" dirty="0">
                <a:solidFill>
                  <a:schemeClr val="accent2"/>
                </a:solidFill>
                <a:latin typeface="Times New Roman" panose="02020603050405020304" pitchFamily="18" charset="0"/>
              </a:rPr>
              <a:t>长大约（           ）厘米</a:t>
            </a:r>
          </a:p>
        </p:txBody>
      </p:sp>
      <p:sp>
        <p:nvSpPr>
          <p:cNvPr id="260106" name="Text Box 10"/>
          <p:cNvSpPr txBox="1"/>
          <p:nvPr/>
        </p:nvSpPr>
        <p:spPr>
          <a:xfrm>
            <a:off x="4800600" y="4648200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FF0066"/>
                </a:solidFill>
                <a:latin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0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5" grpId="0"/>
      <p:bldP spid="26010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6"/>
          <p:cNvSpPr/>
          <p:nvPr/>
        </p:nvSpPr>
        <p:spPr>
          <a:xfrm>
            <a:off x="468313" y="2852738"/>
            <a:ext cx="863600" cy="11525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pPr algn="l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9155" name="Picture 17" descr="美丽的花边6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5488"/>
            <a:ext cx="9144000" cy="731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6" name="Picture 4" descr="2000000000000000014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1800"/>
            <a:ext cx="9144000" cy="2809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7" name="Text Box 5"/>
          <p:cNvSpPr txBox="1"/>
          <p:nvPr/>
        </p:nvSpPr>
        <p:spPr>
          <a:xfrm>
            <a:off x="304800" y="1066800"/>
            <a:ext cx="838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rgbClr val="FF0066"/>
                </a:solidFill>
                <a:latin typeface="Arial" panose="020B0604020202020204" pitchFamily="34" charset="0"/>
              </a:rPr>
              <a:t>             你的一拃有多长？    （    ）厘米   </a:t>
            </a:r>
          </a:p>
        </p:txBody>
      </p:sp>
      <p:sp>
        <p:nvSpPr>
          <p:cNvPr id="49158" name="WordArt 6"/>
          <p:cNvSpPr>
            <a:spLocks noTextEdit="1"/>
          </p:cNvSpPr>
          <p:nvPr/>
        </p:nvSpPr>
        <p:spPr>
          <a:xfrm>
            <a:off x="381000" y="381000"/>
            <a:ext cx="182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8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想一想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981075"/>
            <a:ext cx="7777162" cy="388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3" y="1484313"/>
            <a:ext cx="8459787" cy="3543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6"/>
          <p:cNvSpPr txBox="1"/>
          <p:nvPr/>
        </p:nvSpPr>
        <p:spPr>
          <a:xfrm>
            <a:off x="685800" y="2514600"/>
            <a:ext cx="813435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请同学们四人小组合作量一量：</a:t>
            </a:r>
          </a:p>
          <a:p>
            <a:pPr algn="l"/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A.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数学书长（    ）厘米、宽大约（    ）厘米。</a:t>
            </a:r>
          </a:p>
          <a:p>
            <a:pPr algn="l"/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B.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你的手掌大约长（    ）厘米。</a:t>
            </a:r>
          </a:p>
          <a:p>
            <a:pPr algn="l"/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C.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也可以测量身边自己喜欢的物体。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2227" name="Oval 7"/>
          <p:cNvSpPr/>
          <p:nvPr/>
        </p:nvSpPr>
        <p:spPr>
          <a:xfrm>
            <a:off x="3352800" y="1066800"/>
            <a:ext cx="3733800" cy="9906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zh-CN" altLang="en-US" sz="4000" b="1" dirty="0">
                <a:latin typeface="Times New Roman" panose="02020603050405020304" pitchFamily="18" charset="0"/>
              </a:rPr>
              <a:t>量一量</a:t>
            </a:r>
            <a:endParaRPr lang="zh-CN" altLang="en-US" sz="40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/>
          <p:nvPr/>
        </p:nvSpPr>
        <p:spPr>
          <a:xfrm>
            <a:off x="250825" y="476250"/>
            <a:ext cx="8569325" cy="5310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6600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人体上的“尺”</a:t>
            </a:r>
          </a:p>
          <a:p>
            <a:pPr algn="l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</a:rPr>
              <a:t>         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人的身体很有趣。如果把一个成年人头的长度当作一把尺，那么身高相当于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7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个头长，肩宽等于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个头长，上肢等于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3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个头长，下肢等于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4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个头长。用脚长也可以测量，因为人的身体约是脚长的</a:t>
            </a: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7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倍。但人体的几把尺不是一成不变的，小孩的头要大些，身子短一些。在不同地区，人体的几把尺也不完全相同。</a:t>
            </a:r>
            <a:r>
              <a:rPr lang="zh-CN" altLang="en-US" sz="3600" b="1" dirty="0">
                <a:solidFill>
                  <a:srgbClr val="6600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3850" y="836613"/>
            <a:ext cx="861060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6000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cs typeface="+mn-cs"/>
              </a:rPr>
              <a:t>小结</a:t>
            </a:r>
            <a:endParaRPr kumimoji="0" lang="en-US" altLang="zh-CN" sz="4400" b="1" kern="1200" cap="none" spc="0" normalizeH="0" baseline="0" noProof="0" dirty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4800" kern="1200" cap="none" spc="0" normalizeH="0" baseline="0" noProof="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在测量物体的长度时，要用统一的标准去量，这样才能知道物体到底有多长</a:t>
            </a:r>
            <a:r>
              <a:rPr kumimoji="0" lang="zh-CN" altLang="en-US" sz="5400" kern="1200" cap="none" spc="0" normalizeH="0" baseline="0" noProof="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</a:t>
            </a:r>
            <a:r>
              <a:rPr kumimoji="0" lang="zh-CN" altLang="en-US" sz="5400" kern="1200" cap="none" spc="0" normalizeH="0" baseline="0" noProof="0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3"/>
          <p:cNvSpPr/>
          <p:nvPr/>
        </p:nvSpPr>
        <p:spPr>
          <a:xfrm>
            <a:off x="1079500" y="1628775"/>
            <a:ext cx="6696075" cy="2244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统一长度单位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>
            <a:spAutoFit/>
          </a:bodyPr>
          <a:lstStyle/>
          <a:p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  <a:ea typeface="华文仿宋" panose="02010600040101010101" pitchFamily="2" charset="-122"/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900113" y="481013"/>
            <a:ext cx="180657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估一估。</a:t>
            </a:r>
          </a:p>
        </p:txBody>
      </p:sp>
      <p:grpSp>
        <p:nvGrpSpPr>
          <p:cNvPr id="9220" name="Group 4"/>
          <p:cNvGrpSpPr/>
          <p:nvPr/>
        </p:nvGrpSpPr>
        <p:grpSpPr>
          <a:xfrm>
            <a:off x="900113" y="2349500"/>
            <a:ext cx="2592387" cy="1000125"/>
            <a:chOff x="0" y="0"/>
            <a:chExt cx="1951" cy="681"/>
          </a:xfrm>
        </p:grpSpPr>
        <p:sp>
          <p:nvSpPr>
            <p:cNvPr id="19496" name="Rectangle 5"/>
            <p:cNvSpPr/>
            <p:nvPr/>
          </p:nvSpPr>
          <p:spPr>
            <a:xfrm>
              <a:off x="0" y="0"/>
              <a:ext cx="1951" cy="409"/>
            </a:xfrm>
            <a:prstGeom prst="rect">
              <a:avLst/>
            </a:prstGeom>
            <a:solidFill>
              <a:srgbClr val="993366"/>
            </a:solidFill>
            <a:ln w="1270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97" name="Oval 6"/>
            <p:cNvSpPr/>
            <p:nvPr/>
          </p:nvSpPr>
          <p:spPr>
            <a:xfrm>
              <a:off x="363" y="227"/>
              <a:ext cx="817" cy="362"/>
            </a:xfrm>
            <a:prstGeom prst="ellipse">
              <a:avLst/>
            </a:prstGeom>
            <a:solidFill>
              <a:srgbClr val="C0C0C0"/>
            </a:solidFill>
            <a:ln w="127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98" name="Rectangle 7"/>
            <p:cNvSpPr/>
            <p:nvPr/>
          </p:nvSpPr>
          <p:spPr>
            <a:xfrm>
              <a:off x="363" y="409"/>
              <a:ext cx="817" cy="272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lIns="90000" tIns="46800" rIns="90000" bIns="46800"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99" name="Oval 8"/>
            <p:cNvSpPr/>
            <p:nvPr/>
          </p:nvSpPr>
          <p:spPr>
            <a:xfrm>
              <a:off x="1679" y="136"/>
              <a:ext cx="136" cy="91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  <a:effectLst>
              <a:outerShdw dist="107763" dir="13499999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225" name="Group 9"/>
          <p:cNvGrpSpPr/>
          <p:nvPr/>
        </p:nvGrpSpPr>
        <p:grpSpPr>
          <a:xfrm>
            <a:off x="827088" y="5516563"/>
            <a:ext cx="1800225" cy="576262"/>
            <a:chOff x="0" y="0"/>
            <a:chExt cx="1588" cy="363"/>
          </a:xfrm>
        </p:grpSpPr>
        <p:grpSp>
          <p:nvGrpSpPr>
            <p:cNvPr id="19489" name="Group 10"/>
            <p:cNvGrpSpPr/>
            <p:nvPr/>
          </p:nvGrpSpPr>
          <p:grpSpPr>
            <a:xfrm rot="5400000">
              <a:off x="611" y="-612"/>
              <a:ext cx="363" cy="1588"/>
              <a:chOff x="0" y="0"/>
              <a:chExt cx="363" cy="1814"/>
            </a:xfrm>
          </p:grpSpPr>
          <p:sp>
            <p:nvSpPr>
              <p:cNvPr id="19491" name="AutoShape 11"/>
              <p:cNvSpPr/>
              <p:nvPr/>
            </p:nvSpPr>
            <p:spPr>
              <a:xfrm>
                <a:off x="45" y="1316"/>
                <a:ext cx="318" cy="498"/>
              </a:xfrm>
              <a:prstGeom prst="can">
                <a:avLst>
                  <a:gd name="adj" fmla="val 39148"/>
                </a:avLst>
              </a:prstGeom>
              <a:solidFill>
                <a:srgbClr val="FF6600"/>
              </a:solidFill>
              <a:ln w="12700" cap="flat" cmpd="sng">
                <a:solidFill>
                  <a:srgbClr val="9999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>
                <a:spAutoFit/>
              </a:bodyPr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92" name="AutoShape 12" descr="点式菱形"/>
              <p:cNvSpPr/>
              <p:nvPr/>
            </p:nvSpPr>
            <p:spPr>
              <a:xfrm>
                <a:off x="45" y="408"/>
                <a:ext cx="318" cy="1044"/>
              </a:xfrm>
              <a:prstGeom prst="can">
                <a:avLst>
                  <a:gd name="adj" fmla="val 82074"/>
                </a:avLst>
              </a:prstGeom>
              <a:blipFill rotWithShape="0">
                <a:blip r:embed="rId2"/>
              </a:blipFill>
              <a:ln w="12700" cap="flat" cmpd="sng">
                <a:solidFill>
                  <a:srgbClr val="9999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lIns="90000" tIns="46800" rIns="90000" bIns="46800" anchor="ctr" anchorCtr="0">
                <a:spAutoFit/>
              </a:bodyPr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93" name="AutoShape 13"/>
              <p:cNvSpPr/>
              <p:nvPr/>
            </p:nvSpPr>
            <p:spPr>
              <a:xfrm>
                <a:off x="45" y="182"/>
                <a:ext cx="318" cy="498"/>
              </a:xfrm>
              <a:prstGeom prst="can">
                <a:avLst>
                  <a:gd name="adj" fmla="val 39148"/>
                </a:avLst>
              </a:prstGeom>
              <a:solidFill>
                <a:srgbClr val="FF6600"/>
              </a:solidFill>
              <a:ln w="12700" cap="flat" cmpd="sng">
                <a:solidFill>
                  <a:srgbClr val="9999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>
                <a:spAutoFit/>
              </a:bodyPr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94" name="Rectangle 14"/>
              <p:cNvSpPr/>
              <p:nvPr/>
            </p:nvSpPr>
            <p:spPr>
              <a:xfrm>
                <a:off x="0" y="182"/>
                <a:ext cx="363" cy="136"/>
              </a:xfrm>
              <a:prstGeom prst="rect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>
                <a:spAutoFit/>
              </a:bodyPr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95" name="AutoShape 15"/>
              <p:cNvSpPr/>
              <p:nvPr/>
            </p:nvSpPr>
            <p:spPr>
              <a:xfrm>
                <a:off x="45" y="0"/>
                <a:ext cx="318" cy="318"/>
              </a:xfrm>
              <a:prstGeom prst="triangle">
                <a:avLst>
                  <a:gd name="adj" fmla="val 50000"/>
                </a:avLst>
              </a:prstGeom>
              <a:solidFill>
                <a:srgbClr val="FF6600"/>
              </a:solidFill>
              <a:ln w="12700" cap="flat" cmpd="sng">
                <a:solidFill>
                  <a:srgbClr val="99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0000" tIns="46800" rIns="90000" bIns="46800" anchor="ctr" anchorCtr="0">
                <a:spAutoFit/>
              </a:bodyPr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90" name="Text Box 16"/>
            <p:cNvSpPr txBox="1"/>
            <p:nvPr/>
          </p:nvSpPr>
          <p:spPr>
            <a:xfrm>
              <a:off x="409" y="96"/>
              <a:ext cx="60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zh-CN" altLang="en-US" sz="2000" dirty="0">
                  <a:latin typeface="Arial" panose="020B0604020202020204" pitchFamily="34" charset="0"/>
                  <a:ea typeface="华文仿宋" panose="02010600040101010101" pitchFamily="2" charset="-122"/>
                </a:rPr>
                <a:t>蜡笔</a:t>
              </a:r>
            </a:p>
          </p:txBody>
        </p:sp>
      </p:grpSp>
      <p:sp>
        <p:nvSpPr>
          <p:cNvPr id="9233" name="AutoShape 17"/>
          <p:cNvSpPr/>
          <p:nvPr/>
        </p:nvSpPr>
        <p:spPr>
          <a:xfrm>
            <a:off x="900113" y="1268413"/>
            <a:ext cx="1081087" cy="108108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3" name="Text Box 19"/>
          <p:cNvSpPr txBox="1"/>
          <p:nvPr/>
        </p:nvSpPr>
        <p:spPr>
          <a:xfrm>
            <a:off x="4591050" y="2133600"/>
            <a:ext cx="4552950" cy="5191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大约（   ）个               长</a:t>
            </a:r>
          </a:p>
        </p:txBody>
      </p:sp>
      <p:grpSp>
        <p:nvGrpSpPr>
          <p:cNvPr id="9243" name="Group 27"/>
          <p:cNvGrpSpPr/>
          <p:nvPr/>
        </p:nvGrpSpPr>
        <p:grpSpPr>
          <a:xfrm>
            <a:off x="684213" y="3716338"/>
            <a:ext cx="3827462" cy="936625"/>
            <a:chOff x="0" y="0"/>
            <a:chExt cx="2411" cy="590"/>
          </a:xfrm>
        </p:grpSpPr>
        <p:grpSp>
          <p:nvGrpSpPr>
            <p:cNvPr id="19483" name="Group 28"/>
            <p:cNvGrpSpPr/>
            <p:nvPr/>
          </p:nvGrpSpPr>
          <p:grpSpPr>
            <a:xfrm>
              <a:off x="0" y="0"/>
              <a:ext cx="2411" cy="590"/>
              <a:chOff x="0" y="0"/>
              <a:chExt cx="2411" cy="590"/>
            </a:xfrm>
          </p:grpSpPr>
          <p:sp>
            <p:nvSpPr>
              <p:cNvPr id="19485" name="AutoShape 29"/>
              <p:cNvSpPr/>
              <p:nvPr/>
            </p:nvSpPr>
            <p:spPr>
              <a:xfrm>
                <a:off x="0" y="0"/>
                <a:ext cx="778" cy="590"/>
              </a:xfrm>
              <a:prstGeom prst="cube">
                <a:avLst>
                  <a:gd name="adj" fmla="val 25000"/>
                </a:avLst>
              </a:prstGeom>
              <a:solidFill>
                <a:srgbClr val="CCFFCC"/>
              </a:solidFill>
              <a:ln w="12700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0000" tIns="46800" rIns="90000" bIns="46800" anchor="ctr" anchorCtr="0">
                <a:spAutoFit/>
              </a:bodyPr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86" name="Text Box 30"/>
              <p:cNvSpPr txBox="1"/>
              <p:nvPr/>
            </p:nvSpPr>
            <p:spPr>
              <a:xfrm>
                <a:off x="820" y="182"/>
                <a:ext cx="810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l"/>
                <a:r>
                  <a:rPr lang="zh-CN" altLang="en-US" sz="2800" dirty="0">
                    <a:latin typeface="Arial" panose="020B0604020202020204" pitchFamily="34" charset="0"/>
                    <a:ea typeface="华文仿宋" panose="02010600040101010101" pitchFamily="2" charset="-122"/>
                  </a:rPr>
                  <a:t>橡    皮</a:t>
                </a:r>
              </a:p>
            </p:txBody>
          </p:sp>
          <p:sp>
            <p:nvSpPr>
              <p:cNvPr id="19487" name="AutoShape 31"/>
              <p:cNvSpPr/>
              <p:nvPr/>
            </p:nvSpPr>
            <p:spPr>
              <a:xfrm>
                <a:off x="635" y="0"/>
                <a:ext cx="1134" cy="590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0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0000" tIns="46800" rIns="90000" bIns="46800" anchor="ctr" anchorCtr="0">
                <a:spAutoFit/>
              </a:bodyPr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488" name="AutoShape 32"/>
              <p:cNvSpPr/>
              <p:nvPr/>
            </p:nvSpPr>
            <p:spPr>
              <a:xfrm>
                <a:off x="1633" y="0"/>
                <a:ext cx="778" cy="590"/>
              </a:xfrm>
              <a:prstGeom prst="cube">
                <a:avLst>
                  <a:gd name="adj" fmla="val 25000"/>
                </a:avLst>
              </a:prstGeom>
              <a:solidFill>
                <a:srgbClr val="CCFFCC"/>
              </a:solidFill>
              <a:ln w="12700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0000" tIns="46800" rIns="90000" bIns="46800" anchor="ctr" anchorCtr="0">
                <a:spAutoFit/>
              </a:bodyPr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84" name="Text Box 33"/>
            <p:cNvSpPr txBox="1"/>
            <p:nvPr/>
          </p:nvSpPr>
          <p:spPr>
            <a:xfrm>
              <a:off x="771" y="218"/>
              <a:ext cx="68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zh-CN" altLang="en-US" sz="2800" dirty="0">
                  <a:latin typeface="Arial" panose="020B0604020202020204" pitchFamily="34" charset="0"/>
                  <a:ea typeface="华文仿宋" panose="02010600040101010101" pitchFamily="2" charset="-122"/>
                </a:rPr>
                <a:t>橡  皮</a:t>
              </a:r>
            </a:p>
          </p:txBody>
        </p:sp>
      </p:grpSp>
      <p:sp>
        <p:nvSpPr>
          <p:cNvPr id="9250" name="AutoShape 34"/>
          <p:cNvSpPr/>
          <p:nvPr/>
        </p:nvSpPr>
        <p:spPr>
          <a:xfrm>
            <a:off x="1762125" y="1268413"/>
            <a:ext cx="1081088" cy="108108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51" name="AutoShape 35"/>
          <p:cNvSpPr/>
          <p:nvPr/>
        </p:nvSpPr>
        <p:spPr>
          <a:xfrm>
            <a:off x="2627313" y="1268413"/>
            <a:ext cx="1081087" cy="108108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52" name="Text Box 36"/>
          <p:cNvSpPr txBox="1"/>
          <p:nvPr/>
        </p:nvSpPr>
        <p:spPr>
          <a:xfrm>
            <a:off x="5724525" y="2133600"/>
            <a:ext cx="379413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3</a:t>
            </a:r>
          </a:p>
        </p:txBody>
      </p:sp>
      <p:sp>
        <p:nvSpPr>
          <p:cNvPr id="9253" name="AutoShape 37"/>
          <p:cNvSpPr/>
          <p:nvPr/>
        </p:nvSpPr>
        <p:spPr>
          <a:xfrm>
            <a:off x="898525" y="1268413"/>
            <a:ext cx="1081088" cy="108108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54" name="Text Box 38"/>
          <p:cNvSpPr txBox="1"/>
          <p:nvPr/>
        </p:nvSpPr>
        <p:spPr>
          <a:xfrm>
            <a:off x="5940425" y="3933825"/>
            <a:ext cx="379413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4</a:t>
            </a:r>
          </a:p>
        </p:txBody>
      </p:sp>
      <p:sp>
        <p:nvSpPr>
          <p:cNvPr id="9255" name="Text Box 39"/>
          <p:cNvSpPr txBox="1"/>
          <p:nvPr/>
        </p:nvSpPr>
        <p:spPr>
          <a:xfrm>
            <a:off x="5940425" y="5445125"/>
            <a:ext cx="379413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2</a:t>
            </a:r>
          </a:p>
        </p:txBody>
      </p:sp>
      <p:sp>
        <p:nvSpPr>
          <p:cNvPr id="9256" name="AutoShape 40"/>
          <p:cNvSpPr/>
          <p:nvPr/>
        </p:nvSpPr>
        <p:spPr>
          <a:xfrm>
            <a:off x="684213" y="2852738"/>
            <a:ext cx="1081087" cy="108108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57" name="AutoShape 41"/>
          <p:cNvSpPr/>
          <p:nvPr/>
        </p:nvSpPr>
        <p:spPr>
          <a:xfrm>
            <a:off x="1476375" y="2852738"/>
            <a:ext cx="1081088" cy="108108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58" name="AutoShape 42"/>
          <p:cNvSpPr/>
          <p:nvPr/>
        </p:nvSpPr>
        <p:spPr>
          <a:xfrm>
            <a:off x="2268538" y="2852738"/>
            <a:ext cx="1081087" cy="108108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59" name="AutoShape 43"/>
          <p:cNvSpPr/>
          <p:nvPr/>
        </p:nvSpPr>
        <p:spPr>
          <a:xfrm>
            <a:off x="3059113" y="2852738"/>
            <a:ext cx="1081087" cy="108108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60" name="AutoShape 44"/>
          <p:cNvSpPr/>
          <p:nvPr/>
        </p:nvSpPr>
        <p:spPr>
          <a:xfrm>
            <a:off x="3851275" y="2852738"/>
            <a:ext cx="1081088" cy="108108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61" name="AutoShape 45"/>
          <p:cNvSpPr/>
          <p:nvPr/>
        </p:nvSpPr>
        <p:spPr>
          <a:xfrm>
            <a:off x="827088" y="4508500"/>
            <a:ext cx="1081087" cy="108108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62" name="AutoShape 46"/>
          <p:cNvSpPr/>
          <p:nvPr/>
        </p:nvSpPr>
        <p:spPr>
          <a:xfrm>
            <a:off x="1619250" y="4508500"/>
            <a:ext cx="1081088" cy="108108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78" name="AutoShape 47"/>
          <p:cNvSpPr/>
          <p:nvPr/>
        </p:nvSpPr>
        <p:spPr>
          <a:xfrm>
            <a:off x="7019925" y="1773238"/>
            <a:ext cx="1081088" cy="108108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79" name="Text Box 48"/>
          <p:cNvSpPr txBox="1"/>
          <p:nvPr/>
        </p:nvSpPr>
        <p:spPr>
          <a:xfrm>
            <a:off x="4787900" y="3933825"/>
            <a:ext cx="4552950" cy="5191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大约（   ）个               长</a:t>
            </a:r>
          </a:p>
        </p:txBody>
      </p:sp>
      <p:sp>
        <p:nvSpPr>
          <p:cNvPr id="19480" name="Text Box 49"/>
          <p:cNvSpPr txBox="1"/>
          <p:nvPr/>
        </p:nvSpPr>
        <p:spPr>
          <a:xfrm>
            <a:off x="4787900" y="5373688"/>
            <a:ext cx="4552950" cy="5191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大约（   ）个               长</a:t>
            </a:r>
          </a:p>
        </p:txBody>
      </p:sp>
      <p:sp>
        <p:nvSpPr>
          <p:cNvPr id="19481" name="AutoShape 50"/>
          <p:cNvSpPr/>
          <p:nvPr/>
        </p:nvSpPr>
        <p:spPr>
          <a:xfrm>
            <a:off x="7164388" y="3500438"/>
            <a:ext cx="1081087" cy="108108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82" name="AutoShape 51"/>
          <p:cNvSpPr/>
          <p:nvPr/>
        </p:nvSpPr>
        <p:spPr>
          <a:xfrm>
            <a:off x="7164388" y="5013325"/>
            <a:ext cx="1081087" cy="108108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animBg="1"/>
      <p:bldP spid="9233" grpId="1" animBg="1"/>
      <p:bldP spid="9250" grpId="0" animBg="1"/>
      <p:bldP spid="9251" grpId="0" animBg="1"/>
      <p:bldP spid="9252" grpId="0"/>
      <p:bldP spid="9253" grpId="0" animBg="1"/>
      <p:bldP spid="9254" grpId="0"/>
      <p:bldP spid="9255" grpId="0"/>
      <p:bldP spid="9256" grpId="0" animBg="1"/>
      <p:bldP spid="9257" grpId="0" animBg="1"/>
      <p:bldP spid="9258" grpId="0" animBg="1"/>
      <p:bldP spid="9259" grpId="0" animBg="1"/>
      <p:bldP spid="9260" grpId="0" animBg="1"/>
      <p:bldP spid="9261" grpId="0" animBg="1"/>
      <p:bldP spid="92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73"/>
          <a:stretch>
            <a:fillRect/>
          </a:stretch>
        </p:blipFill>
        <p:spPr>
          <a:xfrm>
            <a:off x="0" y="908050"/>
            <a:ext cx="8820150" cy="525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3"/>
          <p:cNvSpPr txBox="1"/>
          <p:nvPr/>
        </p:nvSpPr>
        <p:spPr>
          <a:xfrm>
            <a:off x="5791200" y="129540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244" name="Text Box 4"/>
          <p:cNvSpPr txBox="1"/>
          <p:nvPr/>
        </p:nvSpPr>
        <p:spPr>
          <a:xfrm>
            <a:off x="5791200" y="426720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245" name="Text Box 5"/>
          <p:cNvSpPr txBox="1"/>
          <p:nvPr/>
        </p:nvSpPr>
        <p:spPr>
          <a:xfrm>
            <a:off x="5791200" y="342900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0246" name="Text Box 6"/>
          <p:cNvSpPr txBox="1"/>
          <p:nvPr/>
        </p:nvSpPr>
        <p:spPr>
          <a:xfrm>
            <a:off x="5791200" y="274320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247" name="Text Box 7"/>
          <p:cNvSpPr txBox="1"/>
          <p:nvPr/>
        </p:nvSpPr>
        <p:spPr>
          <a:xfrm>
            <a:off x="5715000" y="198120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248" name="Line 8"/>
          <p:cNvSpPr/>
          <p:nvPr/>
        </p:nvSpPr>
        <p:spPr>
          <a:xfrm>
            <a:off x="971550" y="1268413"/>
            <a:ext cx="0" cy="36004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9" name="Line 9"/>
          <p:cNvSpPr/>
          <p:nvPr/>
        </p:nvSpPr>
        <p:spPr>
          <a:xfrm>
            <a:off x="2339975" y="1916113"/>
            <a:ext cx="0" cy="29527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0" name="Line 10"/>
          <p:cNvSpPr/>
          <p:nvPr/>
        </p:nvSpPr>
        <p:spPr>
          <a:xfrm>
            <a:off x="1692275" y="2636838"/>
            <a:ext cx="0" cy="22320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1" name="Line 11"/>
          <p:cNvSpPr/>
          <p:nvPr/>
        </p:nvSpPr>
        <p:spPr>
          <a:xfrm>
            <a:off x="3851275" y="4149725"/>
            <a:ext cx="0" cy="7921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  <p:bldP spid="102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TextEdit="1"/>
          </p:cNvSpPr>
          <p:nvPr/>
        </p:nvSpPr>
        <p:spPr>
          <a:xfrm>
            <a:off x="1258888" y="1989138"/>
            <a:ext cx="6985000" cy="2879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360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认识厘米、用厘米量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/>
          <p:nvPr/>
        </p:nvSpPr>
        <p:spPr>
          <a:xfrm>
            <a:off x="3429000" y="1371600"/>
            <a:ext cx="33528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5400" b="1" dirty="0">
                <a:latin typeface="Comic Sans MS" panose="030F0702030302020204" pitchFamily="66" charset="0"/>
              </a:rPr>
              <a:t>认识直尺</a:t>
            </a:r>
          </a:p>
        </p:txBody>
      </p:sp>
      <p:sp>
        <p:nvSpPr>
          <p:cNvPr id="8212" name="Rectangle 20"/>
          <p:cNvSpPr/>
          <p:nvPr/>
        </p:nvSpPr>
        <p:spPr>
          <a:xfrm>
            <a:off x="2590800" y="4648200"/>
            <a:ext cx="518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观察直尺，你发现了什么？</a:t>
            </a:r>
          </a:p>
        </p:txBody>
      </p:sp>
      <p:graphicFrame>
        <p:nvGraphicFramePr>
          <p:cNvPr id="22532" name="Object 21"/>
          <p:cNvGraphicFramePr>
            <a:graphicFrameLocks noChangeAspect="1"/>
          </p:cNvGraphicFramePr>
          <p:nvPr/>
        </p:nvGraphicFramePr>
        <p:xfrm>
          <a:off x="533400" y="2590800"/>
          <a:ext cx="8153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3" imgW="4996815" imgH="963295" progId="Flash.Movie">
                  <p:embed/>
                </p:oleObj>
              </mc:Choice>
              <mc:Fallback>
                <p:oleObj r:id="rId3" imgW="4996815" imgH="963295" progId="Flash.Movi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2590800"/>
                        <a:ext cx="8153400" cy="1371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全屏显示(4:3)</PresentationFormat>
  <Paragraphs>130</Paragraphs>
  <Slides>39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60" baseType="lpstr">
      <vt:lpstr>MS Gothic</vt:lpstr>
      <vt:lpstr>方正水柱简体</vt:lpstr>
      <vt:lpstr>黑体</vt:lpstr>
      <vt:lpstr>华文彩云</vt:lpstr>
      <vt:lpstr>华文仿宋</vt:lpstr>
      <vt:lpstr>华文行楷</vt:lpstr>
      <vt:lpstr>华文楷体</vt:lpstr>
      <vt:lpstr>华文细黑</vt:lpstr>
      <vt:lpstr>华文中宋</vt:lpstr>
      <vt:lpstr>楷体_GB2312</vt:lpstr>
      <vt:lpstr>隶书</vt:lpstr>
      <vt:lpstr>宋体</vt:lpstr>
      <vt:lpstr>微软雅黑</vt:lpstr>
      <vt:lpstr>Arial</vt:lpstr>
      <vt:lpstr>Arial Rounded MT Bold</vt:lpstr>
      <vt:lpstr>Calibri</vt:lpstr>
      <vt:lpstr>Comic Sans MS</vt:lpstr>
      <vt:lpstr>Times New Roman</vt:lpstr>
      <vt:lpstr>WWW.2PPT.COM</vt:lpstr>
      <vt:lpstr>Flash.Movie</vt:lpstr>
      <vt:lpstr>Photoshop.Image.8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2009-08-30T01:24:46Z</dcterms:created>
  <dcterms:modified xsi:type="dcterms:W3CDTF">2023-01-17T02:31:47Z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NXTAG2">
    <vt:lpwstr>000800780f000000000001024120</vt:lpwstr>
  </property>
  <property fmtid="{D5CDD505-2E9C-101B-9397-08002B2CF9AE}" pid="4" name="KSOProductBuildVer">
    <vt:lpwstr>2052-11.1.0.11194</vt:lpwstr>
  </property>
  <property fmtid="{D5CDD505-2E9C-101B-9397-08002B2CF9AE}" pid="5" name="ICV">
    <vt:lpwstr>7B4C2BCAC00548B8B9316FC1449FF3EA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