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369" r:id="rId2"/>
    <p:sldId id="393" r:id="rId3"/>
    <p:sldId id="275" r:id="rId4"/>
    <p:sldId id="342" r:id="rId5"/>
    <p:sldId id="420" r:id="rId6"/>
    <p:sldId id="419" r:id="rId7"/>
    <p:sldId id="441" r:id="rId8"/>
    <p:sldId id="436" r:id="rId9"/>
    <p:sldId id="438" r:id="rId10"/>
    <p:sldId id="439" r:id="rId11"/>
    <p:sldId id="440" r:id="rId12"/>
    <p:sldId id="453" r:id="rId13"/>
    <p:sldId id="451" r:id="rId14"/>
    <p:sldId id="456" r:id="rId15"/>
    <p:sldId id="459" r:id="rId16"/>
    <p:sldId id="434" r:id="rId17"/>
    <p:sldId id="387" r:id="rId18"/>
    <p:sldId id="457" r:id="rId19"/>
    <p:sldId id="458" r:id="rId20"/>
    <p:sldId id="442" r:id="rId21"/>
    <p:sldId id="359" r:id="rId22"/>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sz="2400" kern="1200">
        <a:solidFill>
          <a:srgbClr val="FF0000"/>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2400" kern="1200">
        <a:solidFill>
          <a:srgbClr val="FF0000"/>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2400" kern="1200">
        <a:solidFill>
          <a:srgbClr val="FF0000"/>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2400" kern="1200">
        <a:solidFill>
          <a:srgbClr val="FF0000"/>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2400" kern="1200">
        <a:solidFill>
          <a:srgbClr val="FF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400" kern="1200">
        <a:solidFill>
          <a:srgbClr val="FF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400" kern="1200">
        <a:solidFill>
          <a:srgbClr val="FF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400" kern="1200">
        <a:solidFill>
          <a:srgbClr val="FF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400" kern="1200">
        <a:solidFill>
          <a:srgbClr val="FF0000"/>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07">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35574"/>
    <a:srgbClr val="CC0066"/>
    <a:srgbClr val="0033CC"/>
    <a:srgbClr val="CC0000"/>
    <a:srgbClr val="CC00CC"/>
    <a:srgbClr val="00808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3" autoAdjust="0"/>
    <p:restoredTop sz="95515" autoAdjust="0"/>
  </p:normalViewPr>
  <p:slideViewPr>
    <p:cSldViewPr>
      <p:cViewPr>
        <p:scale>
          <a:sx n="100" d="100"/>
          <a:sy n="100" d="100"/>
        </p:scale>
        <p:origin x="-282" y="-804"/>
      </p:cViewPr>
      <p:guideLst>
        <p:guide orient="horz" pos="1607"/>
        <p:guide pos="2847"/>
      </p:guideLst>
    </p:cSldViewPr>
  </p:slideViewPr>
  <p:notesTextViewPr>
    <p:cViewPr>
      <p:scale>
        <a:sx n="100" d="100"/>
        <a:sy n="100" d="100"/>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28.wmf"/><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image" Target="../media/image27.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p:cNvSpPr>
          <p:nvPr>
            <p:ph type="sldImg" idx="4294967295"/>
          </p:nvPr>
        </p:nvSpPr>
        <p:spPr bwMode="auto">
          <a:xfrm>
            <a:off x="409575" y="754063"/>
            <a:ext cx="5854700" cy="329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1" name="Rectangle 3"/>
          <p:cNvSpPr>
            <a:spLocks noGrp="1" noChangeArrowheads="1"/>
          </p:cNvSpPr>
          <p:nvPr>
            <p:ph type="body" sz="quarter" idx="9"/>
          </p:nvPr>
        </p:nvSpPr>
        <p:spPr bwMode="auto">
          <a:xfrm>
            <a:off x="538163" y="4387850"/>
            <a:ext cx="5780087"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
第二级
第三级
第四级
第五级</a:t>
            </a:r>
          </a:p>
        </p:txBody>
      </p:sp>
      <p:sp>
        <p:nvSpPr>
          <p:cNvPr id="2052" name="Rectangle 4"/>
          <p:cNvSpPr>
            <a:spLocks noGrp="1" noChangeArrowheads="1"/>
          </p:cNvSpPr>
          <p:nvPr>
            <p:ph type="hdr" sz="quarter"/>
          </p:nvPr>
        </p:nvSpPr>
        <p:spPr bwMode="auto">
          <a:xfrm>
            <a:off x="0" y="0"/>
            <a:ext cx="2973388" cy="457200"/>
          </a:xfrm>
          <a:prstGeom prst="rect">
            <a:avLst/>
          </a:prstGeom>
          <a:noFill/>
          <a:ln w="9525">
            <a:noFill/>
            <a:miter lim="800000"/>
          </a:ln>
        </p:spPr>
        <p:txBody>
          <a:bodyPr vert="horz" wrap="square" lIns="91440" tIns="45720" rIns="91440" bIns="45720" numCol="1" anchor="t" anchorCtr="0" compatLnSpc="1"/>
          <a:lstStyle>
            <a:lvl1pPr algn="l">
              <a:buFont typeface="Arial" panose="020B0604020202020204" pitchFamily="34" charset="0"/>
              <a:buNone/>
              <a:defRPr sz="1200">
                <a:solidFill>
                  <a:schemeClr val="tx1"/>
                </a:solidFill>
                <a:latin typeface="Arial" panose="020B0604020202020204" pitchFamily="34" charset="0"/>
              </a:defRPr>
            </a:lvl1pPr>
          </a:lstStyle>
          <a:p>
            <a:pPr>
              <a:defRPr/>
            </a:pPr>
            <a:endParaRPr lang="zh-CN" altLang="en-US"/>
          </a:p>
        </p:txBody>
      </p:sp>
      <p:sp>
        <p:nvSpPr>
          <p:cNvPr id="2053" name="Rectangle 5"/>
          <p:cNvSpPr>
            <a:spLocks noGrp="1" noChangeArrowheads="1"/>
          </p:cNvSpPr>
          <p:nvPr>
            <p:ph type="dt" idx="1"/>
          </p:nvPr>
        </p:nvSpPr>
        <p:spPr bwMode="auto">
          <a:xfrm>
            <a:off x="3883025" y="0"/>
            <a:ext cx="2974975" cy="457200"/>
          </a:xfrm>
          <a:prstGeom prst="rect">
            <a:avLst/>
          </a:prstGeom>
          <a:noFill/>
          <a:ln w="9525">
            <a:noFill/>
            <a:miter lim="800000"/>
          </a:ln>
        </p:spPr>
        <p:txBody>
          <a:bodyPr vert="horz" wrap="square" lIns="91440" tIns="45720" rIns="91440" bIns="45720" numCol="1" anchor="t" anchorCtr="0" compatLnSpc="1"/>
          <a:lstStyle>
            <a:lvl1pPr algn="r">
              <a:buFont typeface="Arial" panose="020B0604020202020204" pitchFamily="34" charset="0"/>
              <a:buNone/>
              <a:defRPr sz="1200">
                <a:solidFill>
                  <a:schemeClr val="tx1"/>
                </a:solidFill>
                <a:latin typeface="Arial" panose="020B0604020202020204" pitchFamily="34" charset="0"/>
              </a:defRPr>
            </a:lvl1pPr>
          </a:lstStyle>
          <a:p>
            <a:pPr>
              <a:defRPr/>
            </a:pPr>
            <a:endParaRPr lang="zh-CN" altLang="en-US"/>
          </a:p>
        </p:txBody>
      </p:sp>
      <p:sp>
        <p:nvSpPr>
          <p:cNvPr id="2054" name="Rectangle 6"/>
          <p:cNvSpPr>
            <a:spLocks noGrp="1" noChangeArrowheads="1"/>
          </p:cNvSpPr>
          <p:nvPr>
            <p:ph type="ftr" sz="quarter" idx="4"/>
          </p:nvPr>
        </p:nvSpPr>
        <p:spPr bwMode="auto">
          <a:xfrm>
            <a:off x="0" y="8686800"/>
            <a:ext cx="2973388" cy="457200"/>
          </a:xfrm>
          <a:prstGeom prst="rect">
            <a:avLst/>
          </a:prstGeom>
          <a:noFill/>
          <a:ln w="9525">
            <a:noFill/>
            <a:miter lim="800000"/>
          </a:ln>
        </p:spPr>
        <p:txBody>
          <a:bodyPr vert="horz" wrap="square" lIns="91440" tIns="45720" rIns="91440" bIns="45720" numCol="1" anchor="t" anchorCtr="0" compatLnSpc="1"/>
          <a:lstStyle>
            <a:lvl1pPr algn="l">
              <a:buFont typeface="Arial" panose="020B0604020202020204" pitchFamily="34" charset="0"/>
              <a:buNone/>
              <a:defRPr sz="1200">
                <a:solidFill>
                  <a:schemeClr val="tx1"/>
                </a:solidFill>
                <a:latin typeface="Arial" panose="020B0604020202020204" pitchFamily="34" charset="0"/>
              </a:defRPr>
            </a:lvl1pPr>
          </a:lstStyle>
          <a:p>
            <a:pPr>
              <a:defRPr/>
            </a:pPr>
            <a:endParaRPr lang="zh-CN" altLang="en-US"/>
          </a:p>
        </p:txBody>
      </p:sp>
      <p:sp>
        <p:nvSpPr>
          <p:cNvPr id="2055" name="Rectangle 7"/>
          <p:cNvSpPr>
            <a:spLocks noGrp="1" noChangeArrowheads="1"/>
          </p:cNvSpPr>
          <p:nvPr>
            <p:ph type="sldNum" sz="quarter" idx="5"/>
          </p:nvPr>
        </p:nvSpPr>
        <p:spPr bwMode="auto">
          <a:xfrm>
            <a:off x="3883025" y="8686800"/>
            <a:ext cx="2974975" cy="457200"/>
          </a:xfrm>
          <a:prstGeom prst="rect">
            <a:avLst/>
          </a:prstGeom>
          <a:noFill/>
          <a:ln w="9525">
            <a:noFill/>
            <a:miter lim="800000"/>
          </a:ln>
        </p:spPr>
        <p:txBody>
          <a:bodyPr vert="horz" wrap="square" lIns="91440" tIns="45720" rIns="91440" bIns="45720" numCol="1" anchor="t" anchorCtr="0" compatLnSpc="1"/>
          <a:lstStyle>
            <a:lvl1pPr algn="r">
              <a:defRPr sz="1200">
                <a:solidFill>
                  <a:schemeClr val="tx1"/>
                </a:solidFill>
              </a:defRPr>
            </a:lvl1pPr>
          </a:lstStyle>
          <a:p>
            <a:fld id="{44DB3DE5-4DA6-4193-9B30-75A56CEA76FD}"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742950" indent="-28575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1143000" indent="-228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600200" indent="-228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2057400" indent="-228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noTextEdit="1"/>
          </p:cNvSpPr>
          <p:nvPr>
            <p:ph type="sldImg" idx="4294967295"/>
          </p:nvPr>
        </p:nvSpPr>
        <p:spPr>
          <a:xfrm>
            <a:off x="409575" y="754063"/>
            <a:ext cx="5854700" cy="3294062"/>
          </a:xfrm>
        </p:spPr>
      </p:sp>
      <p:sp>
        <p:nvSpPr>
          <p:cNvPr id="6146" name="备注占位符 2"/>
          <p:cNvSpPr>
            <a:spLocks noGrp="1" noChangeArrowheads="1"/>
          </p:cNvSpPr>
          <p:nvPr>
            <p:ph type="body" idx="4294967295"/>
          </p:nvPr>
        </p:nvSpPr>
        <p:spPr/>
        <p:txBody>
          <a:bodyPr/>
          <a:lstStyle/>
          <a:p>
            <a:endParaRPr lang="zh-CN" altLang="en-US" dirty="0" smtClean="0"/>
          </a:p>
        </p:txBody>
      </p:sp>
      <p:sp>
        <p:nvSpPr>
          <p:cNvPr id="6147"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fld id="{C28F6888-3584-475F-8A36-1A70AB3D52E8}" type="slidenum">
              <a:rPr lang="zh-CN" altLang="en-US" sz="1200">
                <a:solidFill>
                  <a:schemeClr val="tx1"/>
                </a:solidFill>
              </a:rPr>
              <a:t>3</a:t>
            </a:fld>
            <a:endParaRPr lang="zh-CN" altLang="en-US" sz="120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幻灯片图像占位符 1"/>
          <p:cNvSpPr>
            <a:spLocks noGrp="1" noRot="1" noChangeAspect="1" noChangeArrowheads="1" noTextEdit="1"/>
          </p:cNvSpPr>
          <p:nvPr>
            <p:ph type="sldImg" idx="4294967295"/>
          </p:nvPr>
        </p:nvSpPr>
        <p:spPr>
          <a:xfrm>
            <a:off x="409575" y="754063"/>
            <a:ext cx="5854700" cy="3294062"/>
          </a:xfrm>
        </p:spPr>
      </p:sp>
      <p:sp>
        <p:nvSpPr>
          <p:cNvPr id="8194" name="备注占位符 2"/>
          <p:cNvSpPr>
            <a:spLocks noGrp="1" noChangeArrowheads="1"/>
          </p:cNvSpPr>
          <p:nvPr>
            <p:ph type="body" idx="4294967295"/>
          </p:nvPr>
        </p:nvSpPr>
        <p:spPr/>
        <p:txBody>
          <a:bodyPr/>
          <a:lstStyle/>
          <a:p>
            <a:endParaRPr lang="zh-CN" altLang="en-US" smtClean="0"/>
          </a:p>
        </p:txBody>
      </p:sp>
      <p:sp>
        <p:nvSpPr>
          <p:cNvPr id="8195"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fld id="{01C80EA0-3D31-4EEB-ABAF-9C8BEA24D355}" type="slidenum">
              <a:rPr lang="zh-CN" altLang="en-US" sz="1200">
                <a:solidFill>
                  <a:schemeClr val="tx1"/>
                </a:solidFill>
              </a:rPr>
              <a:t>4</a:t>
            </a:fld>
            <a:endParaRPr lang="zh-CN" altLang="en-US" sz="120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noChangeArrowheads="1"/>
          </p:cNvSpPr>
          <p:nvPr>
            <p:ph type="sldImg" idx="4294967295"/>
          </p:nvPr>
        </p:nvSpPr>
        <p:spPr>
          <a:xfrm>
            <a:off x="409575" y="754063"/>
            <a:ext cx="5854700" cy="3294062"/>
          </a:xfrm>
        </p:spPr>
      </p:sp>
      <p:sp>
        <p:nvSpPr>
          <p:cNvPr id="20482" name="文本占位符 2"/>
          <p:cNvSpPr>
            <a:spLocks noGrp="1" noChangeArrowheads="1"/>
          </p:cNvSpPr>
          <p:nvPr>
            <p:ph type="body" idx="4294967295"/>
          </p:nvPr>
        </p:nvSpPr>
        <p:spPr/>
        <p:txBody>
          <a:bodyPr/>
          <a:lstStyle/>
          <a:p>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fld id="{042EDDB4-7669-4558-8430-B16E5FB730E0}" type="slidenum">
              <a:rPr lang="zh-CN" altLang="zh-CN"/>
              <a:t>‹#›</a:t>
            </a:fld>
            <a:endParaRPr lang="zh-CN"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fld id="{9364FC09-0CEC-4BD0-B87F-02024B68FD58}" type="slidenum">
              <a:rPr lang="zh-CN" altLang="zh-CN"/>
              <a:t>‹#›</a:t>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fld id="{469F6547-7D62-41C3-9A48-71DD9DCC6284}" type="slidenum">
              <a:rPr lang="zh-CN" altLang="zh-CN"/>
              <a:t>‹#›</a:t>
            </a:fld>
            <a:endParaRPr lang="zh-CN"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fld id="{91D03DF8-65EA-4114-9ABC-BB51D93E20EC}" type="slidenum">
              <a:rPr lang="zh-CN" altLang="zh-CN"/>
              <a:t>‹#›</a:t>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fld id="{C0E21D81-4686-4D19-BC5B-68FC10738786}" type="slidenum">
              <a:rPr lang="zh-CN" altLang="zh-CN"/>
              <a:t>‹#›</a:t>
            </a:fld>
            <a:endParaRPr lang="zh-CN"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fld id="{DDB11BBC-599E-474F-9516-132F6C67048A}" type="slidenum">
              <a:rPr lang="zh-CN" altLang="zh-CN"/>
              <a:t>‹#›</a:t>
            </a:fld>
            <a:endParaRPr lang="zh-CN"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fld id="{D1944686-1245-4B6F-AC8F-9CE86A040AC0}" type="slidenum">
              <a:rPr lang="zh-CN" altLang="zh-CN"/>
              <a:t>‹#›</a:t>
            </a:fld>
            <a:endParaRPr lang="zh-CN"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p:txBody>
          <a:bodyPr/>
          <a:lstStyle>
            <a:lvl1pPr>
              <a:defRPr/>
            </a:lvl1pPr>
          </a:lstStyle>
          <a:p>
            <a:fld id="{3A75A1BD-5E8A-430C-957C-0B2F51D49F54}" type="slidenum">
              <a:rPr lang="zh-CN" altLang="zh-CN"/>
              <a:t>‹#›</a:t>
            </a:fld>
            <a:endParaRPr lang="zh-CN"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p:txBody>
          <a:bodyPr/>
          <a:lstStyle>
            <a:lvl1pPr>
              <a:defRPr/>
            </a:lvl1pPr>
          </a:lstStyle>
          <a:p>
            <a:fld id="{43A3C7A8-9FB1-4241-8016-8635D99DEA76}" type="slidenum">
              <a:rPr lang="zh-CN" altLang="zh-CN"/>
              <a:t>‹#›</a:t>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p:txBody>
          <a:bodyPr/>
          <a:lstStyle>
            <a:lvl1pPr>
              <a:defRPr/>
            </a:lvl1pPr>
          </a:lstStyle>
          <a:p>
            <a:fld id="{418D388A-E6B0-41EF-B3C2-FE5664C0BB49}" type="slidenum">
              <a:rPr lang="zh-CN" altLang="zh-CN"/>
              <a:t>‹#›</a:t>
            </a:fld>
            <a:endParaRPr lang="zh-CN"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fld id="{BE6A4193-E093-474F-80BF-75BF3F825C26}" type="slidenum">
              <a:rPr lang="zh-CN" altLang="zh-CN"/>
              <a:t>‹#›</a:t>
            </a:fld>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idx="4294967295"/>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9"/>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ln>
          <a:effectLst/>
        </p:spPr>
        <p:txBody>
          <a:bodyPr vert="horz" wrap="square" lIns="91440" tIns="45720" rIns="91440" bIns="45720" numCol="1" anchor="t" anchorCtr="0" compatLnSpc="1"/>
          <a:lstStyle>
            <a:lvl1pPr algn="l">
              <a:buFont typeface="Arial" panose="020B0604020202020204" pitchFamily="34" charset="0"/>
              <a:buNone/>
              <a:defRPr sz="1400">
                <a:solidFill>
                  <a:schemeClr val="tx1"/>
                </a:solidFill>
                <a:latin typeface="Arial" panose="020B0604020202020204" pitchFamily="34" charset="0"/>
              </a:defRPr>
            </a:lvl1pPr>
          </a:lstStyle>
          <a:p>
            <a:pPr>
              <a:defRPr/>
            </a:pPr>
            <a:endParaRPr lang="zh-CN" altLang="zh-CN"/>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ln>
          <a:effectLst/>
        </p:spPr>
        <p:txBody>
          <a:bodyPr vert="horz" wrap="square" lIns="91440" tIns="45720" rIns="91440" bIns="45720" numCol="1" anchor="t" anchorCtr="0" compatLnSpc="1"/>
          <a:lstStyle>
            <a:lvl1pPr algn="ctr">
              <a:buFont typeface="Arial" panose="020B0604020202020204" pitchFamily="34" charset="0"/>
              <a:buNone/>
              <a:defRPr sz="1400">
                <a:solidFill>
                  <a:schemeClr val="tx1"/>
                </a:solidFill>
                <a:latin typeface="Arial" panose="020B0604020202020204" pitchFamily="34" charset="0"/>
              </a:defRPr>
            </a:lvl1pPr>
          </a:lstStyle>
          <a:p>
            <a:pPr>
              <a:defRPr/>
            </a:pPr>
            <a:endParaRPr lang="zh-CN" altLang="zh-CN"/>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ln>
          <a:effectLst/>
        </p:spPr>
        <p:txBody>
          <a:bodyPr vert="horz" wrap="square" lIns="91440" tIns="45720" rIns="91440" bIns="45720" numCol="1" anchor="t" anchorCtr="0" compatLnSpc="1"/>
          <a:lstStyle>
            <a:lvl1pPr algn="r">
              <a:defRPr sz="1400">
                <a:solidFill>
                  <a:schemeClr val="tx1"/>
                </a:solidFill>
              </a:defRPr>
            </a:lvl1pPr>
          </a:lstStyle>
          <a:p>
            <a:fld id="{4BC1AC2A-1B51-4A20-8A6D-E3B0459F85F0}" type="slidenum">
              <a:rPr lang="zh-CN" altLang="zh-CN"/>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1.xml"/><Relationship Id="rId4" Type="http://schemas.openxmlformats.org/officeDocument/2006/relationships/slide" Target="slide17.xml"/></Relationships>
</file>

<file path=ppt/slides/_rels/slide10.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8.xml"/><Relationship Id="rId1" Type="http://schemas.openxmlformats.org/officeDocument/2006/relationships/vmlDrawing" Target="../drawings/vmlDrawing3.vml"/><Relationship Id="rId6" Type="http://schemas.openxmlformats.org/officeDocument/2006/relationships/image" Target="../media/image12.emf"/><Relationship Id="rId5" Type="http://schemas.openxmlformats.org/officeDocument/2006/relationships/oleObject" Target="../embeddings/oleObject5.bin"/><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8.bin"/><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20.wmf"/><Relationship Id="rId18" Type="http://schemas.openxmlformats.org/officeDocument/2006/relationships/oleObject" Target="../embeddings/oleObject16.bin"/><Relationship Id="rId26" Type="http://schemas.openxmlformats.org/officeDocument/2006/relationships/oleObject" Target="../embeddings/oleObject20.bin"/><Relationship Id="rId3" Type="http://schemas.openxmlformats.org/officeDocument/2006/relationships/notesSlide" Target="../notesSlides/notesSlide3.xml"/><Relationship Id="rId21" Type="http://schemas.openxmlformats.org/officeDocument/2006/relationships/image" Target="../media/image24.wmf"/><Relationship Id="rId7" Type="http://schemas.openxmlformats.org/officeDocument/2006/relationships/image" Target="../media/image17.wmf"/><Relationship Id="rId12" Type="http://schemas.openxmlformats.org/officeDocument/2006/relationships/oleObject" Target="../embeddings/oleObject13.bin"/><Relationship Id="rId17" Type="http://schemas.openxmlformats.org/officeDocument/2006/relationships/image" Target="../media/image22.wmf"/><Relationship Id="rId25" Type="http://schemas.openxmlformats.org/officeDocument/2006/relationships/image" Target="../media/image26.wmf"/><Relationship Id="rId2" Type="http://schemas.openxmlformats.org/officeDocument/2006/relationships/slideLayout" Target="../slideLayouts/slideLayout8.xml"/><Relationship Id="rId16" Type="http://schemas.openxmlformats.org/officeDocument/2006/relationships/oleObject" Target="../embeddings/oleObject15.bin"/><Relationship Id="rId20" Type="http://schemas.openxmlformats.org/officeDocument/2006/relationships/oleObject" Target="../embeddings/oleObject17.bin"/><Relationship Id="rId29" Type="http://schemas.openxmlformats.org/officeDocument/2006/relationships/image" Target="../media/image28.wmf"/><Relationship Id="rId1" Type="http://schemas.openxmlformats.org/officeDocument/2006/relationships/vmlDrawing" Target="../drawings/vmlDrawing5.vml"/><Relationship Id="rId6" Type="http://schemas.openxmlformats.org/officeDocument/2006/relationships/oleObject" Target="../embeddings/oleObject10.bin"/><Relationship Id="rId11" Type="http://schemas.openxmlformats.org/officeDocument/2006/relationships/image" Target="../media/image19.wmf"/><Relationship Id="rId24" Type="http://schemas.openxmlformats.org/officeDocument/2006/relationships/oleObject" Target="../embeddings/oleObject19.bin"/><Relationship Id="rId5" Type="http://schemas.openxmlformats.org/officeDocument/2006/relationships/image" Target="../media/image16.wmf"/><Relationship Id="rId15" Type="http://schemas.openxmlformats.org/officeDocument/2006/relationships/image" Target="../media/image21.wmf"/><Relationship Id="rId23" Type="http://schemas.openxmlformats.org/officeDocument/2006/relationships/image" Target="../media/image25.wmf"/><Relationship Id="rId28" Type="http://schemas.openxmlformats.org/officeDocument/2006/relationships/oleObject" Target="../embeddings/oleObject21.bin"/><Relationship Id="rId10" Type="http://schemas.openxmlformats.org/officeDocument/2006/relationships/oleObject" Target="../embeddings/oleObject12.bin"/><Relationship Id="rId19" Type="http://schemas.openxmlformats.org/officeDocument/2006/relationships/image" Target="../media/image23.wmf"/><Relationship Id="rId4" Type="http://schemas.openxmlformats.org/officeDocument/2006/relationships/oleObject" Target="../embeddings/oleObject9.bin"/><Relationship Id="rId9" Type="http://schemas.openxmlformats.org/officeDocument/2006/relationships/image" Target="../media/image18.wmf"/><Relationship Id="rId14" Type="http://schemas.openxmlformats.org/officeDocument/2006/relationships/oleObject" Target="../embeddings/oleObject14.bin"/><Relationship Id="rId22" Type="http://schemas.openxmlformats.org/officeDocument/2006/relationships/oleObject" Target="../embeddings/oleObject18.bin"/><Relationship Id="rId27" Type="http://schemas.openxmlformats.org/officeDocument/2006/relationships/image" Target="../media/image2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8.xml"/><Relationship Id="rId1" Type="http://schemas.openxmlformats.org/officeDocument/2006/relationships/vmlDrawing" Target="../drawings/vmlDrawing6.vml"/><Relationship Id="rId6" Type="http://schemas.openxmlformats.org/officeDocument/2006/relationships/image" Target="../media/image30.emf"/><Relationship Id="rId5" Type="http://schemas.openxmlformats.org/officeDocument/2006/relationships/oleObject" Target="../embeddings/oleObject23.bin"/><Relationship Id="rId4" Type="http://schemas.openxmlformats.org/officeDocument/2006/relationships/image" Target="../media/image29.emf"/></Relationships>
</file>

<file path=ppt/slides/_rels/slide17.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8.xml"/><Relationship Id="rId1" Type="http://schemas.openxmlformats.org/officeDocument/2006/relationships/vmlDrawing" Target="../drawings/vmlDrawing7.vml"/><Relationship Id="rId6" Type="http://schemas.openxmlformats.org/officeDocument/2006/relationships/image" Target="../media/image33.wmf"/><Relationship Id="rId5" Type="http://schemas.openxmlformats.org/officeDocument/2006/relationships/oleObject" Target="../embeddings/oleObject25.bin"/><Relationship Id="rId4" Type="http://schemas.openxmlformats.org/officeDocument/2006/relationships/image" Target="../media/image3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8.xml"/><Relationship Id="rId1" Type="http://schemas.openxmlformats.org/officeDocument/2006/relationships/vmlDrawing" Target="../drawings/vmlDrawing8.vml"/><Relationship Id="rId5" Type="http://schemas.openxmlformats.org/officeDocument/2006/relationships/image" Target="../media/image34.wmf"/><Relationship Id="rId4" Type="http://schemas.openxmlformats.org/officeDocument/2006/relationships/oleObject" Target="../embeddings/oleObject27.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emf"/><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8.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8.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AutoShape 2"/>
          <p:cNvSpPr>
            <a:spLocks noChangeArrowheads="1"/>
          </p:cNvSpPr>
          <p:nvPr/>
        </p:nvSpPr>
        <p:spPr bwMode="auto">
          <a:xfrm>
            <a:off x="0" y="1"/>
            <a:ext cx="9144000" cy="1221581"/>
          </a:xfrm>
          <a:prstGeom prst="flowChartProcess">
            <a:avLst/>
          </a:prstGeom>
          <a:solidFill>
            <a:srgbClr val="008080"/>
          </a:solidFill>
          <a:ln w="9525">
            <a:noFill/>
            <a:miter lim="800000"/>
          </a:ln>
        </p:spPr>
        <p:txBody>
          <a:bodyPr anchor="ctr"/>
          <a:lstStyle/>
          <a:p>
            <a:endParaRPr lang="zh-CN" altLang="en-US" sz="1800">
              <a:solidFill>
                <a:schemeClr val="tx1"/>
              </a:solidFill>
            </a:endParaRPr>
          </a:p>
        </p:txBody>
      </p:sp>
      <p:sp>
        <p:nvSpPr>
          <p:cNvPr id="3074" name="Rectangle 5"/>
          <p:cNvSpPr>
            <a:spLocks noChangeArrowheads="1"/>
          </p:cNvSpPr>
          <p:nvPr/>
        </p:nvSpPr>
        <p:spPr bwMode="auto">
          <a:xfrm>
            <a:off x="-14287" y="2283718"/>
            <a:ext cx="9143999"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r>
              <a:rPr lang="zh-CN" altLang="en-US" sz="3400" b="1" dirty="0" smtClean="0">
                <a:solidFill>
                  <a:srgbClr val="CC0066"/>
                </a:solidFill>
                <a:latin typeface="微软雅黑" panose="020B0503020204020204" pitchFamily="34" charset="-122"/>
                <a:ea typeface="微软雅黑" panose="020B0503020204020204" pitchFamily="34" charset="-122"/>
              </a:rPr>
              <a:t>用</a:t>
            </a:r>
            <a:r>
              <a:rPr lang="zh-CN" altLang="en-US" sz="3400" b="1" dirty="0">
                <a:solidFill>
                  <a:srgbClr val="CC0066"/>
                </a:solidFill>
                <a:latin typeface="微软雅黑" panose="020B0503020204020204" pitchFamily="34" charset="-122"/>
                <a:ea typeface="微软雅黑" panose="020B0503020204020204" pitchFamily="34" charset="-122"/>
              </a:rPr>
              <a:t>二元一次方程组确定一次函数表达式</a:t>
            </a:r>
            <a:endParaRPr lang="en-US" altLang="zh-CN" sz="3400" b="1" dirty="0">
              <a:solidFill>
                <a:srgbClr val="CC0066"/>
              </a:solidFill>
              <a:latin typeface="微软雅黑" panose="020B0503020204020204" pitchFamily="34" charset="-122"/>
              <a:ea typeface="微软雅黑" panose="020B0503020204020204" pitchFamily="34" charset="-122"/>
            </a:endParaRPr>
          </a:p>
        </p:txBody>
      </p:sp>
      <p:sp>
        <p:nvSpPr>
          <p:cNvPr id="3075" name="Text Box 4"/>
          <p:cNvSpPr txBox="1">
            <a:spLocks noChangeArrowheads="1"/>
          </p:cNvSpPr>
          <p:nvPr/>
        </p:nvSpPr>
        <p:spPr bwMode="auto">
          <a:xfrm>
            <a:off x="-9524" y="1347614"/>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zh-CN" altLang="en-US" dirty="0">
                <a:solidFill>
                  <a:srgbClr val="070707"/>
                </a:solidFill>
                <a:latin typeface="微软雅黑" panose="020B0503020204020204" pitchFamily="34" charset="-122"/>
                <a:ea typeface="微软雅黑" panose="020B0503020204020204" pitchFamily="34" charset="-122"/>
              </a:rPr>
              <a:t>第五章  二元一次方程组</a:t>
            </a:r>
            <a:endParaRPr lang="en-US" altLang="zh-CN" dirty="0">
              <a:solidFill>
                <a:srgbClr val="070707"/>
              </a:solidFill>
              <a:latin typeface="微软雅黑" panose="020B0503020204020204" pitchFamily="34" charset="-122"/>
              <a:ea typeface="微软雅黑" panose="020B0503020204020204" pitchFamily="34" charset="-122"/>
            </a:endParaRPr>
          </a:p>
        </p:txBody>
      </p:sp>
      <p:sp>
        <p:nvSpPr>
          <p:cNvPr id="3078" name="AutoShape 7"/>
          <p:cNvSpPr>
            <a:spLocks noChangeArrowheads="1"/>
          </p:cNvSpPr>
          <p:nvPr/>
        </p:nvSpPr>
        <p:spPr bwMode="auto">
          <a:xfrm>
            <a:off x="0" y="4822032"/>
            <a:ext cx="9144000" cy="321469"/>
          </a:xfrm>
          <a:prstGeom prst="flowChartProcess">
            <a:avLst/>
          </a:prstGeom>
          <a:solidFill>
            <a:srgbClr val="008080"/>
          </a:solidFill>
          <a:ln w="9525">
            <a:noFill/>
            <a:miter lim="800000"/>
          </a:ln>
        </p:spPr>
        <p:txBody>
          <a:bodyPr anchor="ctr"/>
          <a:lstStyle/>
          <a:p>
            <a:endParaRPr lang="zh-CN" altLang="en-US" sz="1800">
              <a:solidFill>
                <a:schemeClr val="tx1"/>
              </a:solidFill>
            </a:endParaRPr>
          </a:p>
        </p:txBody>
      </p:sp>
      <p:sp>
        <p:nvSpPr>
          <p:cNvPr id="3080" name="MH_Text_1"/>
          <p:cNvSpPr>
            <a:spLocks noChangeArrowheads="1"/>
          </p:cNvSpPr>
          <p:nvPr/>
        </p:nvSpPr>
        <p:spPr bwMode="auto">
          <a:xfrm>
            <a:off x="723900" y="3293020"/>
            <a:ext cx="1665288" cy="791766"/>
          </a:xfrm>
          <a:prstGeom prst="roundRect">
            <a:avLst>
              <a:gd name="adj" fmla="val 6991"/>
            </a:avLst>
          </a:prstGeom>
          <a:solidFill>
            <a:srgbClr val="CCFFFF"/>
          </a:solidFill>
          <a:ln w="9525" cap="flat" cmpd="sng">
            <a:noFill/>
            <a:bevel/>
          </a:ln>
          <a:effectLst>
            <a:outerShdw dist="25401" dir="2700000" algn="ctr" rotWithShape="0">
              <a:srgbClr val="000000">
                <a:alpha val="28999"/>
              </a:srgbClr>
            </a:outerShdw>
          </a:effectLst>
        </p:spPr>
        <p:txBody>
          <a:bodyPr lIns="90170" tIns="720090" rIns="90170" bIns="46990" anchor="ctr"/>
          <a:lstStyle/>
          <a:p>
            <a:pPr algn="ctr">
              <a:lnSpc>
                <a:spcPct val="130000"/>
              </a:lnSpc>
              <a:defRPr/>
            </a:pPr>
            <a:endParaRPr lang="zh-CN" altLang="en-US" sz="1600">
              <a:solidFill>
                <a:srgbClr val="4D4D4D"/>
              </a:solidFill>
              <a:ea typeface="微软雅黑" panose="020B0503020204020204" pitchFamily="34" charset="-122"/>
            </a:endParaRPr>
          </a:p>
        </p:txBody>
      </p:sp>
      <p:sp>
        <p:nvSpPr>
          <p:cNvPr id="2" name="MH_SubTitle_1">
            <a:hlinkClick r:id="rId2" action="ppaction://hlinksldjump"/>
          </p:cNvPr>
          <p:cNvSpPr>
            <a:spLocks noChangeArrowheads="1"/>
          </p:cNvSpPr>
          <p:nvPr/>
        </p:nvSpPr>
        <p:spPr bwMode="auto">
          <a:xfrm>
            <a:off x="722314" y="3496617"/>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导入新课</a:t>
            </a:r>
          </a:p>
        </p:txBody>
      </p:sp>
      <p:sp>
        <p:nvSpPr>
          <p:cNvPr id="3081" name="MH_Other_1"/>
          <p:cNvSpPr>
            <a:spLocks noChangeArrowheads="1"/>
          </p:cNvSpPr>
          <p:nvPr/>
        </p:nvSpPr>
        <p:spPr bwMode="auto">
          <a:xfrm>
            <a:off x="2149476" y="3625205"/>
            <a:ext cx="168275"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3083" name="MH_Text_2"/>
          <p:cNvSpPr>
            <a:spLocks noChangeArrowheads="1"/>
          </p:cNvSpPr>
          <p:nvPr/>
        </p:nvSpPr>
        <p:spPr bwMode="auto">
          <a:xfrm>
            <a:off x="2711450" y="3291830"/>
            <a:ext cx="1665288" cy="792956"/>
          </a:xfrm>
          <a:prstGeom prst="roundRect">
            <a:avLst>
              <a:gd name="adj" fmla="val 6991"/>
            </a:avLst>
          </a:prstGeom>
          <a:solidFill>
            <a:srgbClr val="CCFFFF"/>
          </a:solidFill>
          <a:ln w="9525" cap="flat" cmpd="sng">
            <a:noFill/>
            <a:bevel/>
          </a:ln>
          <a:effectLst>
            <a:outerShdw dist="25401" dir="2700000" algn="ctr" rotWithShape="0">
              <a:srgbClr val="000000">
                <a:alpha val="28999"/>
              </a:srgbClr>
            </a:outerShdw>
          </a:effectLst>
        </p:spPr>
        <p:txBody>
          <a:bodyPr lIns="90170" tIns="720090" rIns="90170" bIns="46990" anchor="ctr"/>
          <a:lstStyle/>
          <a:p>
            <a:pPr algn="ctr">
              <a:lnSpc>
                <a:spcPct val="130000"/>
              </a:lnSpc>
              <a:defRPr/>
            </a:pPr>
            <a:endParaRPr lang="zh-CN" altLang="en-US" sz="1600">
              <a:solidFill>
                <a:srgbClr val="4D4D4D"/>
              </a:solidFill>
              <a:ea typeface="微软雅黑" panose="020B0503020204020204" pitchFamily="34" charset="-122"/>
            </a:endParaRPr>
          </a:p>
        </p:txBody>
      </p:sp>
      <p:sp>
        <p:nvSpPr>
          <p:cNvPr id="3" name="MH_SubTitle_2">
            <a:hlinkClick r:id="rId3" action="ppaction://hlinksldjump"/>
          </p:cNvPr>
          <p:cNvSpPr>
            <a:spLocks noChangeArrowheads="1"/>
          </p:cNvSpPr>
          <p:nvPr/>
        </p:nvSpPr>
        <p:spPr bwMode="auto">
          <a:xfrm>
            <a:off x="2711450" y="3496617"/>
            <a:ext cx="1665288"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讲授新课</a:t>
            </a:r>
          </a:p>
        </p:txBody>
      </p:sp>
      <p:sp>
        <p:nvSpPr>
          <p:cNvPr id="3084" name="MH_Other_2"/>
          <p:cNvSpPr>
            <a:spLocks noChangeArrowheads="1"/>
          </p:cNvSpPr>
          <p:nvPr/>
        </p:nvSpPr>
        <p:spPr bwMode="auto">
          <a:xfrm>
            <a:off x="2746376" y="3622823"/>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3085" name="MH_Other_3"/>
          <p:cNvSpPr>
            <a:spLocks noChangeArrowheads="1"/>
          </p:cNvSpPr>
          <p:nvPr/>
        </p:nvSpPr>
        <p:spPr bwMode="auto">
          <a:xfrm>
            <a:off x="4179889" y="3625205"/>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3087" name="MH_Text_3">
            <a:hlinkClick r:id="rId4" action="ppaction://hlinksldjump"/>
          </p:cNvPr>
          <p:cNvSpPr>
            <a:spLocks noChangeArrowheads="1"/>
          </p:cNvSpPr>
          <p:nvPr/>
        </p:nvSpPr>
        <p:spPr bwMode="auto">
          <a:xfrm>
            <a:off x="4719639" y="3291830"/>
            <a:ext cx="1666875" cy="792956"/>
          </a:xfrm>
          <a:prstGeom prst="roundRect">
            <a:avLst>
              <a:gd name="adj" fmla="val 6991"/>
            </a:avLst>
          </a:prstGeom>
          <a:solidFill>
            <a:srgbClr val="CCFFFF"/>
          </a:solidFill>
          <a:ln w="9525" cap="flat" cmpd="sng">
            <a:noFill/>
            <a:bevel/>
          </a:ln>
          <a:effectLst>
            <a:outerShdw dist="25401" dir="2700000" algn="ctr" rotWithShape="0">
              <a:srgbClr val="000000">
                <a:alpha val="28999"/>
              </a:srgbClr>
            </a:outerShdw>
          </a:effectLst>
        </p:spPr>
        <p:txBody>
          <a:bodyPr lIns="90170" tIns="720090" rIns="90170" bIns="46990" anchor="ctr"/>
          <a:lstStyle/>
          <a:p>
            <a:pPr algn="ctr">
              <a:lnSpc>
                <a:spcPct val="130000"/>
              </a:lnSpc>
              <a:defRPr/>
            </a:pPr>
            <a:endParaRPr lang="zh-CN" altLang="en-US" sz="1600">
              <a:solidFill>
                <a:srgbClr val="4D4D4D"/>
              </a:solidFill>
              <a:ea typeface="微软雅黑" panose="020B0503020204020204" pitchFamily="34" charset="-122"/>
            </a:endParaRPr>
          </a:p>
        </p:txBody>
      </p:sp>
      <p:sp>
        <p:nvSpPr>
          <p:cNvPr id="4" name="MH_SubTitle_3">
            <a:hlinkClick r:id="rId4" action="ppaction://hlinksldjump"/>
          </p:cNvPr>
          <p:cNvSpPr>
            <a:spLocks noChangeArrowheads="1"/>
          </p:cNvSpPr>
          <p:nvPr/>
        </p:nvSpPr>
        <p:spPr bwMode="auto">
          <a:xfrm>
            <a:off x="4719639" y="3496617"/>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当堂练习</a:t>
            </a:r>
          </a:p>
        </p:txBody>
      </p:sp>
      <p:sp>
        <p:nvSpPr>
          <p:cNvPr id="3088" name="MH_Other_4"/>
          <p:cNvSpPr>
            <a:spLocks noChangeArrowheads="1"/>
          </p:cNvSpPr>
          <p:nvPr/>
        </p:nvSpPr>
        <p:spPr bwMode="auto">
          <a:xfrm>
            <a:off x="4776788" y="3622823"/>
            <a:ext cx="169862"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3089" name="MH_Other_5"/>
          <p:cNvSpPr>
            <a:spLocks noChangeArrowheads="1"/>
          </p:cNvSpPr>
          <p:nvPr/>
        </p:nvSpPr>
        <p:spPr bwMode="auto">
          <a:xfrm>
            <a:off x="6178551" y="3625205"/>
            <a:ext cx="168275"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3091" name="MH_Text_4"/>
          <p:cNvSpPr>
            <a:spLocks noChangeArrowheads="1"/>
          </p:cNvSpPr>
          <p:nvPr/>
        </p:nvSpPr>
        <p:spPr bwMode="auto">
          <a:xfrm>
            <a:off x="6727825" y="3291830"/>
            <a:ext cx="1665288" cy="792956"/>
          </a:xfrm>
          <a:prstGeom prst="roundRect">
            <a:avLst>
              <a:gd name="adj" fmla="val 6991"/>
            </a:avLst>
          </a:prstGeom>
          <a:solidFill>
            <a:srgbClr val="CCFFFF"/>
          </a:solidFill>
          <a:ln w="9525" cap="flat" cmpd="sng">
            <a:noFill/>
            <a:bevel/>
          </a:ln>
          <a:effectLst>
            <a:outerShdw dist="25401" dir="2700000" algn="ctr" rotWithShape="0">
              <a:srgbClr val="000000">
                <a:alpha val="28999"/>
              </a:srgbClr>
            </a:outerShdw>
          </a:effectLst>
        </p:spPr>
        <p:txBody>
          <a:bodyPr lIns="90170" tIns="720090" rIns="90170" bIns="46990" anchor="ctr"/>
          <a:lstStyle/>
          <a:p>
            <a:pPr algn="ctr">
              <a:lnSpc>
                <a:spcPct val="130000"/>
              </a:lnSpc>
              <a:defRPr/>
            </a:pPr>
            <a:endParaRPr lang="zh-CN" altLang="en-US" sz="1600">
              <a:solidFill>
                <a:srgbClr val="4D4D4D"/>
              </a:solidFill>
              <a:ea typeface="微软雅黑" panose="020B0503020204020204" pitchFamily="34" charset="-122"/>
            </a:endParaRPr>
          </a:p>
        </p:txBody>
      </p:sp>
      <p:sp>
        <p:nvSpPr>
          <p:cNvPr id="5" name="MH_SubTitle_4">
            <a:hlinkClick r:id="rId5" action="ppaction://hlinksldjump"/>
          </p:cNvPr>
          <p:cNvSpPr>
            <a:spLocks noChangeArrowheads="1"/>
          </p:cNvSpPr>
          <p:nvPr/>
        </p:nvSpPr>
        <p:spPr bwMode="auto">
          <a:xfrm>
            <a:off x="6727826" y="3496617"/>
            <a:ext cx="1668463"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课堂小结</a:t>
            </a:r>
          </a:p>
        </p:txBody>
      </p:sp>
      <p:sp>
        <p:nvSpPr>
          <p:cNvPr id="3092" name="MH_Other_6"/>
          <p:cNvSpPr>
            <a:spLocks noChangeArrowheads="1"/>
          </p:cNvSpPr>
          <p:nvPr/>
        </p:nvSpPr>
        <p:spPr bwMode="auto">
          <a:xfrm>
            <a:off x="6777039" y="3622823"/>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grpSp>
        <p:nvGrpSpPr>
          <p:cNvPr id="3093" name="MH_Other_7"/>
          <p:cNvGrpSpPr/>
          <p:nvPr/>
        </p:nvGrpSpPr>
        <p:grpSpPr bwMode="auto">
          <a:xfrm>
            <a:off x="2085975" y="3589486"/>
            <a:ext cx="890588" cy="200025"/>
            <a:chOff x="0" y="0"/>
            <a:chExt cx="561" cy="169"/>
          </a:xfrm>
        </p:grpSpPr>
        <p:pic>
          <p:nvPicPr>
            <p:cNvPr id="3094" name="MH_Other_7"/>
            <p:cNvPicPr>
              <a:picLocks noChangeArrowheads="1"/>
            </p:cNvPicPr>
            <p:nvPr/>
          </p:nvPicPr>
          <p:blipFill>
            <a:blip r:embed="rId6" cstate="email"/>
            <a:srcRect/>
            <a:stretch>
              <a:fillRect/>
            </a:stretch>
          </p:blipFill>
          <p:spPr bwMode="auto">
            <a:xfrm>
              <a:off x="0" y="0"/>
              <a:ext cx="561"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5" name="Text Box 24"/>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endParaRPr lang="zh-CN" altLang="en-US" sz="1400">
                <a:solidFill>
                  <a:srgbClr val="FFFFFF"/>
                </a:solidFill>
                <a:ea typeface="微软雅黑" panose="020B0503020204020204" pitchFamily="34" charset="-122"/>
              </a:endParaRPr>
            </a:p>
          </p:txBody>
        </p:sp>
      </p:grpSp>
      <p:sp>
        <p:nvSpPr>
          <p:cNvPr id="3097" name="MH_Other_8"/>
          <p:cNvSpPr>
            <a:spLocks noChangeArrowheads="1"/>
          </p:cNvSpPr>
          <p:nvPr/>
        </p:nvSpPr>
        <p:spPr bwMode="auto">
          <a:xfrm>
            <a:off x="2184401" y="3656161"/>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w="9525" cap="flat" cmpd="sng">
            <a:noFill/>
            <a:bevel/>
          </a:ln>
          <a:effectLst>
            <a:outerShdw sx="102000" sy="102000" algn="ctr" rotWithShape="0">
              <a:srgbClr val="000000">
                <a:alpha val="39000"/>
              </a:srgbClr>
            </a:outerShdw>
          </a:effectLst>
        </p:spPr>
        <p:txBody>
          <a:bodyPr anchor="ctr"/>
          <a:lstStyle/>
          <a:p>
            <a:pPr algn="ctr">
              <a:defRPr/>
            </a:pPr>
            <a:endParaRPr lang="zh-CN" altLang="en-US" sz="1400">
              <a:solidFill>
                <a:srgbClr val="FFFFFF"/>
              </a:solidFill>
              <a:ea typeface="微软雅黑" panose="020B0503020204020204" pitchFamily="34" charset="-122"/>
            </a:endParaRPr>
          </a:p>
        </p:txBody>
      </p:sp>
      <p:grpSp>
        <p:nvGrpSpPr>
          <p:cNvPr id="6" name="MH_Other_9"/>
          <p:cNvGrpSpPr/>
          <p:nvPr/>
        </p:nvGrpSpPr>
        <p:grpSpPr bwMode="auto">
          <a:xfrm>
            <a:off x="4116388" y="3589486"/>
            <a:ext cx="889000" cy="200025"/>
            <a:chOff x="0" y="0"/>
            <a:chExt cx="560" cy="169"/>
          </a:xfrm>
        </p:grpSpPr>
        <p:pic>
          <p:nvPicPr>
            <p:cNvPr id="3098" name="MH_Other_9"/>
            <p:cNvPicPr>
              <a:picLocks noChangeArrowheads="1"/>
            </p:cNvPicPr>
            <p:nvPr/>
          </p:nvPicPr>
          <p:blipFill>
            <a:blip r:embed="rId6" cstate="email"/>
            <a:srcRect/>
            <a:stretch>
              <a:fillRect/>
            </a:stretch>
          </p:blipFill>
          <p:spPr bwMode="auto">
            <a:xfrm>
              <a:off x="0" y="0"/>
              <a:ext cx="56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9" name="Text Box 28"/>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endParaRPr lang="zh-CN" altLang="en-US" sz="1400">
                <a:solidFill>
                  <a:srgbClr val="FFFFFF"/>
                </a:solidFill>
                <a:ea typeface="微软雅黑" panose="020B0503020204020204" pitchFamily="34" charset="-122"/>
              </a:endParaRPr>
            </a:p>
          </p:txBody>
        </p:sp>
      </p:grpSp>
      <p:sp>
        <p:nvSpPr>
          <p:cNvPr id="3101" name="MH_Other_10"/>
          <p:cNvSpPr>
            <a:spLocks noChangeArrowheads="1"/>
          </p:cNvSpPr>
          <p:nvPr/>
        </p:nvSpPr>
        <p:spPr bwMode="auto">
          <a:xfrm>
            <a:off x="4214814" y="3656161"/>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w="9525" cap="flat" cmpd="sng">
            <a:noFill/>
            <a:bevel/>
          </a:ln>
          <a:effectLst>
            <a:outerShdw sx="102000" sy="102000" algn="ctr" rotWithShape="0">
              <a:srgbClr val="000000">
                <a:alpha val="39000"/>
              </a:srgbClr>
            </a:outerShdw>
          </a:effectLst>
        </p:spPr>
        <p:txBody>
          <a:bodyPr anchor="ctr"/>
          <a:lstStyle/>
          <a:p>
            <a:pPr algn="ctr">
              <a:defRPr/>
            </a:pPr>
            <a:endParaRPr lang="zh-CN" altLang="en-US" sz="1400">
              <a:solidFill>
                <a:srgbClr val="FFFFFF"/>
              </a:solidFill>
              <a:ea typeface="微软雅黑" panose="020B0503020204020204" pitchFamily="34" charset="-122"/>
            </a:endParaRPr>
          </a:p>
        </p:txBody>
      </p:sp>
      <p:pic>
        <p:nvPicPr>
          <p:cNvPr id="7" name="MH_Other_11"/>
          <p:cNvPicPr>
            <a:picLocks noChangeArrowheads="1"/>
          </p:cNvPicPr>
          <p:nvPr/>
        </p:nvPicPr>
        <p:blipFill>
          <a:blip r:embed="rId6" cstate="email"/>
          <a:srcRect/>
          <a:stretch>
            <a:fillRect/>
          </a:stretch>
        </p:blipFill>
        <p:spPr bwMode="auto">
          <a:xfrm>
            <a:off x="6115050" y="3589486"/>
            <a:ext cx="8905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2" name="Text Box 31"/>
          <p:cNvSpPr txBox="1">
            <a:spLocks noChangeArrowheads="1"/>
          </p:cNvSpPr>
          <p:nvPr/>
        </p:nvSpPr>
        <p:spPr bwMode="auto">
          <a:xfrm>
            <a:off x="6226176" y="3665686"/>
            <a:ext cx="669925" cy="46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endParaRPr lang="zh-CN" altLang="en-US" sz="1400">
              <a:solidFill>
                <a:srgbClr val="FFFFFF"/>
              </a:solidFill>
              <a:ea typeface="微软雅黑" panose="020B0503020204020204" pitchFamily="34" charset="-122"/>
            </a:endParaRPr>
          </a:p>
        </p:txBody>
      </p:sp>
      <p:sp>
        <p:nvSpPr>
          <p:cNvPr id="3104" name="MH_Other_12"/>
          <p:cNvSpPr>
            <a:spLocks noChangeArrowheads="1"/>
          </p:cNvSpPr>
          <p:nvPr/>
        </p:nvSpPr>
        <p:spPr bwMode="auto">
          <a:xfrm>
            <a:off x="6213476" y="3656161"/>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w="9525" cap="flat" cmpd="sng">
            <a:noFill/>
            <a:bevel/>
          </a:ln>
          <a:effectLst>
            <a:outerShdw sx="102000" sy="102000" algn="ctr" rotWithShape="0">
              <a:srgbClr val="000000">
                <a:alpha val="39000"/>
              </a:srgbClr>
            </a:outerShdw>
          </a:effectLst>
        </p:spPr>
        <p:txBody>
          <a:bodyPr anchor="ctr"/>
          <a:lstStyle/>
          <a:p>
            <a:pPr algn="ctr">
              <a:defRPr/>
            </a:pPr>
            <a:endParaRPr lang="zh-CN" altLang="en-US" sz="1400">
              <a:solidFill>
                <a:srgbClr val="FFFFFF"/>
              </a:solidFill>
              <a:ea typeface="微软雅黑" panose="020B0503020204020204" pitchFamily="34" charset="-122"/>
            </a:endParaRPr>
          </a:p>
        </p:txBody>
      </p:sp>
      <p:sp>
        <p:nvSpPr>
          <p:cNvPr id="8" name="Text Box 33"/>
          <p:cNvSpPr txBox="1">
            <a:spLocks noChangeArrowheads="1"/>
          </p:cNvSpPr>
          <p:nvPr/>
        </p:nvSpPr>
        <p:spPr bwMode="auto">
          <a:xfrm>
            <a:off x="5364163" y="390585"/>
            <a:ext cx="36623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000" dirty="0" smtClean="0">
                <a:solidFill>
                  <a:schemeClr val="accent1"/>
                </a:solidFill>
                <a:latin typeface="华文细黑" panose="02010600040101010101" pitchFamily="2" charset="-122"/>
                <a:ea typeface="华文细黑" panose="02010600040101010101" pitchFamily="2" charset="-122"/>
              </a:rPr>
              <a:t>八</a:t>
            </a:r>
            <a:r>
              <a:rPr lang="zh-CN" altLang="en-US" sz="2000" dirty="0">
                <a:solidFill>
                  <a:schemeClr val="accent1"/>
                </a:solidFill>
                <a:latin typeface="华文细黑" panose="02010600040101010101" pitchFamily="2" charset="-122"/>
                <a:ea typeface="华文细黑" panose="02010600040101010101" pitchFamily="2" charset="-122"/>
              </a:rPr>
              <a:t>年级数学上（</a:t>
            </a:r>
            <a:r>
              <a:rPr lang="en-US" altLang="zh-CN" sz="2000" dirty="0">
                <a:solidFill>
                  <a:schemeClr val="accent1"/>
                </a:solidFill>
                <a:latin typeface="华文细黑" panose="02010600040101010101" pitchFamily="2" charset="-122"/>
                <a:ea typeface="华文细黑" panose="02010600040101010101" pitchFamily="2" charset="-122"/>
              </a:rPr>
              <a:t>BS</a:t>
            </a:r>
            <a:r>
              <a:rPr lang="zh-CN" altLang="en-US" sz="2000" dirty="0">
                <a:solidFill>
                  <a:schemeClr val="accent1"/>
                </a:solidFill>
                <a:latin typeface="华文细黑" panose="02010600040101010101" pitchFamily="2" charset="-122"/>
                <a:ea typeface="华文细黑" panose="02010600040101010101" pitchFamily="2" charset="-122"/>
              </a:rPr>
              <a:t>）</a:t>
            </a:r>
          </a:p>
          <a:p>
            <a:r>
              <a:rPr lang="zh-CN" altLang="en-US" sz="2000" dirty="0">
                <a:solidFill>
                  <a:schemeClr val="accent1"/>
                </a:solidFill>
                <a:latin typeface="华文细黑" panose="02010600040101010101" pitchFamily="2" charset="-122"/>
                <a:ea typeface="华文细黑" panose="02010600040101010101" pitchFamily="2" charset="-122"/>
              </a:rPr>
              <a:t>            教学课件</a:t>
            </a:r>
          </a:p>
        </p:txBody>
      </p:sp>
      <p:sp>
        <p:nvSpPr>
          <p:cNvPr id="34" name="矩形 33"/>
          <p:cNvSpPr/>
          <p:nvPr/>
        </p:nvSpPr>
        <p:spPr>
          <a:xfrm>
            <a:off x="0" y="4227934"/>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6"/>
          <p:cNvSpPr txBox="1">
            <a:spLocks noChangeArrowheads="1"/>
          </p:cNvSpPr>
          <p:nvPr/>
        </p:nvSpPr>
        <p:spPr bwMode="auto">
          <a:xfrm>
            <a:off x="565151" y="491729"/>
            <a:ext cx="815022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zh-CN" altLang="en-US" sz="2800">
                <a:latin typeface="Times New Roman" panose="02020603050405020304" pitchFamily="18" charset="0"/>
                <a:ea typeface="黑体" panose="02010609060101010101" pitchFamily="49" charset="-122"/>
              </a:rPr>
              <a:t>解：</a:t>
            </a:r>
            <a:r>
              <a:rPr lang="zh-CN" altLang="en-US" sz="2800">
                <a:latin typeface="Times New Roman" panose="02020603050405020304" pitchFamily="18" charset="0"/>
                <a:ea typeface="黑体" panose="02010609060101010101" pitchFamily="49" charset="-122"/>
                <a:sym typeface="Wingdings" panose="05000000000000000000" pitchFamily="2" charset="2"/>
              </a:rPr>
              <a:t>（</a:t>
            </a:r>
            <a:r>
              <a:rPr lang="en-US" altLang="zh-CN" sz="2800">
                <a:latin typeface="Times New Roman" panose="02020603050405020304" pitchFamily="18" charset="0"/>
                <a:ea typeface="黑体" panose="02010609060101010101" pitchFamily="49" charset="-122"/>
                <a:sym typeface="Wingdings" panose="05000000000000000000" pitchFamily="2" charset="2"/>
              </a:rPr>
              <a:t>1</a:t>
            </a:r>
            <a:r>
              <a:rPr lang="zh-CN" altLang="en-US" sz="2800">
                <a:latin typeface="Times New Roman" panose="02020603050405020304" pitchFamily="18" charset="0"/>
                <a:ea typeface="黑体" panose="02010609060101010101" pitchFamily="49" charset="-122"/>
                <a:sym typeface="Wingdings" panose="05000000000000000000" pitchFamily="2" charset="2"/>
              </a:rPr>
              <a:t>）</a:t>
            </a:r>
            <a:r>
              <a:rPr lang="zh-CN" altLang="en-US" sz="2800">
                <a:latin typeface="Times New Roman" panose="02020603050405020304" pitchFamily="18" charset="0"/>
                <a:ea typeface="黑体" panose="02010609060101010101" pitchFamily="49" charset="-122"/>
              </a:rPr>
              <a:t>设此一次函数表达式为：</a:t>
            </a:r>
            <a:r>
              <a:rPr lang="en-US" altLang="zh-CN" sz="2800" i="1">
                <a:latin typeface="Times New Roman" panose="02020603050405020304" pitchFamily="18" charset="0"/>
                <a:ea typeface="黑体" panose="02010609060101010101" pitchFamily="49" charset="-122"/>
              </a:rPr>
              <a:t>y</a:t>
            </a:r>
            <a:r>
              <a:rPr lang="en-US" altLang="zh-CN" sz="2800">
                <a:latin typeface="Times New Roman" panose="02020603050405020304" pitchFamily="18" charset="0"/>
                <a:ea typeface="黑体" panose="02010609060101010101" pitchFamily="49" charset="-122"/>
              </a:rPr>
              <a:t>=</a:t>
            </a:r>
            <a:r>
              <a:rPr lang="en-US" altLang="zh-CN" sz="2800" i="1">
                <a:latin typeface="Times New Roman" panose="02020603050405020304" pitchFamily="18" charset="0"/>
                <a:ea typeface="黑体" panose="02010609060101010101" pitchFamily="49" charset="-122"/>
              </a:rPr>
              <a:t>kx</a:t>
            </a:r>
            <a:r>
              <a:rPr lang="en-US" altLang="zh-CN" sz="2800">
                <a:latin typeface="Times New Roman" panose="02020603050405020304" pitchFamily="18" charset="0"/>
                <a:ea typeface="黑体" panose="02010609060101010101" pitchFamily="49" charset="-122"/>
              </a:rPr>
              <a:t>+</a:t>
            </a:r>
            <a:r>
              <a:rPr lang="en-US" altLang="zh-CN" sz="2800" i="1">
                <a:latin typeface="Times New Roman" panose="02020603050405020304" pitchFamily="18" charset="0"/>
                <a:ea typeface="黑体" panose="02010609060101010101" pitchFamily="49" charset="-122"/>
              </a:rPr>
              <a:t>b</a:t>
            </a:r>
            <a:r>
              <a:rPr lang="zh-CN" altLang="en-US" sz="2800">
                <a:latin typeface="Times New Roman" panose="02020603050405020304" pitchFamily="18" charset="0"/>
                <a:ea typeface="黑体" panose="02010609060101010101" pitchFamily="49" charset="-122"/>
              </a:rPr>
              <a:t>（</a:t>
            </a:r>
            <a:r>
              <a:rPr lang="en-US" altLang="zh-CN" sz="2800" i="1">
                <a:latin typeface="Times New Roman" panose="02020603050405020304" pitchFamily="18" charset="0"/>
                <a:ea typeface="黑体" panose="02010609060101010101" pitchFamily="49" charset="-122"/>
              </a:rPr>
              <a:t>k</a:t>
            </a:r>
            <a:r>
              <a:rPr lang="en-US" altLang="zh-CN" sz="2800">
                <a:latin typeface="Times New Roman" panose="02020603050405020304" pitchFamily="18" charset="0"/>
                <a:ea typeface="黑体" panose="02010609060101010101" pitchFamily="49" charset="-122"/>
              </a:rPr>
              <a:t>≠0) .     </a:t>
            </a:r>
            <a:r>
              <a:rPr lang="zh-CN" altLang="en-US" sz="2800">
                <a:latin typeface="Times New Roman" panose="02020603050405020304" pitchFamily="18" charset="0"/>
                <a:ea typeface="黑体" panose="02010609060101010101" pitchFamily="49" charset="-122"/>
              </a:rPr>
              <a:t>根据题意，可得方程组      </a:t>
            </a:r>
          </a:p>
        </p:txBody>
      </p:sp>
      <p:graphicFrame>
        <p:nvGraphicFramePr>
          <p:cNvPr id="14338" name="Object 10"/>
          <p:cNvGraphicFramePr>
            <a:graphicFrameLocks noChangeAspect="1"/>
          </p:cNvGraphicFramePr>
          <p:nvPr/>
        </p:nvGraphicFramePr>
        <p:xfrm>
          <a:off x="4822825" y="1325166"/>
          <a:ext cx="1176338" cy="1070372"/>
        </p:xfrm>
        <a:graphic>
          <a:graphicData uri="http://schemas.openxmlformats.org/presentationml/2006/ole">
            <mc:AlternateContent xmlns:mc="http://schemas.openxmlformats.org/markup-compatibility/2006">
              <mc:Choice xmlns:v="urn:schemas-microsoft-com:vml" Requires="v">
                <p:oleObj spid="_x0000_s14355" r:id="rId3" imgW="723900" imgH="876300" progId="Equation.3">
                  <p:embed/>
                </p:oleObj>
              </mc:Choice>
              <mc:Fallback>
                <p:oleObj r:id="rId3" imgW="723900" imgH="876300"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2825" y="1325166"/>
                        <a:ext cx="1176338" cy="107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4339" name="Text Box 11"/>
          <p:cNvSpPr txBox="1">
            <a:spLocks noChangeArrowheads="1"/>
          </p:cNvSpPr>
          <p:nvPr/>
        </p:nvSpPr>
        <p:spPr bwMode="auto">
          <a:xfrm>
            <a:off x="3705225" y="1665685"/>
            <a:ext cx="914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a:latin typeface="Times New Roman" panose="02020603050405020304" pitchFamily="18" charset="0"/>
                <a:ea typeface="黑体" panose="02010609060101010101" pitchFamily="49" charset="-122"/>
              </a:rPr>
              <a:t>解得</a:t>
            </a:r>
          </a:p>
        </p:txBody>
      </p:sp>
      <p:sp>
        <p:nvSpPr>
          <p:cNvPr id="14340" name="Text Box 13"/>
          <p:cNvSpPr txBox="1">
            <a:spLocks noChangeArrowheads="1"/>
          </p:cNvSpPr>
          <p:nvPr/>
        </p:nvSpPr>
        <p:spPr bwMode="auto">
          <a:xfrm>
            <a:off x="1200150" y="3187304"/>
            <a:ext cx="6096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a:latin typeface="Times New Roman" panose="02020603050405020304" pitchFamily="18" charset="0"/>
                <a:ea typeface="黑体" panose="02010609060101010101" pitchFamily="49" charset="-122"/>
              </a:rPr>
              <a:t>（</a:t>
            </a:r>
            <a:r>
              <a:rPr lang="en-US" altLang="zh-CN" sz="2800">
                <a:latin typeface="Times New Roman" panose="02020603050405020304" pitchFamily="18" charset="0"/>
                <a:ea typeface="黑体" panose="02010609060101010101" pitchFamily="49" charset="-122"/>
              </a:rPr>
              <a:t>2</a:t>
            </a:r>
            <a:r>
              <a:rPr lang="zh-CN" altLang="en-US" sz="2800">
                <a:latin typeface="Times New Roman" panose="02020603050405020304" pitchFamily="18" charset="0"/>
                <a:ea typeface="黑体" panose="02010609060101010101" pitchFamily="49" charset="-122"/>
              </a:rPr>
              <a:t>）当</a:t>
            </a:r>
            <a:r>
              <a:rPr lang="en-US" altLang="zh-CN" sz="2800" i="1">
                <a:latin typeface="Times New Roman" panose="02020603050405020304" pitchFamily="18" charset="0"/>
                <a:ea typeface="黑体" panose="02010609060101010101" pitchFamily="49" charset="-122"/>
              </a:rPr>
              <a:t>x</a:t>
            </a:r>
            <a:r>
              <a:rPr lang="en-US" altLang="zh-CN" sz="2800">
                <a:latin typeface="Times New Roman" panose="02020603050405020304" pitchFamily="18" charset="0"/>
                <a:ea typeface="黑体" panose="02010609060101010101" pitchFamily="49" charset="-122"/>
              </a:rPr>
              <a:t>=30</a:t>
            </a:r>
            <a:r>
              <a:rPr lang="zh-CN" altLang="en-US" sz="2800">
                <a:latin typeface="Times New Roman" panose="02020603050405020304" pitchFamily="18" charset="0"/>
                <a:ea typeface="黑体" panose="02010609060101010101" pitchFamily="49" charset="-122"/>
              </a:rPr>
              <a:t>时，</a:t>
            </a:r>
            <a:r>
              <a:rPr lang="en-US" altLang="zh-CN" sz="2800" i="1">
                <a:latin typeface="Times New Roman" panose="02020603050405020304" pitchFamily="18" charset="0"/>
                <a:ea typeface="黑体" panose="02010609060101010101" pitchFamily="49" charset="-122"/>
              </a:rPr>
              <a:t>y</a:t>
            </a:r>
            <a:r>
              <a:rPr lang="en-US" altLang="zh-CN" sz="2800">
                <a:latin typeface="Times New Roman" panose="02020603050405020304" pitchFamily="18" charset="0"/>
                <a:ea typeface="黑体" panose="02010609060101010101" pitchFamily="49" charset="-122"/>
              </a:rPr>
              <a:t>=0.</a:t>
            </a:r>
          </a:p>
        </p:txBody>
      </p:sp>
      <p:sp>
        <p:nvSpPr>
          <p:cNvPr id="14341" name="Text Box 15"/>
          <p:cNvSpPr txBox="1">
            <a:spLocks noChangeArrowheads="1"/>
          </p:cNvSpPr>
          <p:nvPr/>
        </p:nvSpPr>
        <p:spPr bwMode="auto">
          <a:xfrm>
            <a:off x="1331914" y="3740944"/>
            <a:ext cx="6745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a:latin typeface="Times New Roman" panose="02020603050405020304" pitchFamily="18" charset="0"/>
                <a:ea typeface="黑体" panose="02010609060101010101" pitchFamily="49" charset="-122"/>
              </a:rPr>
              <a:t>所以旅客最多可免费携带</a:t>
            </a:r>
            <a:r>
              <a:rPr lang="en-US" altLang="zh-CN" sz="2800">
                <a:latin typeface="Times New Roman" panose="02020603050405020304" pitchFamily="18" charset="0"/>
                <a:ea typeface="黑体" panose="02010609060101010101" pitchFamily="49" charset="-122"/>
              </a:rPr>
              <a:t>30</a:t>
            </a:r>
            <a:r>
              <a:rPr lang="zh-CN" altLang="en-US" sz="2800">
                <a:latin typeface="Times New Roman" panose="02020603050405020304" pitchFamily="18" charset="0"/>
                <a:ea typeface="黑体" panose="02010609060101010101" pitchFamily="49" charset="-122"/>
              </a:rPr>
              <a:t>千克的行李．</a:t>
            </a:r>
          </a:p>
        </p:txBody>
      </p:sp>
      <p:graphicFrame>
        <p:nvGraphicFramePr>
          <p:cNvPr id="14342" name="Object 10"/>
          <p:cNvGraphicFramePr>
            <a:graphicFrameLocks noChangeAspect="1"/>
          </p:cNvGraphicFramePr>
          <p:nvPr/>
        </p:nvGraphicFramePr>
        <p:xfrm>
          <a:off x="1574801" y="1547813"/>
          <a:ext cx="1833563" cy="741760"/>
        </p:xfrm>
        <a:graphic>
          <a:graphicData uri="http://schemas.openxmlformats.org/presentationml/2006/ole">
            <mc:AlternateContent xmlns:mc="http://schemas.openxmlformats.org/markup-compatibility/2006">
              <mc:Choice xmlns:v="urn:schemas-microsoft-com:vml" Requires="v">
                <p:oleObj spid="_x0000_s14356" r:id="rId5" imgW="1130300" imgH="609600" progId="Equation.3">
                  <p:embed/>
                </p:oleObj>
              </mc:Choice>
              <mc:Fallback>
                <p:oleObj r:id="rId5" imgW="1130300" imgH="6096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4801" y="1547813"/>
                        <a:ext cx="1833563" cy="74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4343" name="对象 98383"/>
          <p:cNvGraphicFramePr/>
          <p:nvPr/>
        </p:nvGraphicFramePr>
        <p:xfrm>
          <a:off x="1681163" y="2395538"/>
          <a:ext cx="1727200" cy="627460"/>
        </p:xfrm>
        <a:graphic>
          <a:graphicData uri="http://schemas.openxmlformats.org/presentationml/2006/ole">
            <mc:AlternateContent xmlns:mc="http://schemas.openxmlformats.org/markup-compatibility/2006">
              <mc:Choice xmlns:v="urn:schemas-microsoft-com:vml" Requires="v">
                <p:oleObj spid="_x0000_s14357" r:id="rId7" imgW="1079500" imgH="520700" progId="Equation.3">
                  <p:embed/>
                </p:oleObj>
              </mc:Choice>
              <mc:Fallback>
                <p:oleObj r:id="rId7" imgW="1079500" imgH="520700" progId="Equation.3">
                  <p:embed/>
                  <p:pic>
                    <p:nvPicPr>
                      <p:cNvPr id="0" name="对象 98383"/>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1163" y="2395538"/>
                        <a:ext cx="1727200" cy="627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anim calcmode="lin" valueType="num">
                                      <p:cBhvr>
                                        <p:cTn id="7" dur="500"/>
                                        <p:tgtEl>
                                          <p:spTgt spid="14337"/>
                                        </p:tgtEl>
                                        <p:attrNameLst>
                                          <p:attrName>ppt_y</p:attrName>
                                        </p:attrNameLst>
                                      </p:cBhvr>
                                      <p:tavLst>
                                        <p:tav tm="0">
                                          <p:val>
                                            <p:strVal val="#ppt_y+#ppt_h*1.125000"/>
                                          </p:val>
                                        </p:tav>
                                        <p:tav tm="100000">
                                          <p:val>
                                            <p:strVal val="#ppt_y"/>
                                          </p:val>
                                        </p:tav>
                                      </p:tavLst>
                                    </p:anim>
                                    <p:animEffect transition="in" filter="wipe(up)">
                                      <p:cBhvr>
                                        <p:cTn id="8" dur="500"/>
                                        <p:tgtEl>
                                          <p:spTgt spid="14337"/>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14342"/>
                                        </p:tgtEl>
                                        <p:attrNameLst>
                                          <p:attrName>style.visibility</p:attrName>
                                        </p:attrNameLst>
                                      </p:cBhvr>
                                      <p:to>
                                        <p:strVal val="visible"/>
                                      </p:to>
                                    </p:set>
                                    <p:anim calcmode="lin" valueType="num">
                                      <p:cBhvr>
                                        <p:cTn id="13" dur="500"/>
                                        <p:tgtEl>
                                          <p:spTgt spid="14342"/>
                                        </p:tgtEl>
                                        <p:attrNameLst>
                                          <p:attrName>ppt_y</p:attrName>
                                        </p:attrNameLst>
                                      </p:cBhvr>
                                      <p:tavLst>
                                        <p:tav tm="0">
                                          <p:val>
                                            <p:strVal val="#ppt_y+#ppt_h*1.125000"/>
                                          </p:val>
                                        </p:tav>
                                        <p:tav tm="100000">
                                          <p:val>
                                            <p:strVal val="#ppt_y"/>
                                          </p:val>
                                        </p:tav>
                                      </p:tavLst>
                                    </p:anim>
                                    <p:animEffect transition="in" filter="wipe(up)">
                                      <p:cBhvr>
                                        <p:cTn id="14" dur="500"/>
                                        <p:tgtEl>
                                          <p:spTgt spid="14342"/>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4339"/>
                                        </p:tgtEl>
                                        <p:attrNameLst>
                                          <p:attrName>style.visibility</p:attrName>
                                        </p:attrNameLst>
                                      </p:cBhvr>
                                      <p:to>
                                        <p:strVal val="visible"/>
                                      </p:to>
                                    </p:set>
                                    <p:anim calcmode="lin" valueType="num">
                                      <p:cBhvr>
                                        <p:cTn id="19" dur="500"/>
                                        <p:tgtEl>
                                          <p:spTgt spid="14339"/>
                                        </p:tgtEl>
                                        <p:attrNameLst>
                                          <p:attrName>ppt_y</p:attrName>
                                        </p:attrNameLst>
                                      </p:cBhvr>
                                      <p:tavLst>
                                        <p:tav tm="0">
                                          <p:val>
                                            <p:strVal val="#ppt_y+#ppt_h*1.125000"/>
                                          </p:val>
                                        </p:tav>
                                        <p:tav tm="100000">
                                          <p:val>
                                            <p:strVal val="#ppt_y"/>
                                          </p:val>
                                        </p:tav>
                                      </p:tavLst>
                                    </p:anim>
                                    <p:animEffect transition="in" filter="wipe(up)">
                                      <p:cBhvr>
                                        <p:cTn id="20" dur="500"/>
                                        <p:tgtEl>
                                          <p:spTgt spid="14339"/>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4338"/>
                                        </p:tgtEl>
                                        <p:attrNameLst>
                                          <p:attrName>style.visibility</p:attrName>
                                        </p:attrNameLst>
                                      </p:cBhvr>
                                      <p:to>
                                        <p:strVal val="visible"/>
                                      </p:to>
                                    </p:set>
                                    <p:anim calcmode="lin" valueType="num">
                                      <p:cBhvr>
                                        <p:cTn id="25" dur="500"/>
                                        <p:tgtEl>
                                          <p:spTgt spid="14338"/>
                                        </p:tgtEl>
                                        <p:attrNameLst>
                                          <p:attrName>ppt_y</p:attrName>
                                        </p:attrNameLst>
                                      </p:cBhvr>
                                      <p:tavLst>
                                        <p:tav tm="0">
                                          <p:val>
                                            <p:strVal val="#ppt_y+#ppt_h*1.125000"/>
                                          </p:val>
                                        </p:tav>
                                        <p:tav tm="100000">
                                          <p:val>
                                            <p:strVal val="#ppt_y"/>
                                          </p:val>
                                        </p:tav>
                                      </p:tavLst>
                                    </p:anim>
                                    <p:animEffect transition="in" filter="wipe(up)">
                                      <p:cBhvr>
                                        <p:cTn id="26" dur="500"/>
                                        <p:tgtEl>
                                          <p:spTgt spid="14338"/>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14343"/>
                                        </p:tgtEl>
                                        <p:attrNameLst>
                                          <p:attrName>style.visibility</p:attrName>
                                        </p:attrNameLst>
                                      </p:cBhvr>
                                      <p:to>
                                        <p:strVal val="visible"/>
                                      </p:to>
                                    </p:set>
                                    <p:anim calcmode="lin" valueType="num">
                                      <p:cBhvr>
                                        <p:cTn id="31" dur="500"/>
                                        <p:tgtEl>
                                          <p:spTgt spid="14343"/>
                                        </p:tgtEl>
                                        <p:attrNameLst>
                                          <p:attrName>ppt_y</p:attrName>
                                        </p:attrNameLst>
                                      </p:cBhvr>
                                      <p:tavLst>
                                        <p:tav tm="0">
                                          <p:val>
                                            <p:strVal val="#ppt_y+#ppt_h*1.125000"/>
                                          </p:val>
                                        </p:tav>
                                        <p:tav tm="100000">
                                          <p:val>
                                            <p:strVal val="#ppt_y"/>
                                          </p:val>
                                        </p:tav>
                                      </p:tavLst>
                                    </p:anim>
                                    <p:animEffect transition="in" filter="wipe(up)">
                                      <p:cBhvr>
                                        <p:cTn id="32" dur="500"/>
                                        <p:tgtEl>
                                          <p:spTgt spid="14343"/>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4340"/>
                                        </p:tgtEl>
                                        <p:attrNameLst>
                                          <p:attrName>style.visibility</p:attrName>
                                        </p:attrNameLst>
                                      </p:cBhvr>
                                      <p:to>
                                        <p:strVal val="visible"/>
                                      </p:to>
                                    </p:set>
                                    <p:anim calcmode="lin" valueType="num">
                                      <p:cBhvr>
                                        <p:cTn id="37" dur="500"/>
                                        <p:tgtEl>
                                          <p:spTgt spid="14340"/>
                                        </p:tgtEl>
                                        <p:attrNameLst>
                                          <p:attrName>ppt_y</p:attrName>
                                        </p:attrNameLst>
                                      </p:cBhvr>
                                      <p:tavLst>
                                        <p:tav tm="0">
                                          <p:val>
                                            <p:strVal val="#ppt_y+#ppt_h*1.125000"/>
                                          </p:val>
                                        </p:tav>
                                        <p:tav tm="100000">
                                          <p:val>
                                            <p:strVal val="#ppt_y"/>
                                          </p:val>
                                        </p:tav>
                                      </p:tavLst>
                                    </p:anim>
                                    <p:animEffect transition="in" filter="wipe(up)">
                                      <p:cBhvr>
                                        <p:cTn id="38" dur="500"/>
                                        <p:tgtEl>
                                          <p:spTgt spid="14340"/>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4341"/>
                                        </p:tgtEl>
                                        <p:attrNameLst>
                                          <p:attrName>style.visibility</p:attrName>
                                        </p:attrNameLst>
                                      </p:cBhvr>
                                      <p:to>
                                        <p:strVal val="visible"/>
                                      </p:to>
                                    </p:set>
                                    <p:anim calcmode="lin" valueType="num">
                                      <p:cBhvr>
                                        <p:cTn id="43" dur="500"/>
                                        <p:tgtEl>
                                          <p:spTgt spid="14341"/>
                                        </p:tgtEl>
                                        <p:attrNameLst>
                                          <p:attrName>ppt_y</p:attrName>
                                        </p:attrNameLst>
                                      </p:cBhvr>
                                      <p:tavLst>
                                        <p:tav tm="0">
                                          <p:val>
                                            <p:strVal val="#ppt_y+#ppt_h*1.125000"/>
                                          </p:val>
                                        </p:tav>
                                        <p:tav tm="100000">
                                          <p:val>
                                            <p:strVal val="#ppt_y"/>
                                          </p:val>
                                        </p:tav>
                                      </p:tavLst>
                                    </p:anim>
                                    <p:animEffect transition="in" filter="wipe(up)">
                                      <p:cBhvr>
                                        <p:cTn id="44"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14339" grpId="0"/>
      <p:bldP spid="14340" grpId="0"/>
      <p:bldP spid="143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49" name="折角形 99348"/>
          <p:cNvSpPr>
            <a:spLocks noChangeArrowheads="1"/>
          </p:cNvSpPr>
          <p:nvPr/>
        </p:nvSpPr>
        <p:spPr bwMode="auto">
          <a:xfrm>
            <a:off x="539751" y="2301479"/>
            <a:ext cx="8208963" cy="2483644"/>
          </a:xfrm>
          <a:prstGeom prst="foldedCorner">
            <a:avLst>
              <a:gd name="adj" fmla="val 12500"/>
            </a:avLst>
          </a:prstGeom>
          <a:solidFill>
            <a:srgbClr val="FFFF99">
              <a:alpha val="10001"/>
            </a:srgbClr>
          </a:solidFill>
          <a:ln w="9525">
            <a:solidFill>
              <a:schemeClr val="tx1"/>
            </a:solidFill>
            <a:round/>
          </a:ln>
        </p:spPr>
        <p:txBody>
          <a:bodyPr/>
          <a:lstStyle/>
          <a:p>
            <a:pPr algn="ctr"/>
            <a:endParaRPr lang="zh-CN" altLang="en-US"/>
          </a:p>
        </p:txBody>
      </p:sp>
      <p:sp>
        <p:nvSpPr>
          <p:cNvPr id="99346" name="Rectangle 2"/>
          <p:cNvSpPr>
            <a:spLocks noChangeArrowheads="1"/>
          </p:cNvSpPr>
          <p:nvPr/>
        </p:nvSpPr>
        <p:spPr bwMode="auto">
          <a:xfrm>
            <a:off x="468314" y="982266"/>
            <a:ext cx="8137525" cy="1156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lnSpc>
                <a:spcPct val="130000"/>
              </a:lnSpc>
            </a:pPr>
            <a:r>
              <a:rPr lang="zh-CN" altLang="en-US" dirty="0">
                <a:solidFill>
                  <a:schemeClr val="tx2"/>
                </a:solidFill>
                <a:latin typeface="Times New Roman" panose="02020603050405020304" pitchFamily="18" charset="0"/>
                <a:ea typeface="黑体" panose="02010609060101010101" pitchFamily="49" charset="-122"/>
              </a:rPr>
              <a:t>         像这样，先设出函数表达式，再根据所给条件确定表达式中未知的系数，从而得到函数表达式的方法，叫做</a:t>
            </a:r>
            <a:r>
              <a:rPr lang="zh-CN" altLang="en-US" dirty="0">
                <a:latin typeface="Times New Roman" panose="02020603050405020304" pitchFamily="18" charset="0"/>
                <a:ea typeface="黑体" panose="02010609060101010101" pitchFamily="49" charset="-122"/>
              </a:rPr>
              <a:t>待定系数法</a:t>
            </a:r>
            <a:r>
              <a:rPr lang="en-US" altLang="zh-CN" dirty="0">
                <a:solidFill>
                  <a:schemeClr val="tx2"/>
                </a:solidFill>
                <a:latin typeface="Times New Roman" panose="02020603050405020304" pitchFamily="18" charset="0"/>
                <a:ea typeface="黑体" panose="02010609060101010101" pitchFamily="49" charset="-122"/>
              </a:rPr>
              <a:t>.</a:t>
            </a:r>
          </a:p>
        </p:txBody>
      </p:sp>
      <p:sp>
        <p:nvSpPr>
          <p:cNvPr id="99347" name="Rectangle 3"/>
          <p:cNvSpPr>
            <a:spLocks noChangeArrowheads="1"/>
          </p:cNvSpPr>
          <p:nvPr/>
        </p:nvSpPr>
        <p:spPr bwMode="auto">
          <a:xfrm>
            <a:off x="611188" y="2277666"/>
            <a:ext cx="845185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0" hangingPunct="0">
              <a:lnSpc>
                <a:spcPct val="150000"/>
              </a:lnSpc>
              <a:spcBef>
                <a:spcPct val="20000"/>
              </a:spcBef>
            </a:pPr>
            <a:r>
              <a:rPr lang="zh-CN" altLang="en-US" sz="2000" dirty="0">
                <a:latin typeface="Times New Roman" panose="02020603050405020304" pitchFamily="18" charset="0"/>
                <a:ea typeface="黑体" panose="02010609060101010101" pitchFamily="49" charset="-122"/>
              </a:rPr>
              <a:t>利用二元一次方程组求一次函数表达式的一般步骤：</a:t>
            </a:r>
          </a:p>
          <a:p>
            <a:pPr marL="228600" indent="-228600" eaLnBrk="0" hangingPunct="0">
              <a:lnSpc>
                <a:spcPct val="150000"/>
              </a:lnSpc>
              <a:spcBef>
                <a:spcPct val="20000"/>
              </a:spcBef>
            </a:pPr>
            <a:r>
              <a:rPr lang="en-US" altLang="zh-CN" sz="2000" dirty="0">
                <a:solidFill>
                  <a:schemeClr val="tx1"/>
                </a:solidFill>
                <a:latin typeface="Times New Roman" panose="02020603050405020304" pitchFamily="18" charset="0"/>
                <a:ea typeface="黑体" panose="02010609060101010101" pitchFamily="49" charset="-122"/>
              </a:rPr>
              <a:t>1.</a:t>
            </a:r>
            <a:r>
              <a:rPr lang="zh-CN" altLang="en-US" sz="2000" dirty="0">
                <a:solidFill>
                  <a:schemeClr val="tx1"/>
                </a:solidFill>
                <a:latin typeface="Times New Roman" panose="02020603050405020304" pitchFamily="18" charset="0"/>
                <a:ea typeface="黑体" panose="02010609060101010101" pitchFamily="49" charset="-122"/>
              </a:rPr>
              <a:t>用含字母的系数设出一次函数的表达式：</a:t>
            </a:r>
            <a:r>
              <a:rPr lang="en-US" altLang="zh-CN" sz="2000" i="1" dirty="0">
                <a:solidFill>
                  <a:schemeClr val="tx1"/>
                </a:solidFill>
                <a:latin typeface="Times New Roman" panose="02020603050405020304" pitchFamily="18" charset="0"/>
                <a:ea typeface="黑体" panose="02010609060101010101" pitchFamily="49" charset="-122"/>
              </a:rPr>
              <a:t>y</a:t>
            </a:r>
            <a:r>
              <a:rPr lang="en-US" altLang="zh-CN" sz="2000" dirty="0">
                <a:solidFill>
                  <a:schemeClr val="tx1"/>
                </a:solidFill>
                <a:latin typeface="Times New Roman" panose="02020603050405020304" pitchFamily="18" charset="0"/>
                <a:ea typeface="黑体" panose="02010609060101010101" pitchFamily="49" charset="-122"/>
              </a:rPr>
              <a:t>=</a:t>
            </a:r>
            <a:r>
              <a:rPr lang="en-US" altLang="zh-CN" sz="2000" i="1" dirty="0" err="1">
                <a:solidFill>
                  <a:schemeClr val="tx1"/>
                </a:solidFill>
                <a:latin typeface="Times New Roman" panose="02020603050405020304" pitchFamily="18" charset="0"/>
                <a:ea typeface="黑体" panose="02010609060101010101" pitchFamily="49" charset="-122"/>
              </a:rPr>
              <a:t>kx+b</a:t>
            </a:r>
            <a:r>
              <a:rPr lang="en-US" altLang="zh-CN" sz="2000" dirty="0">
                <a:solidFill>
                  <a:schemeClr val="tx1"/>
                </a:solidFill>
                <a:latin typeface="Times New Roman" panose="02020603050405020304" pitchFamily="18" charset="0"/>
                <a:ea typeface="黑体" panose="02010609060101010101" pitchFamily="49" charset="-122"/>
              </a:rPr>
              <a:t>.</a:t>
            </a:r>
            <a:endParaRPr lang="zh-CN" altLang="en-US" sz="2000" dirty="0">
              <a:solidFill>
                <a:schemeClr val="tx1"/>
              </a:solidFill>
              <a:latin typeface="Times New Roman" panose="02020603050405020304" pitchFamily="18" charset="0"/>
              <a:ea typeface="黑体" panose="02010609060101010101" pitchFamily="49" charset="-122"/>
            </a:endParaRPr>
          </a:p>
          <a:p>
            <a:pPr marL="228600" indent="-228600" eaLnBrk="0" hangingPunct="0">
              <a:lnSpc>
                <a:spcPct val="150000"/>
              </a:lnSpc>
              <a:spcBef>
                <a:spcPct val="20000"/>
              </a:spcBef>
            </a:pPr>
            <a:r>
              <a:rPr lang="en-US" altLang="zh-CN" sz="2000" dirty="0">
                <a:solidFill>
                  <a:schemeClr val="tx1"/>
                </a:solidFill>
                <a:latin typeface="Times New Roman" panose="02020603050405020304" pitchFamily="18" charset="0"/>
                <a:ea typeface="黑体" panose="02010609060101010101" pitchFamily="49" charset="-122"/>
              </a:rPr>
              <a:t>2.</a:t>
            </a:r>
            <a:r>
              <a:rPr lang="zh-CN" altLang="en-US" sz="2000" dirty="0">
                <a:solidFill>
                  <a:schemeClr val="tx1"/>
                </a:solidFill>
                <a:latin typeface="Times New Roman" panose="02020603050405020304" pitchFamily="18" charset="0"/>
                <a:ea typeface="黑体" panose="02010609060101010101" pitchFamily="49" charset="-122"/>
              </a:rPr>
              <a:t>将已知条件代入上述表达式中得</a:t>
            </a:r>
            <a:r>
              <a:rPr lang="en-US" altLang="zh-CN" sz="2000" i="1" dirty="0">
                <a:solidFill>
                  <a:schemeClr val="tx1"/>
                </a:solidFill>
                <a:latin typeface="Times New Roman" panose="02020603050405020304" pitchFamily="18" charset="0"/>
                <a:ea typeface="黑体" panose="02010609060101010101" pitchFamily="49" charset="-122"/>
              </a:rPr>
              <a:t>k</a:t>
            </a:r>
            <a:r>
              <a:rPr lang="zh-CN" altLang="en-US" sz="2000" i="1" dirty="0">
                <a:solidFill>
                  <a:schemeClr val="tx1"/>
                </a:solidFill>
                <a:latin typeface="Times New Roman" panose="02020603050405020304" pitchFamily="18" charset="0"/>
                <a:ea typeface="黑体" panose="02010609060101010101" pitchFamily="49" charset="-122"/>
              </a:rPr>
              <a:t>，</a:t>
            </a:r>
            <a:r>
              <a:rPr lang="en-US" altLang="zh-CN" sz="2000" i="1" dirty="0">
                <a:solidFill>
                  <a:schemeClr val="tx1"/>
                </a:solidFill>
                <a:latin typeface="Times New Roman" panose="02020603050405020304" pitchFamily="18" charset="0"/>
                <a:ea typeface="黑体" panose="02010609060101010101" pitchFamily="49" charset="-122"/>
              </a:rPr>
              <a:t>b</a:t>
            </a:r>
            <a:r>
              <a:rPr lang="zh-CN" altLang="en-US" sz="2000" dirty="0">
                <a:solidFill>
                  <a:schemeClr val="tx1"/>
                </a:solidFill>
                <a:latin typeface="Times New Roman" panose="02020603050405020304" pitchFamily="18" charset="0"/>
                <a:ea typeface="黑体" panose="02010609060101010101" pitchFamily="49" charset="-122"/>
              </a:rPr>
              <a:t>的二元一次方程组</a:t>
            </a:r>
            <a:r>
              <a:rPr lang="en-US" altLang="zh-CN" sz="2000" dirty="0">
                <a:solidFill>
                  <a:schemeClr val="tx1"/>
                </a:solidFill>
                <a:latin typeface="Times New Roman" panose="02020603050405020304" pitchFamily="18" charset="0"/>
                <a:ea typeface="黑体" panose="02010609060101010101" pitchFamily="49" charset="-122"/>
              </a:rPr>
              <a:t>.</a:t>
            </a:r>
          </a:p>
          <a:p>
            <a:pPr marL="228600" indent="-228600" eaLnBrk="0" hangingPunct="0">
              <a:lnSpc>
                <a:spcPct val="150000"/>
              </a:lnSpc>
              <a:spcBef>
                <a:spcPct val="20000"/>
              </a:spcBef>
            </a:pPr>
            <a:r>
              <a:rPr lang="en-US" altLang="zh-CN" sz="2000" dirty="0">
                <a:solidFill>
                  <a:schemeClr val="tx1"/>
                </a:solidFill>
                <a:latin typeface="Times New Roman" panose="02020603050405020304" pitchFamily="18" charset="0"/>
                <a:ea typeface="黑体" panose="02010609060101010101" pitchFamily="49" charset="-122"/>
              </a:rPr>
              <a:t>3.</a:t>
            </a:r>
            <a:r>
              <a:rPr lang="zh-CN" altLang="en-US" sz="2000" dirty="0">
                <a:solidFill>
                  <a:schemeClr val="tx1"/>
                </a:solidFill>
                <a:latin typeface="Times New Roman" panose="02020603050405020304" pitchFamily="18" charset="0"/>
                <a:ea typeface="黑体" panose="02010609060101010101" pitchFamily="49" charset="-122"/>
              </a:rPr>
              <a:t>解这个二元一次方程组得</a:t>
            </a:r>
            <a:r>
              <a:rPr lang="en-US" altLang="zh-CN" sz="2000" i="1" dirty="0">
                <a:solidFill>
                  <a:schemeClr val="tx1"/>
                </a:solidFill>
                <a:latin typeface="Times New Roman" panose="02020603050405020304" pitchFamily="18" charset="0"/>
                <a:ea typeface="黑体" panose="02010609060101010101" pitchFamily="49" charset="-122"/>
              </a:rPr>
              <a:t>k</a:t>
            </a:r>
            <a:r>
              <a:rPr lang="zh-CN" altLang="en-US" sz="2000" i="1" dirty="0">
                <a:solidFill>
                  <a:schemeClr val="tx1"/>
                </a:solidFill>
                <a:latin typeface="Times New Roman" panose="02020603050405020304" pitchFamily="18" charset="0"/>
                <a:ea typeface="黑体" panose="02010609060101010101" pitchFamily="49" charset="-122"/>
              </a:rPr>
              <a:t>，</a:t>
            </a:r>
            <a:r>
              <a:rPr lang="en-US" altLang="zh-CN" sz="2000" i="1" dirty="0">
                <a:solidFill>
                  <a:schemeClr val="tx1"/>
                </a:solidFill>
                <a:latin typeface="Times New Roman" panose="02020603050405020304" pitchFamily="18" charset="0"/>
                <a:ea typeface="黑体" panose="02010609060101010101" pitchFamily="49" charset="-122"/>
              </a:rPr>
              <a:t>b.</a:t>
            </a:r>
            <a:endParaRPr lang="zh-CN" altLang="en-US" sz="2000" i="1" dirty="0">
              <a:solidFill>
                <a:schemeClr val="tx1"/>
              </a:solidFill>
              <a:latin typeface="Times New Roman" panose="02020603050405020304" pitchFamily="18" charset="0"/>
              <a:ea typeface="黑体" panose="02010609060101010101" pitchFamily="49" charset="-122"/>
            </a:endParaRPr>
          </a:p>
          <a:p>
            <a:pPr marL="228600" indent="-228600" eaLnBrk="0" hangingPunct="0">
              <a:lnSpc>
                <a:spcPct val="150000"/>
              </a:lnSpc>
              <a:spcBef>
                <a:spcPct val="20000"/>
              </a:spcBef>
            </a:pPr>
            <a:r>
              <a:rPr lang="en-US" altLang="zh-CN" sz="2000" dirty="0">
                <a:solidFill>
                  <a:schemeClr val="tx1"/>
                </a:solidFill>
                <a:latin typeface="Times New Roman" panose="02020603050405020304" pitchFamily="18" charset="0"/>
                <a:ea typeface="黑体" panose="02010609060101010101" pitchFamily="49" charset="-122"/>
              </a:rPr>
              <a:t>4</a:t>
            </a:r>
            <a:r>
              <a:rPr lang="en-US" altLang="zh-CN" sz="2000" i="1" dirty="0">
                <a:solidFill>
                  <a:schemeClr val="tx1"/>
                </a:solidFill>
                <a:latin typeface="Times New Roman" panose="02020603050405020304" pitchFamily="18" charset="0"/>
                <a:ea typeface="黑体" panose="02010609060101010101" pitchFamily="49" charset="-122"/>
              </a:rPr>
              <a:t>.</a:t>
            </a:r>
            <a:r>
              <a:rPr lang="zh-CN" altLang="en-US" sz="2000" dirty="0">
                <a:solidFill>
                  <a:schemeClr val="tx1"/>
                </a:solidFill>
                <a:latin typeface="Times New Roman" panose="02020603050405020304" pitchFamily="18" charset="0"/>
                <a:ea typeface="黑体" panose="02010609060101010101" pitchFamily="49" charset="-122"/>
              </a:rPr>
              <a:t>进而求出一次函数的表达式</a:t>
            </a:r>
            <a:r>
              <a:rPr lang="en-US" altLang="zh-CN" sz="2000" dirty="0">
                <a:solidFill>
                  <a:schemeClr val="tx1"/>
                </a:solidFill>
                <a:latin typeface="Times New Roman" panose="02020603050405020304" pitchFamily="18" charset="0"/>
                <a:ea typeface="黑体" panose="02010609060101010101" pitchFamily="49" charset="-122"/>
              </a:rPr>
              <a:t>.</a:t>
            </a:r>
            <a:endParaRPr lang="zh-CN" altLang="en-US" sz="2000" dirty="0">
              <a:solidFill>
                <a:schemeClr val="tx1"/>
              </a:solidFill>
              <a:latin typeface="Times New Roman" panose="02020603050405020304" pitchFamily="18" charset="0"/>
              <a:ea typeface="黑体" panose="02010609060101010101" pitchFamily="49" charset="-122"/>
            </a:endParaRPr>
          </a:p>
        </p:txBody>
      </p:sp>
      <p:sp>
        <p:nvSpPr>
          <p:cNvPr id="15364" name="圆角矩形 31"/>
          <p:cNvSpPr>
            <a:spLocks noChangeArrowheads="1"/>
          </p:cNvSpPr>
          <p:nvPr/>
        </p:nvSpPr>
        <p:spPr bwMode="auto">
          <a:xfrm>
            <a:off x="468313" y="573882"/>
            <a:ext cx="1223962" cy="321469"/>
          </a:xfrm>
          <a:prstGeom prst="roundRect">
            <a:avLst>
              <a:gd name="adj" fmla="val 16667"/>
            </a:avLst>
          </a:prstGeom>
          <a:solidFill>
            <a:srgbClr val="FFFFD9"/>
          </a:solidFill>
          <a:ln w="25400">
            <a:solidFill>
              <a:srgbClr val="0099FF"/>
            </a:solidFill>
            <a:round/>
          </a:ln>
        </p:spPr>
        <p:txBody>
          <a:bodyPr/>
          <a:lstStyle/>
          <a:p>
            <a:pPr algn="ctr"/>
            <a:r>
              <a:rPr lang="zh-CN" altLang="en-US" sz="1800" b="1">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总结归纳</a:t>
            </a:r>
            <a:endParaRPr lang="zh-CN" altLang="en-US" sz="1800" b="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9346"/>
                                        </p:tgtEl>
                                        <p:attrNameLst>
                                          <p:attrName>style.visibility</p:attrName>
                                        </p:attrNameLst>
                                      </p:cBhvr>
                                      <p:to>
                                        <p:strVal val="visible"/>
                                      </p:to>
                                    </p:set>
                                    <p:animEffect transition="in" filter="slide(fromBottom)">
                                      <p:cBhvr>
                                        <p:cTn id="7" dur="500"/>
                                        <p:tgtEl>
                                          <p:spTgt spid="9934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934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99349"/>
                                        </p:tgtEl>
                                        <p:attrNameLst>
                                          <p:attrName>style.visibility</p:attrName>
                                        </p:attrNameLst>
                                      </p:cBhvr>
                                      <p:to>
                                        <p:strVal val="visible"/>
                                      </p:to>
                                    </p:set>
                                    <p:anim calcmode="lin" valueType="num">
                                      <p:cBhvr additive="base">
                                        <p:cTn id="16" dur="500" fill="hold"/>
                                        <p:tgtEl>
                                          <p:spTgt spid="99349"/>
                                        </p:tgtEl>
                                        <p:attrNameLst>
                                          <p:attrName>ppt_x</p:attrName>
                                        </p:attrNameLst>
                                      </p:cBhvr>
                                      <p:tavLst>
                                        <p:tav tm="0">
                                          <p:val>
                                            <p:strVal val="#ppt_x"/>
                                          </p:val>
                                        </p:tav>
                                        <p:tav tm="100000">
                                          <p:val>
                                            <p:strVal val="#ppt_x"/>
                                          </p:val>
                                        </p:tav>
                                      </p:tavLst>
                                    </p:anim>
                                    <p:anim calcmode="lin" valueType="num">
                                      <p:cBhvr additive="base">
                                        <p:cTn id="17" dur="500" fill="hold"/>
                                        <p:tgtEl>
                                          <p:spTgt spid="9934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9347">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99347">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9347">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993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6" grpId="0"/>
      <p:bldP spid="9934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3" name="矩形 8202"/>
          <p:cNvSpPr>
            <a:spLocks noChangeArrowheads="1"/>
          </p:cNvSpPr>
          <p:nvPr/>
        </p:nvSpPr>
        <p:spPr bwMode="auto">
          <a:xfrm>
            <a:off x="928688" y="3663553"/>
            <a:ext cx="35115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2800">
                <a:latin typeface="Times New Roman" panose="02020603050405020304" pitchFamily="18" charset="0"/>
                <a:ea typeface="黑体" panose="02010609060101010101" pitchFamily="49" charset="-122"/>
              </a:rPr>
              <a:t>解方程组得         </a:t>
            </a:r>
          </a:p>
          <a:p>
            <a:pPr eaLnBrk="0" hangingPunct="0"/>
            <a:r>
              <a:rPr lang="zh-CN" altLang="en-US" sz="2800">
                <a:latin typeface="Times New Roman" panose="02020603050405020304" pitchFamily="18" charset="0"/>
                <a:ea typeface="黑体" panose="02010609060101010101" pitchFamily="49" charset="-122"/>
              </a:rPr>
              <a:t>                           </a:t>
            </a:r>
            <a:r>
              <a:rPr lang="en-US" altLang="zh-CN" sz="2800" i="1">
                <a:latin typeface="Times New Roman" panose="02020603050405020304" pitchFamily="18" charset="0"/>
                <a:ea typeface="黑体" panose="02010609060101010101" pitchFamily="49" charset="-122"/>
              </a:rPr>
              <a:t>b</a:t>
            </a:r>
            <a:r>
              <a:rPr lang="en-US" altLang="zh-CN" sz="2800">
                <a:latin typeface="Times New Roman" panose="02020603050405020304" pitchFamily="18" charset="0"/>
                <a:ea typeface="黑体" panose="02010609060101010101" pitchFamily="49" charset="-122"/>
              </a:rPr>
              <a:t>=-1.</a:t>
            </a:r>
          </a:p>
        </p:txBody>
      </p:sp>
      <p:sp>
        <p:nvSpPr>
          <p:cNvPr id="16386" name="TextBox 1"/>
          <p:cNvSpPr txBox="1">
            <a:spLocks noChangeArrowheads="1"/>
          </p:cNvSpPr>
          <p:nvPr/>
        </p:nvSpPr>
        <p:spPr bwMode="auto">
          <a:xfrm>
            <a:off x="339453" y="363254"/>
            <a:ext cx="8501062"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spcBef>
                <a:spcPct val="20000"/>
              </a:spcBef>
            </a:pPr>
            <a:r>
              <a:rPr lang="zh-CN" altLang="en-US" dirty="0">
                <a:solidFill>
                  <a:srgbClr val="269999"/>
                </a:solidFill>
                <a:latin typeface="Times New Roman" panose="02020603050405020304" pitchFamily="18" charset="0"/>
                <a:ea typeface="黑体" panose="02010609060101010101" pitchFamily="49" charset="-122"/>
              </a:rPr>
              <a:t>例</a:t>
            </a:r>
            <a:r>
              <a:rPr lang="en-US" altLang="zh-CN" dirty="0">
                <a:solidFill>
                  <a:srgbClr val="269999"/>
                </a:solidFill>
                <a:latin typeface="Times New Roman" panose="02020603050405020304" pitchFamily="18" charset="0"/>
                <a:ea typeface="黑体" panose="02010609060101010101" pitchFamily="49" charset="-122"/>
              </a:rPr>
              <a:t>2  </a:t>
            </a:r>
            <a:r>
              <a:rPr lang="zh-CN" altLang="zh-CN" dirty="0">
                <a:solidFill>
                  <a:schemeClr val="tx1"/>
                </a:solidFill>
                <a:latin typeface="Times New Roman" panose="02020603050405020304" pitchFamily="18" charset="0"/>
                <a:ea typeface="黑体" panose="02010609060101010101" pitchFamily="49" charset="-122"/>
              </a:rPr>
              <a:t>已知一次函数的图象过点（</a:t>
            </a:r>
            <a:r>
              <a:rPr lang="en-US" altLang="zh-CN" dirty="0">
                <a:solidFill>
                  <a:schemeClr val="tx1"/>
                </a:solidFill>
                <a:latin typeface="Times New Roman" panose="02020603050405020304" pitchFamily="18" charset="0"/>
                <a:ea typeface="黑体" panose="02010609060101010101" pitchFamily="49" charset="-122"/>
              </a:rPr>
              <a:t>3</a:t>
            </a:r>
            <a:r>
              <a:rPr lang="zh-CN" altLang="zh-CN"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5</a:t>
            </a:r>
            <a:r>
              <a:rPr lang="zh-CN" altLang="zh-CN" dirty="0">
                <a:solidFill>
                  <a:schemeClr val="tx1"/>
                </a:solidFill>
                <a:latin typeface="Times New Roman" panose="02020603050405020304" pitchFamily="18" charset="0"/>
                <a:ea typeface="黑体" panose="02010609060101010101" pitchFamily="49" charset="-122"/>
              </a:rPr>
              <a:t>）与（</a:t>
            </a:r>
            <a:r>
              <a:rPr lang="en-US" altLang="zh-CN" dirty="0">
                <a:solidFill>
                  <a:schemeClr val="tx1"/>
                </a:solidFill>
                <a:latin typeface="Times New Roman" panose="02020603050405020304" pitchFamily="18" charset="0"/>
                <a:ea typeface="黑体" panose="02010609060101010101" pitchFamily="49" charset="-122"/>
              </a:rPr>
              <a:t>-4</a:t>
            </a:r>
            <a:r>
              <a:rPr lang="zh-CN" altLang="zh-CN"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-9</a:t>
            </a:r>
            <a:r>
              <a:rPr lang="zh-CN" altLang="zh-CN" dirty="0">
                <a:solidFill>
                  <a:schemeClr val="tx1"/>
                </a:solidFill>
                <a:latin typeface="Times New Roman" panose="02020603050405020304" pitchFamily="18" charset="0"/>
                <a:ea typeface="黑体" panose="02010609060101010101" pitchFamily="49" charset="-122"/>
              </a:rPr>
              <a:t>），</a:t>
            </a:r>
          </a:p>
          <a:p>
            <a:pPr>
              <a:lnSpc>
                <a:spcPct val="150000"/>
              </a:lnSpc>
              <a:spcBef>
                <a:spcPct val="20000"/>
              </a:spcBef>
            </a:pPr>
            <a:r>
              <a:rPr lang="zh-CN" altLang="zh-CN" dirty="0">
                <a:solidFill>
                  <a:schemeClr val="tx1"/>
                </a:solidFill>
                <a:latin typeface="Times New Roman" panose="02020603050405020304" pitchFamily="18" charset="0"/>
                <a:ea typeface="黑体" panose="02010609060101010101" pitchFamily="49" charset="-122"/>
              </a:rPr>
              <a:t>求这个一次函数的解析式．</a:t>
            </a:r>
            <a:r>
              <a:rPr lang="zh-CN" altLang="en-US" dirty="0">
                <a:latin typeface="Times New Roman" panose="02020603050405020304" pitchFamily="18" charset="0"/>
                <a:ea typeface="黑体" panose="02010609060101010101" pitchFamily="49" charset="-122"/>
              </a:rPr>
              <a:t>  </a:t>
            </a:r>
          </a:p>
        </p:txBody>
      </p:sp>
      <p:sp>
        <p:nvSpPr>
          <p:cNvPr id="8196" name="文本框 8195"/>
          <p:cNvSpPr txBox="1">
            <a:spLocks noChangeArrowheads="1"/>
          </p:cNvSpPr>
          <p:nvPr/>
        </p:nvSpPr>
        <p:spPr bwMode="auto">
          <a:xfrm>
            <a:off x="536575" y="1591866"/>
            <a:ext cx="77422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spcBef>
                <a:spcPct val="50000"/>
              </a:spcBef>
            </a:pPr>
            <a:r>
              <a:rPr lang="zh-CN" altLang="en-US" sz="2800">
                <a:latin typeface="Times New Roman" panose="02020603050405020304" pitchFamily="18" charset="0"/>
                <a:ea typeface="黑体" panose="02010609060101010101" pitchFamily="49" charset="-122"/>
              </a:rPr>
              <a:t>解：设这个一次函数的解析式为</a:t>
            </a:r>
            <a:r>
              <a:rPr lang="en-US" altLang="zh-CN" sz="2800" i="1">
                <a:latin typeface="Times New Roman" panose="02020603050405020304" pitchFamily="18" charset="0"/>
                <a:ea typeface="黑体" panose="02010609060101010101" pitchFamily="49" charset="-122"/>
              </a:rPr>
              <a:t>y</a:t>
            </a:r>
            <a:r>
              <a:rPr lang="en-US" altLang="zh-CN" sz="2800">
                <a:latin typeface="Times New Roman" panose="02020603050405020304" pitchFamily="18" charset="0"/>
                <a:ea typeface="黑体" panose="02010609060101010101" pitchFamily="49" charset="-122"/>
              </a:rPr>
              <a:t>=</a:t>
            </a:r>
            <a:r>
              <a:rPr lang="en-US" altLang="zh-CN" sz="2800" i="1">
                <a:latin typeface="Times New Roman" panose="02020603050405020304" pitchFamily="18" charset="0"/>
                <a:ea typeface="黑体" panose="02010609060101010101" pitchFamily="49" charset="-122"/>
              </a:rPr>
              <a:t>kx</a:t>
            </a:r>
            <a:r>
              <a:rPr lang="en-US" altLang="zh-CN" sz="2800">
                <a:latin typeface="Times New Roman" panose="02020603050405020304" pitchFamily="18" charset="0"/>
                <a:ea typeface="黑体" panose="02010609060101010101" pitchFamily="49" charset="-122"/>
              </a:rPr>
              <a:t>+</a:t>
            </a:r>
            <a:r>
              <a:rPr lang="en-US" altLang="zh-CN" sz="2800" i="1">
                <a:latin typeface="Times New Roman" panose="02020603050405020304" pitchFamily="18" charset="0"/>
                <a:ea typeface="黑体" panose="02010609060101010101" pitchFamily="49" charset="-122"/>
              </a:rPr>
              <a:t>b</a:t>
            </a:r>
            <a:r>
              <a:rPr lang="en-US" altLang="zh-CN" sz="2800">
                <a:latin typeface="Times New Roman" panose="02020603050405020304" pitchFamily="18" charset="0"/>
                <a:ea typeface="黑体" panose="02010609060101010101" pitchFamily="49" charset="-122"/>
              </a:rPr>
              <a:t>.</a:t>
            </a:r>
          </a:p>
        </p:txBody>
      </p:sp>
      <p:sp>
        <p:nvSpPr>
          <p:cNvPr id="8197" name="矩形 8196"/>
          <p:cNvSpPr>
            <a:spLocks noChangeArrowheads="1"/>
          </p:cNvSpPr>
          <p:nvPr/>
        </p:nvSpPr>
        <p:spPr bwMode="auto">
          <a:xfrm>
            <a:off x="1812925" y="2366963"/>
            <a:ext cx="28892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pPr>
            <a:r>
              <a:rPr lang="zh-CN" altLang="en-US" sz="2800">
                <a:solidFill>
                  <a:schemeClr val="hlink"/>
                </a:solidFill>
                <a:latin typeface="Times New Roman" panose="02020603050405020304" pitchFamily="18" charset="0"/>
                <a:ea typeface="黑体" panose="02010609060101010101" pitchFamily="49" charset="-122"/>
              </a:rPr>
              <a:t>    </a:t>
            </a:r>
            <a:r>
              <a:rPr lang="zh-CN" altLang="en-US" sz="2800">
                <a:solidFill>
                  <a:srgbClr val="0000CC"/>
                </a:solidFill>
                <a:latin typeface="Times New Roman" panose="02020603050405020304" pitchFamily="18" charset="0"/>
                <a:ea typeface="黑体" panose="02010609060101010101" pitchFamily="49" charset="-122"/>
              </a:rPr>
              <a:t>       </a:t>
            </a:r>
            <a:r>
              <a:rPr lang="en-US" altLang="zh-CN" sz="2800">
                <a:latin typeface="Times New Roman" panose="02020603050405020304" pitchFamily="18" charset="0"/>
                <a:ea typeface="黑体" panose="02010609060101010101" pitchFamily="49" charset="-122"/>
              </a:rPr>
              <a:t>3</a:t>
            </a:r>
            <a:r>
              <a:rPr lang="en-US" altLang="zh-CN" sz="2800" i="1">
                <a:latin typeface="Times New Roman" panose="02020603050405020304" pitchFamily="18" charset="0"/>
                <a:ea typeface="黑体" panose="02010609060101010101" pitchFamily="49" charset="-122"/>
              </a:rPr>
              <a:t>k</a:t>
            </a:r>
            <a:r>
              <a:rPr lang="en-US" altLang="zh-CN" sz="2800">
                <a:latin typeface="Times New Roman" panose="02020603050405020304" pitchFamily="18" charset="0"/>
                <a:ea typeface="黑体" panose="02010609060101010101" pitchFamily="49" charset="-122"/>
              </a:rPr>
              <a:t>+</a:t>
            </a:r>
            <a:r>
              <a:rPr lang="en-US" altLang="zh-CN" sz="2800" i="1">
                <a:latin typeface="Times New Roman" panose="02020603050405020304" pitchFamily="18" charset="0"/>
                <a:ea typeface="黑体" panose="02010609060101010101" pitchFamily="49" charset="-122"/>
              </a:rPr>
              <a:t>b</a:t>
            </a:r>
            <a:r>
              <a:rPr lang="en-US" altLang="zh-CN" sz="2800">
                <a:latin typeface="Times New Roman" panose="02020603050405020304" pitchFamily="18" charset="0"/>
                <a:ea typeface="黑体" panose="02010609060101010101" pitchFamily="49" charset="-122"/>
              </a:rPr>
              <a:t>=5</a:t>
            </a:r>
            <a:r>
              <a:rPr lang="zh-CN" altLang="en-US" sz="2800">
                <a:latin typeface="Times New Roman" panose="02020603050405020304" pitchFamily="18" charset="0"/>
                <a:ea typeface="黑体" panose="02010609060101010101" pitchFamily="49" charset="-122"/>
              </a:rPr>
              <a:t>，</a:t>
            </a:r>
          </a:p>
          <a:p>
            <a:pPr eaLnBrk="0" hangingPunct="0">
              <a:lnSpc>
                <a:spcPct val="150000"/>
              </a:lnSpc>
            </a:pPr>
            <a:r>
              <a:rPr lang="en-US" altLang="zh-CN" sz="2800">
                <a:latin typeface="Times New Roman" panose="02020603050405020304" pitchFamily="18" charset="0"/>
                <a:ea typeface="黑体" panose="02010609060101010101" pitchFamily="49" charset="-122"/>
              </a:rPr>
              <a:t>         -4</a:t>
            </a:r>
            <a:r>
              <a:rPr lang="en-US" altLang="zh-CN" sz="2800" i="1">
                <a:latin typeface="Times New Roman" panose="02020603050405020304" pitchFamily="18" charset="0"/>
                <a:ea typeface="黑体" panose="02010609060101010101" pitchFamily="49" charset="-122"/>
              </a:rPr>
              <a:t>k</a:t>
            </a:r>
            <a:r>
              <a:rPr lang="en-US" altLang="zh-CN" sz="2800">
                <a:latin typeface="Times New Roman" panose="02020603050405020304" pitchFamily="18" charset="0"/>
                <a:ea typeface="黑体" panose="02010609060101010101" pitchFamily="49" charset="-122"/>
              </a:rPr>
              <a:t>+</a:t>
            </a:r>
            <a:r>
              <a:rPr lang="en-US" altLang="zh-CN" sz="2800" i="1">
                <a:latin typeface="Times New Roman" panose="02020603050405020304" pitchFamily="18" charset="0"/>
                <a:ea typeface="黑体" panose="02010609060101010101" pitchFamily="49" charset="-122"/>
              </a:rPr>
              <a:t>b</a:t>
            </a:r>
            <a:r>
              <a:rPr lang="en-US" altLang="zh-CN" sz="2800">
                <a:latin typeface="Times New Roman" panose="02020603050405020304" pitchFamily="18" charset="0"/>
                <a:ea typeface="黑体" panose="02010609060101010101" pitchFamily="49" charset="-122"/>
              </a:rPr>
              <a:t>=-9</a:t>
            </a:r>
            <a:r>
              <a:rPr lang="zh-CN" altLang="en-US" sz="2800">
                <a:latin typeface="Times New Roman" panose="02020603050405020304" pitchFamily="18" charset="0"/>
                <a:ea typeface="黑体" panose="02010609060101010101" pitchFamily="49" charset="-122"/>
              </a:rPr>
              <a:t>，</a:t>
            </a:r>
          </a:p>
        </p:txBody>
      </p:sp>
      <p:sp>
        <p:nvSpPr>
          <p:cNvPr id="8198" name="矩形 8197"/>
          <p:cNvSpPr>
            <a:spLocks noChangeArrowheads="1"/>
          </p:cNvSpPr>
          <p:nvPr/>
        </p:nvSpPr>
        <p:spPr bwMode="auto">
          <a:xfrm>
            <a:off x="608014" y="4371975"/>
            <a:ext cx="5299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2800">
                <a:latin typeface="黑体" panose="02010609060101010101" pitchFamily="49" charset="-122"/>
                <a:ea typeface="黑体" panose="02010609060101010101" pitchFamily="49" charset="-122"/>
              </a:rPr>
              <a:t>∴这个一次函数的解析式为</a:t>
            </a:r>
          </a:p>
        </p:txBody>
      </p:sp>
      <p:sp>
        <p:nvSpPr>
          <p:cNvPr id="16390" name="文本框 8201"/>
          <p:cNvSpPr txBox="1">
            <a:spLocks noChangeArrowheads="1"/>
          </p:cNvSpPr>
          <p:nvPr/>
        </p:nvSpPr>
        <p:spPr bwMode="auto">
          <a:xfrm>
            <a:off x="2622550" y="2065735"/>
            <a:ext cx="5080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800">
                <a:solidFill>
                  <a:srgbClr val="000000"/>
                </a:solidFill>
                <a:latin typeface="Times New Roman" panose="02020603050405020304" pitchFamily="18" charset="0"/>
                <a:ea typeface="黑体" panose="02010609060101010101" pitchFamily="49" charset="-122"/>
                <a:sym typeface="宋体" panose="02010600030101010101" pitchFamily="2" charset="-122"/>
              </a:rPr>
              <a:t>   </a:t>
            </a:r>
            <a:r>
              <a:rPr lang="zh-CN" altLang="en-US" sz="2800" u="sng">
                <a:solidFill>
                  <a:srgbClr val="000000"/>
                </a:solidFill>
                <a:latin typeface="Times New Roman" panose="02020603050405020304" pitchFamily="18" charset="0"/>
                <a:ea typeface="黑体" panose="02010609060101010101" pitchFamily="49" charset="-122"/>
                <a:sym typeface="宋体" panose="02010600030101010101" pitchFamily="2" charset="-122"/>
              </a:rPr>
              <a:t>                 </a:t>
            </a:r>
            <a:endParaRPr lang="zh-CN" altLang="en-US" sz="2800">
              <a:solidFill>
                <a:srgbClr val="000000"/>
              </a:solidFill>
              <a:latin typeface="Times New Roman" panose="02020603050405020304" pitchFamily="18" charset="0"/>
              <a:ea typeface="黑体" panose="02010609060101010101" pitchFamily="49" charset="-122"/>
              <a:sym typeface="宋体" panose="02010600030101010101" pitchFamily="2" charset="-122"/>
            </a:endParaRPr>
          </a:p>
          <a:p>
            <a:r>
              <a:rPr lang="zh-CN" altLang="en-US" sz="2800">
                <a:solidFill>
                  <a:srgbClr val="000000"/>
                </a:solidFill>
                <a:latin typeface="Times New Roman" panose="02020603050405020304" pitchFamily="18" charset="0"/>
                <a:ea typeface="黑体" panose="02010609060101010101" pitchFamily="49" charset="-122"/>
                <a:sym typeface="宋体" panose="02010600030101010101" pitchFamily="2" charset="-122"/>
              </a:rPr>
              <a:t>    </a:t>
            </a:r>
            <a:r>
              <a:rPr lang="zh-CN" altLang="en-US" sz="2800" u="sng">
                <a:solidFill>
                  <a:srgbClr val="000000"/>
                </a:solidFill>
                <a:latin typeface="Times New Roman" panose="02020603050405020304" pitchFamily="18" charset="0"/>
                <a:ea typeface="黑体" panose="02010609060101010101" pitchFamily="49" charset="-122"/>
                <a:sym typeface="宋体" panose="02010600030101010101" pitchFamily="2" charset="-122"/>
              </a:rPr>
              <a:t>                 </a:t>
            </a:r>
            <a:endParaRPr lang="zh-CN" altLang="en-US" sz="2800">
              <a:latin typeface="Times New Roman" panose="02020603050405020304" pitchFamily="18" charset="0"/>
              <a:ea typeface="黑体" panose="02010609060101010101" pitchFamily="49" charset="-122"/>
            </a:endParaRPr>
          </a:p>
        </p:txBody>
      </p:sp>
      <p:sp>
        <p:nvSpPr>
          <p:cNvPr id="8204" name="左大括号 8203"/>
          <p:cNvSpPr/>
          <p:nvPr/>
        </p:nvSpPr>
        <p:spPr bwMode="auto">
          <a:xfrm>
            <a:off x="3036889" y="3593306"/>
            <a:ext cx="90487" cy="628650"/>
          </a:xfrm>
          <a:prstGeom prst="leftBrace">
            <a:avLst>
              <a:gd name="adj1" fmla="val 22601"/>
              <a:gd name="adj2" fmla="val 50000"/>
            </a:avLst>
          </a:prstGeom>
          <a:noFill/>
          <a:ln w="38100">
            <a:solidFill>
              <a:srgbClr val="0000FF"/>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zh-CN" altLang="en-US" sz="2800">
                <a:latin typeface="Times New Roman" panose="02020603050405020304" pitchFamily="18" charset="0"/>
                <a:ea typeface="黑体" panose="02010609060101010101" pitchFamily="49" charset="-122"/>
              </a:rPr>
              <a:t> </a:t>
            </a:r>
          </a:p>
        </p:txBody>
      </p:sp>
      <p:sp>
        <p:nvSpPr>
          <p:cNvPr id="8205" name="左大括号 8204"/>
          <p:cNvSpPr/>
          <p:nvPr/>
        </p:nvSpPr>
        <p:spPr bwMode="auto">
          <a:xfrm>
            <a:off x="2032000" y="2657475"/>
            <a:ext cx="304800" cy="628650"/>
          </a:xfrm>
          <a:prstGeom prst="leftBrace">
            <a:avLst>
              <a:gd name="adj1" fmla="val 22853"/>
              <a:gd name="adj2" fmla="val 50000"/>
            </a:avLst>
          </a:prstGeom>
          <a:noFill/>
          <a:ln w="3810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lang="zh-CN" altLang="en-US" sz="2800">
                <a:latin typeface="Times New Roman" panose="02020603050405020304" pitchFamily="18" charset="0"/>
                <a:ea typeface="黑体" panose="02010609060101010101" pitchFamily="49" charset="-122"/>
              </a:rPr>
              <a:t> </a:t>
            </a:r>
          </a:p>
        </p:txBody>
      </p:sp>
      <p:sp>
        <p:nvSpPr>
          <p:cNvPr id="8206" name="文本框 8205"/>
          <p:cNvSpPr txBox="1">
            <a:spLocks noChangeArrowheads="1"/>
          </p:cNvSpPr>
          <p:nvPr/>
        </p:nvSpPr>
        <p:spPr bwMode="auto">
          <a:xfrm>
            <a:off x="1136650" y="2065735"/>
            <a:ext cx="62753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r>
              <a:rPr lang="zh-CN" altLang="en-US" sz="2800">
                <a:latin typeface="Times New Roman" panose="02020603050405020304" pitchFamily="18" charset="0"/>
                <a:ea typeface="黑体" panose="02010609060101010101" pitchFamily="49" charset="-122"/>
              </a:rPr>
              <a:t>把点（</a:t>
            </a:r>
            <a:r>
              <a:rPr lang="en-US" altLang="zh-CN" sz="2800">
                <a:latin typeface="Times New Roman" panose="02020603050405020304" pitchFamily="18" charset="0"/>
                <a:ea typeface="黑体" panose="02010609060101010101" pitchFamily="49" charset="-122"/>
              </a:rPr>
              <a:t>3</a:t>
            </a:r>
            <a:r>
              <a:rPr lang="zh-CN" altLang="en-US" sz="2800">
                <a:latin typeface="Times New Roman" panose="02020603050405020304" pitchFamily="18" charset="0"/>
                <a:ea typeface="黑体" panose="02010609060101010101" pitchFamily="49" charset="-122"/>
              </a:rPr>
              <a:t>，</a:t>
            </a:r>
            <a:r>
              <a:rPr lang="en-US" altLang="zh-CN" sz="2800">
                <a:latin typeface="Times New Roman" panose="02020603050405020304" pitchFamily="18" charset="0"/>
                <a:ea typeface="黑体" panose="02010609060101010101" pitchFamily="49" charset="-122"/>
              </a:rPr>
              <a:t>5</a:t>
            </a:r>
            <a:r>
              <a:rPr lang="zh-CN" altLang="en-US" sz="2800">
                <a:latin typeface="Times New Roman" panose="02020603050405020304" pitchFamily="18" charset="0"/>
                <a:ea typeface="黑体" panose="02010609060101010101" pitchFamily="49" charset="-122"/>
              </a:rPr>
              <a:t>）与（</a:t>
            </a:r>
            <a:r>
              <a:rPr lang="en-US" altLang="zh-CN" sz="2800">
                <a:latin typeface="Times New Roman" panose="02020603050405020304" pitchFamily="18" charset="0"/>
                <a:ea typeface="黑体" panose="02010609060101010101" pitchFamily="49" charset="-122"/>
              </a:rPr>
              <a:t>-4</a:t>
            </a:r>
            <a:r>
              <a:rPr lang="zh-CN" altLang="en-US" sz="2800">
                <a:latin typeface="Times New Roman" panose="02020603050405020304" pitchFamily="18" charset="0"/>
                <a:ea typeface="黑体" panose="02010609060101010101" pitchFamily="49" charset="-122"/>
              </a:rPr>
              <a:t>，</a:t>
            </a:r>
            <a:r>
              <a:rPr lang="en-US" altLang="zh-CN" sz="2800">
                <a:latin typeface="Times New Roman" panose="02020603050405020304" pitchFamily="18" charset="0"/>
                <a:ea typeface="黑体" panose="02010609060101010101" pitchFamily="49" charset="-122"/>
              </a:rPr>
              <a:t>9</a:t>
            </a:r>
            <a:r>
              <a:rPr lang="zh-CN" altLang="en-US" sz="2800">
                <a:latin typeface="Times New Roman" panose="02020603050405020304" pitchFamily="18" charset="0"/>
                <a:ea typeface="黑体" panose="02010609060101010101" pitchFamily="49" charset="-122"/>
              </a:rPr>
              <a:t>）分别代入，得：</a:t>
            </a:r>
          </a:p>
        </p:txBody>
      </p:sp>
      <p:sp>
        <p:nvSpPr>
          <p:cNvPr id="8211" name="文本框 8210"/>
          <p:cNvSpPr txBox="1">
            <a:spLocks noChangeArrowheads="1"/>
          </p:cNvSpPr>
          <p:nvPr/>
        </p:nvSpPr>
        <p:spPr bwMode="auto">
          <a:xfrm>
            <a:off x="3281363" y="3486150"/>
            <a:ext cx="7921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latin typeface="Times New Roman" panose="02020603050405020304" pitchFamily="18" charset="0"/>
                <a:ea typeface="黑体" panose="02010609060101010101" pitchFamily="49" charset="-122"/>
              </a:rPr>
              <a:t>k</a:t>
            </a:r>
            <a:r>
              <a:rPr lang="en-US" altLang="zh-CN" sz="2800">
                <a:latin typeface="Times New Roman" panose="02020603050405020304" pitchFamily="18" charset="0"/>
                <a:ea typeface="黑体" panose="02010609060101010101" pitchFamily="49" charset="-122"/>
              </a:rPr>
              <a:t>=2</a:t>
            </a:r>
            <a:r>
              <a:rPr lang="zh-CN" altLang="en-US" sz="2800">
                <a:latin typeface="Times New Roman" panose="02020603050405020304" pitchFamily="18" charset="0"/>
                <a:ea typeface="黑体" panose="02010609060101010101" pitchFamily="49" charset="-122"/>
              </a:rPr>
              <a:t>，</a:t>
            </a:r>
          </a:p>
        </p:txBody>
      </p:sp>
      <p:sp>
        <p:nvSpPr>
          <p:cNvPr id="8215" name="文本框 8214"/>
          <p:cNvSpPr txBox="1">
            <a:spLocks noChangeArrowheads="1"/>
          </p:cNvSpPr>
          <p:nvPr/>
        </p:nvSpPr>
        <p:spPr bwMode="auto">
          <a:xfrm>
            <a:off x="5081588" y="4371975"/>
            <a:ext cx="12731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latin typeface="Times New Roman" panose="02020603050405020304" pitchFamily="18" charset="0"/>
                <a:ea typeface="黑体" panose="02010609060101010101" pitchFamily="49" charset="-122"/>
              </a:rPr>
              <a:t>y</a:t>
            </a:r>
            <a:r>
              <a:rPr lang="en-US" altLang="zh-CN" sz="2800">
                <a:latin typeface="Times New Roman" panose="02020603050405020304" pitchFamily="18" charset="0"/>
                <a:ea typeface="黑体" panose="02010609060101010101" pitchFamily="49" charset="-122"/>
              </a:rPr>
              <a:t>=2</a:t>
            </a:r>
            <a:r>
              <a:rPr lang="en-US" altLang="zh-CN" sz="2800" i="1">
                <a:latin typeface="Times New Roman" panose="02020603050405020304" pitchFamily="18" charset="0"/>
                <a:ea typeface="黑体" panose="02010609060101010101" pitchFamily="49" charset="-122"/>
              </a:rPr>
              <a:t>x</a:t>
            </a:r>
            <a:r>
              <a:rPr lang="en-US" altLang="zh-CN" sz="2800">
                <a:latin typeface="Times New Roman" panose="02020603050405020304" pitchFamily="18" charset="0"/>
                <a:ea typeface="黑体" panose="02010609060101010101" pitchFamily="49" charset="-122"/>
              </a:rPr>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ppt_x</p:attrName>
                                        </p:attrNameLst>
                                      </p:cBhvr>
                                      <p:tavLst>
                                        <p:tav tm="0">
                                          <p:val>
                                            <p:strVal val="0-#ppt_w/2"/>
                                          </p:val>
                                        </p:tav>
                                        <p:tav tm="100000">
                                          <p:val>
                                            <p:strVal val="#ppt_x"/>
                                          </p:val>
                                        </p:tav>
                                      </p:tavLst>
                                    </p:anim>
                                    <p:anim calcmode="lin" valueType="num">
                                      <p:cBhvr>
                                        <p:cTn id="8" dur="500" fill="hold"/>
                                        <p:tgtEl>
                                          <p:spTgt spid="819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206"/>
                                        </p:tgtEl>
                                        <p:attrNameLst>
                                          <p:attrName>style.visibility</p:attrName>
                                        </p:attrNameLst>
                                      </p:cBhvr>
                                      <p:to>
                                        <p:strVal val="visible"/>
                                      </p:to>
                                    </p:set>
                                    <p:animEffect transition="in" filter="blinds(horizontal)">
                                      <p:cBhvr>
                                        <p:cTn id="13" dur="500"/>
                                        <p:tgtEl>
                                          <p:spTgt spid="8206"/>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8205"/>
                                        </p:tgtEl>
                                        <p:attrNameLst>
                                          <p:attrName>style.visibility</p:attrName>
                                        </p:attrNameLst>
                                      </p:cBhvr>
                                      <p:to>
                                        <p:strVal val="visible"/>
                                      </p:to>
                                    </p:set>
                                    <p:anim calcmode="lin" valueType="num">
                                      <p:cBhvr>
                                        <p:cTn id="16" dur="500" fill="hold"/>
                                        <p:tgtEl>
                                          <p:spTgt spid="8205"/>
                                        </p:tgtEl>
                                        <p:attrNameLst>
                                          <p:attrName>ppt_x</p:attrName>
                                        </p:attrNameLst>
                                      </p:cBhvr>
                                      <p:tavLst>
                                        <p:tav tm="0">
                                          <p:val>
                                            <p:strVal val="#ppt_x"/>
                                          </p:val>
                                        </p:tav>
                                        <p:tav tm="100000">
                                          <p:val>
                                            <p:strVal val="#ppt_x"/>
                                          </p:val>
                                        </p:tav>
                                      </p:tavLst>
                                    </p:anim>
                                    <p:anim calcmode="lin" valueType="num">
                                      <p:cBhvr>
                                        <p:cTn id="17" dur="500" fill="hold"/>
                                        <p:tgtEl>
                                          <p:spTgt spid="820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8197">
                                            <p:txEl>
                                              <p:charRg st="0" end="18"/>
                                            </p:txEl>
                                          </p:spTgt>
                                        </p:tgtEl>
                                        <p:attrNameLst>
                                          <p:attrName>style.visibility</p:attrName>
                                        </p:attrNameLst>
                                      </p:cBhvr>
                                      <p:to>
                                        <p:strVal val="visible"/>
                                      </p:to>
                                    </p:set>
                                    <p:animEffect transition="in" filter="slide(fromBottom)">
                                      <p:cBhvr>
                                        <p:cTn id="22" dur="500"/>
                                        <p:tgtEl>
                                          <p:spTgt spid="8197">
                                            <p:txEl>
                                              <p:charRg st="0" end="1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8197">
                                            <p:txEl>
                                              <p:charRg st="18" end="36"/>
                                            </p:txEl>
                                          </p:spTgt>
                                        </p:tgtEl>
                                        <p:attrNameLst>
                                          <p:attrName>style.visibility</p:attrName>
                                        </p:attrNameLst>
                                      </p:cBhvr>
                                      <p:to>
                                        <p:strVal val="visible"/>
                                      </p:to>
                                    </p:set>
                                    <p:animEffect transition="in" filter="slide(fromBottom)">
                                      <p:cBhvr>
                                        <p:cTn id="27" dur="500"/>
                                        <p:tgtEl>
                                          <p:spTgt spid="8197">
                                            <p:txEl>
                                              <p:charRg st="18" end="36"/>
                                            </p:txEl>
                                          </p:spTgt>
                                        </p:tgtEl>
                                      </p:cBhvr>
                                    </p:animEffect>
                                  </p:childTnLst>
                                </p:cTn>
                              </p:par>
                              <p:par>
                                <p:cTn id="28" presetID="2" presetClass="entr" presetSubtype="4" fill="hold" grpId="0" nodeType="withEffect">
                                  <p:stCondLst>
                                    <p:cond delay="0"/>
                                  </p:stCondLst>
                                  <p:childTnLst>
                                    <p:set>
                                      <p:cBhvr>
                                        <p:cTn id="29" dur="1" fill="hold">
                                          <p:stCondLst>
                                            <p:cond delay="0"/>
                                          </p:stCondLst>
                                        </p:cTn>
                                        <p:tgtEl>
                                          <p:spTgt spid="8204"/>
                                        </p:tgtEl>
                                        <p:attrNameLst>
                                          <p:attrName>style.visibility</p:attrName>
                                        </p:attrNameLst>
                                      </p:cBhvr>
                                      <p:to>
                                        <p:strVal val="visible"/>
                                      </p:to>
                                    </p:set>
                                    <p:anim calcmode="lin" valueType="num">
                                      <p:cBhvr>
                                        <p:cTn id="30" dur="500" fill="hold"/>
                                        <p:tgtEl>
                                          <p:spTgt spid="8204"/>
                                        </p:tgtEl>
                                        <p:attrNameLst>
                                          <p:attrName>ppt_x</p:attrName>
                                        </p:attrNameLst>
                                      </p:cBhvr>
                                      <p:tavLst>
                                        <p:tav tm="0">
                                          <p:val>
                                            <p:strVal val="#ppt_x"/>
                                          </p:val>
                                        </p:tav>
                                        <p:tav tm="100000">
                                          <p:val>
                                            <p:strVal val="#ppt_x"/>
                                          </p:val>
                                        </p:tav>
                                      </p:tavLst>
                                    </p:anim>
                                    <p:anim calcmode="lin" valueType="num">
                                      <p:cBhvr>
                                        <p:cTn id="31" dur="500" fill="hold"/>
                                        <p:tgtEl>
                                          <p:spTgt spid="8204"/>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8203">
                                            <p:txEl>
                                              <p:pRg st="0" end="0"/>
                                            </p:txEl>
                                          </p:spTgt>
                                        </p:tgtEl>
                                        <p:attrNameLst>
                                          <p:attrName>style.visibility</p:attrName>
                                        </p:attrNameLst>
                                      </p:cBhvr>
                                      <p:to>
                                        <p:strVal val="visible"/>
                                      </p:to>
                                    </p:set>
                                    <p:anim calcmode="lin" valueType="num">
                                      <p:cBhvr>
                                        <p:cTn id="34" dur="500" fill="hold"/>
                                        <p:tgtEl>
                                          <p:spTgt spid="8203">
                                            <p:txEl>
                                              <p:pRg st="0" end="0"/>
                                            </p:txEl>
                                          </p:spTgt>
                                        </p:tgtEl>
                                        <p:attrNameLst>
                                          <p:attrName>ppt_x</p:attrName>
                                        </p:attrNameLst>
                                      </p:cBhvr>
                                      <p:tavLst>
                                        <p:tav tm="0">
                                          <p:val>
                                            <p:strVal val="#ppt_x"/>
                                          </p:val>
                                        </p:tav>
                                        <p:tav tm="100000">
                                          <p:val>
                                            <p:strVal val="#ppt_x"/>
                                          </p:val>
                                        </p:tav>
                                      </p:tavLst>
                                    </p:anim>
                                    <p:anim calcmode="lin" valueType="num">
                                      <p:cBhvr>
                                        <p:cTn id="35" dur="500" fill="hold"/>
                                        <p:tgtEl>
                                          <p:spTgt spid="8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8211"/>
                                        </p:tgtEl>
                                        <p:attrNameLst>
                                          <p:attrName>style.visibility</p:attrName>
                                        </p:attrNameLst>
                                      </p:cBhvr>
                                      <p:to>
                                        <p:strVal val="visible"/>
                                      </p:to>
                                    </p:set>
                                    <p:animEffect transition="in" filter="slide(fromBottom)">
                                      <p:cBhvr>
                                        <p:cTn id="40" dur="500"/>
                                        <p:tgtEl>
                                          <p:spTgt spid="8211"/>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nodeType="clickEffect">
                                  <p:stCondLst>
                                    <p:cond delay="0"/>
                                  </p:stCondLst>
                                  <p:childTnLst>
                                    <p:set>
                                      <p:cBhvr>
                                        <p:cTn id="44" dur="1" fill="hold">
                                          <p:stCondLst>
                                            <p:cond delay="0"/>
                                          </p:stCondLst>
                                        </p:cTn>
                                        <p:tgtEl>
                                          <p:spTgt spid="8203">
                                            <p:txEl>
                                              <p:charRg st="15" end="47"/>
                                            </p:txEl>
                                          </p:spTgt>
                                        </p:tgtEl>
                                        <p:attrNameLst>
                                          <p:attrName>style.visibility</p:attrName>
                                        </p:attrNameLst>
                                      </p:cBhvr>
                                      <p:to>
                                        <p:strVal val="visible"/>
                                      </p:to>
                                    </p:set>
                                    <p:animEffect transition="in" filter="slide(fromBottom)">
                                      <p:cBhvr>
                                        <p:cTn id="45" dur="500"/>
                                        <p:tgtEl>
                                          <p:spTgt spid="8203">
                                            <p:txEl>
                                              <p:charRg st="15" end="4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8198"/>
                                        </p:tgtEl>
                                        <p:attrNameLst>
                                          <p:attrName>style.visibility</p:attrName>
                                        </p:attrNameLst>
                                      </p:cBhvr>
                                      <p:to>
                                        <p:strVal val="visible"/>
                                      </p:to>
                                    </p:set>
                                    <p:anim calcmode="lin" valueType="num">
                                      <p:cBhvr>
                                        <p:cTn id="50" dur="500" fill="hold"/>
                                        <p:tgtEl>
                                          <p:spTgt spid="8198"/>
                                        </p:tgtEl>
                                        <p:attrNameLst>
                                          <p:attrName>ppt_x</p:attrName>
                                        </p:attrNameLst>
                                      </p:cBhvr>
                                      <p:tavLst>
                                        <p:tav tm="0">
                                          <p:val>
                                            <p:strVal val="0-#ppt_w/2"/>
                                          </p:val>
                                        </p:tav>
                                        <p:tav tm="100000">
                                          <p:val>
                                            <p:strVal val="#ppt_x"/>
                                          </p:val>
                                        </p:tav>
                                      </p:tavLst>
                                    </p:anim>
                                    <p:anim calcmode="lin" valueType="num">
                                      <p:cBhvr>
                                        <p:cTn id="51" dur="500" fill="hold"/>
                                        <p:tgtEl>
                                          <p:spTgt spid="8198"/>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2" presetClass="entr" presetSubtype="4" fill="hold" grpId="0" nodeType="clickEffect">
                                  <p:stCondLst>
                                    <p:cond delay="0"/>
                                  </p:stCondLst>
                                  <p:childTnLst>
                                    <p:set>
                                      <p:cBhvr>
                                        <p:cTn id="55" dur="1" fill="hold">
                                          <p:stCondLst>
                                            <p:cond delay="0"/>
                                          </p:stCondLst>
                                        </p:cTn>
                                        <p:tgtEl>
                                          <p:spTgt spid="8215"/>
                                        </p:tgtEl>
                                        <p:attrNameLst>
                                          <p:attrName>style.visibility</p:attrName>
                                        </p:attrNameLst>
                                      </p:cBhvr>
                                      <p:to>
                                        <p:strVal val="visible"/>
                                      </p:to>
                                    </p:set>
                                    <p:animEffect transition="in" filter="slide(fromBottom)">
                                      <p:cBhvr>
                                        <p:cTn id="56" dur="500"/>
                                        <p:tgtEl>
                                          <p:spTgt spid="8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8" grpId="0"/>
      <p:bldP spid="8204" grpId="0" bldLvl="0" animBg="1"/>
      <p:bldP spid="8205" grpId="0" bldLvl="0" animBg="1"/>
      <p:bldP spid="8206" grpId="0"/>
      <p:bldP spid="8211" grpId="0" bldLvl="0"/>
      <p:bldP spid="8215" grpId="0" bldLvl="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381000" y="1428750"/>
            <a:ext cx="84582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pPr>
            <a:r>
              <a:rPr lang="en-US" sz="2800">
                <a:solidFill>
                  <a:srgbClr val="001A00"/>
                </a:solidFill>
                <a:latin typeface="Times New Roman" panose="02020603050405020304" pitchFamily="18" charset="0"/>
                <a:ea typeface="黑体" panose="02010609060101010101" pitchFamily="49" charset="-122"/>
              </a:rPr>
              <a:t> </a:t>
            </a:r>
          </a:p>
        </p:txBody>
      </p:sp>
      <p:sp>
        <p:nvSpPr>
          <p:cNvPr id="17410" name="矩形 11272"/>
          <p:cNvSpPr>
            <a:spLocks noChangeArrowheads="1"/>
          </p:cNvSpPr>
          <p:nvPr/>
        </p:nvSpPr>
        <p:spPr bwMode="auto">
          <a:xfrm>
            <a:off x="254000" y="425262"/>
            <a:ext cx="87122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66675">
              <a:lnSpc>
                <a:spcPct val="150000"/>
              </a:lnSpc>
            </a:pPr>
            <a:r>
              <a:rPr lang="en-US" altLang="zh-CN" sz="2800">
                <a:solidFill>
                  <a:srgbClr val="001A00"/>
                </a:solidFill>
                <a:latin typeface="Times New Roman" panose="02020603050405020304" pitchFamily="18" charset="0"/>
                <a:ea typeface="黑体" panose="02010609060101010101" pitchFamily="49" charset="-122"/>
              </a:rPr>
              <a:t>1.</a:t>
            </a:r>
            <a:r>
              <a:rPr lang="zh-CN" altLang="en-US" sz="2800">
                <a:solidFill>
                  <a:srgbClr val="001A00"/>
                </a:solidFill>
                <a:latin typeface="Times New Roman" panose="02020603050405020304" pitchFamily="18" charset="0"/>
                <a:ea typeface="黑体" panose="02010609060101010101" pitchFamily="49" charset="-122"/>
              </a:rPr>
              <a:t>已知一个正比例函数的图象经过点（</a:t>
            </a:r>
            <a:r>
              <a:rPr lang="en-US" altLang="zh-CN" sz="2800">
                <a:solidFill>
                  <a:srgbClr val="001A00"/>
                </a:solidFill>
                <a:latin typeface="Times New Roman" panose="02020603050405020304" pitchFamily="18" charset="0"/>
                <a:ea typeface="黑体" panose="02010609060101010101" pitchFamily="49" charset="-122"/>
              </a:rPr>
              <a:t>-2</a:t>
            </a:r>
            <a:r>
              <a:rPr lang="zh-CN" altLang="en-US" sz="2800">
                <a:solidFill>
                  <a:srgbClr val="001A00"/>
                </a:solidFill>
                <a:latin typeface="Times New Roman" panose="02020603050405020304" pitchFamily="18" charset="0"/>
                <a:ea typeface="黑体" panose="02010609060101010101" pitchFamily="49" charset="-122"/>
              </a:rPr>
              <a:t>，</a:t>
            </a:r>
            <a:r>
              <a:rPr lang="en-US" altLang="zh-CN" sz="2800">
                <a:solidFill>
                  <a:srgbClr val="001A00"/>
                </a:solidFill>
                <a:latin typeface="Times New Roman" panose="02020603050405020304" pitchFamily="18" charset="0"/>
                <a:ea typeface="黑体" panose="02010609060101010101" pitchFamily="49" charset="-122"/>
              </a:rPr>
              <a:t>4</a:t>
            </a:r>
            <a:r>
              <a:rPr lang="zh-CN" altLang="en-US" sz="2800">
                <a:solidFill>
                  <a:srgbClr val="001A00"/>
                </a:solidFill>
                <a:latin typeface="Times New Roman" panose="02020603050405020304" pitchFamily="18" charset="0"/>
                <a:ea typeface="黑体" panose="02010609060101010101" pitchFamily="49" charset="-122"/>
              </a:rPr>
              <a:t>），则这个正比例函数的表达式是 </a:t>
            </a:r>
            <a:r>
              <a:rPr lang="en-US" altLang="zh-CN" sz="2800">
                <a:solidFill>
                  <a:srgbClr val="001A00"/>
                </a:solidFill>
                <a:latin typeface="Times New Roman" panose="02020603050405020304" pitchFamily="18" charset="0"/>
                <a:ea typeface="黑体" panose="02010609060101010101" pitchFamily="49" charset="-122"/>
              </a:rPr>
              <a:t>______.</a:t>
            </a:r>
          </a:p>
          <a:p>
            <a:pPr indent="66675" eaLnBrk="0" hangingPunct="0">
              <a:lnSpc>
                <a:spcPct val="150000"/>
              </a:lnSpc>
            </a:pPr>
            <a:r>
              <a:rPr lang="en-US" altLang="zh-CN" sz="2800">
                <a:solidFill>
                  <a:srgbClr val="001A00"/>
                </a:solidFill>
                <a:latin typeface="Times New Roman" panose="02020603050405020304" pitchFamily="18" charset="0"/>
                <a:ea typeface="黑体" panose="02010609060101010101" pitchFamily="49" charset="-122"/>
              </a:rPr>
              <a:t>2.</a:t>
            </a:r>
            <a:r>
              <a:rPr lang="zh-CN" altLang="en-US" sz="2800">
                <a:solidFill>
                  <a:srgbClr val="001A00"/>
                </a:solidFill>
                <a:latin typeface="Times New Roman" panose="02020603050405020304" pitchFamily="18" charset="0"/>
                <a:ea typeface="黑体" panose="02010609060101010101" pitchFamily="49" charset="-122"/>
              </a:rPr>
              <a:t>已知一次函数</a:t>
            </a:r>
            <a:r>
              <a:rPr lang="en-US" altLang="zh-CN" sz="2800">
                <a:solidFill>
                  <a:srgbClr val="001A00"/>
                </a:solidFill>
                <a:latin typeface="Times New Roman" panose="02020603050405020304" pitchFamily="18" charset="0"/>
                <a:ea typeface="黑体" panose="02010609060101010101" pitchFamily="49" charset="-122"/>
              </a:rPr>
              <a:t>y=kx+5</a:t>
            </a:r>
            <a:r>
              <a:rPr lang="zh-CN" altLang="en-US" sz="2800">
                <a:solidFill>
                  <a:srgbClr val="001A00"/>
                </a:solidFill>
                <a:latin typeface="Times New Roman" panose="02020603050405020304" pitchFamily="18" charset="0"/>
                <a:ea typeface="黑体" panose="02010609060101010101" pitchFamily="49" charset="-122"/>
              </a:rPr>
              <a:t>的图象经过点（</a:t>
            </a:r>
            <a:r>
              <a:rPr lang="en-US" altLang="zh-CN" sz="2800">
                <a:solidFill>
                  <a:srgbClr val="001A00"/>
                </a:solidFill>
                <a:latin typeface="Times New Roman" panose="02020603050405020304" pitchFamily="18" charset="0"/>
                <a:ea typeface="黑体" panose="02010609060101010101" pitchFamily="49" charset="-122"/>
              </a:rPr>
              <a:t>-1</a:t>
            </a:r>
            <a:r>
              <a:rPr lang="zh-CN" altLang="en-US" sz="2800">
                <a:solidFill>
                  <a:srgbClr val="001A00"/>
                </a:solidFill>
                <a:latin typeface="Times New Roman" panose="02020603050405020304" pitchFamily="18" charset="0"/>
                <a:ea typeface="黑体" panose="02010609060101010101" pitchFamily="49" charset="-122"/>
              </a:rPr>
              <a:t>，</a:t>
            </a:r>
            <a:r>
              <a:rPr lang="en-US" altLang="zh-CN" sz="2800">
                <a:solidFill>
                  <a:srgbClr val="001A00"/>
                </a:solidFill>
                <a:latin typeface="Times New Roman" panose="02020603050405020304" pitchFamily="18" charset="0"/>
                <a:ea typeface="黑体" panose="02010609060101010101" pitchFamily="49" charset="-122"/>
              </a:rPr>
              <a:t>2</a:t>
            </a:r>
            <a:r>
              <a:rPr lang="zh-CN" altLang="en-US" sz="2800">
                <a:solidFill>
                  <a:srgbClr val="001A00"/>
                </a:solidFill>
                <a:latin typeface="Times New Roman" panose="02020603050405020304" pitchFamily="18" charset="0"/>
                <a:ea typeface="黑体" panose="02010609060101010101" pitchFamily="49" charset="-122"/>
              </a:rPr>
              <a:t>）</a:t>
            </a:r>
            <a:r>
              <a:rPr lang="en-US" altLang="zh-CN" sz="2800">
                <a:solidFill>
                  <a:srgbClr val="001A00"/>
                </a:solidFill>
                <a:latin typeface="Times New Roman" panose="02020603050405020304" pitchFamily="18" charset="0"/>
                <a:ea typeface="黑体" panose="02010609060101010101" pitchFamily="49" charset="-122"/>
              </a:rPr>
              <a:t>,</a:t>
            </a:r>
            <a:r>
              <a:rPr lang="zh-CN" altLang="en-US" sz="2800">
                <a:solidFill>
                  <a:srgbClr val="001A00"/>
                </a:solidFill>
                <a:latin typeface="Times New Roman" panose="02020603050405020304" pitchFamily="18" charset="0"/>
                <a:ea typeface="黑体" panose="02010609060101010101" pitchFamily="49" charset="-122"/>
              </a:rPr>
              <a:t>则</a:t>
            </a:r>
            <a:r>
              <a:rPr lang="en-US" altLang="zh-CN" sz="2800">
                <a:solidFill>
                  <a:srgbClr val="001A00"/>
                </a:solidFill>
                <a:latin typeface="Times New Roman" panose="02020603050405020304" pitchFamily="18" charset="0"/>
                <a:ea typeface="黑体" panose="02010609060101010101" pitchFamily="49" charset="-122"/>
              </a:rPr>
              <a:t>k=______.</a:t>
            </a:r>
          </a:p>
          <a:p>
            <a:pPr indent="66675" eaLnBrk="0" hangingPunct="0">
              <a:lnSpc>
                <a:spcPct val="150000"/>
              </a:lnSpc>
            </a:pPr>
            <a:r>
              <a:rPr lang="en-US" altLang="zh-CN" sz="2800">
                <a:solidFill>
                  <a:srgbClr val="001A00"/>
                </a:solidFill>
                <a:latin typeface="Times New Roman" panose="02020603050405020304" pitchFamily="18" charset="0"/>
                <a:ea typeface="黑体" panose="02010609060101010101" pitchFamily="49" charset="-122"/>
              </a:rPr>
              <a:t>3.</a:t>
            </a:r>
            <a:r>
              <a:rPr lang="zh-CN" altLang="en-US" sz="2800">
                <a:solidFill>
                  <a:srgbClr val="001A00"/>
                </a:solidFill>
                <a:latin typeface="Times New Roman" panose="02020603050405020304" pitchFamily="18" charset="0"/>
                <a:ea typeface="黑体" panose="02010609060101010101" pitchFamily="49" charset="-122"/>
              </a:rPr>
              <a:t>已知函数</a:t>
            </a:r>
            <a:r>
              <a:rPr lang="en-US" altLang="zh-CN" sz="2800">
                <a:solidFill>
                  <a:srgbClr val="001A00"/>
                </a:solidFill>
                <a:latin typeface="Times New Roman" panose="02020603050405020304" pitchFamily="18" charset="0"/>
                <a:ea typeface="黑体" panose="02010609060101010101" pitchFamily="49" charset="-122"/>
              </a:rPr>
              <a:t>y=2x+b</a:t>
            </a:r>
            <a:r>
              <a:rPr lang="zh-CN" altLang="en-US" sz="2800">
                <a:solidFill>
                  <a:srgbClr val="001A00"/>
                </a:solidFill>
                <a:latin typeface="Times New Roman" panose="02020603050405020304" pitchFamily="18" charset="0"/>
                <a:ea typeface="黑体" panose="02010609060101010101" pitchFamily="49" charset="-122"/>
              </a:rPr>
              <a:t>的图像经过点</a:t>
            </a:r>
            <a:r>
              <a:rPr lang="en-US" altLang="zh-CN" sz="2800">
                <a:solidFill>
                  <a:srgbClr val="001A00"/>
                </a:solidFill>
                <a:latin typeface="Times New Roman" panose="02020603050405020304" pitchFamily="18" charset="0"/>
                <a:ea typeface="黑体" panose="02010609060101010101" pitchFamily="49" charset="-122"/>
              </a:rPr>
              <a:t>(a</a:t>
            </a:r>
            <a:r>
              <a:rPr lang="zh-CN" altLang="en-US" sz="2800">
                <a:solidFill>
                  <a:srgbClr val="001A00"/>
                </a:solidFill>
                <a:latin typeface="Times New Roman" panose="02020603050405020304" pitchFamily="18" charset="0"/>
                <a:ea typeface="黑体" panose="02010609060101010101" pitchFamily="49" charset="-122"/>
              </a:rPr>
              <a:t>，</a:t>
            </a:r>
            <a:r>
              <a:rPr lang="en-US" altLang="zh-CN" sz="2800">
                <a:solidFill>
                  <a:srgbClr val="001A00"/>
                </a:solidFill>
                <a:latin typeface="Times New Roman" panose="02020603050405020304" pitchFamily="18" charset="0"/>
                <a:ea typeface="黑体" panose="02010609060101010101" pitchFamily="49" charset="-122"/>
              </a:rPr>
              <a:t>7)</a:t>
            </a:r>
            <a:r>
              <a:rPr lang="zh-CN" altLang="en-US" sz="2800">
                <a:solidFill>
                  <a:srgbClr val="001A00"/>
                </a:solidFill>
                <a:latin typeface="Times New Roman" panose="02020603050405020304" pitchFamily="18" charset="0"/>
                <a:ea typeface="黑体" panose="02010609060101010101" pitchFamily="49" charset="-122"/>
              </a:rPr>
              <a:t>和</a:t>
            </a:r>
            <a:r>
              <a:rPr lang="en-US" altLang="zh-CN" sz="2800">
                <a:solidFill>
                  <a:srgbClr val="001A00"/>
                </a:solidFill>
                <a:latin typeface="Times New Roman" panose="02020603050405020304" pitchFamily="18" charset="0"/>
                <a:ea typeface="黑体" panose="02010609060101010101" pitchFamily="49" charset="-122"/>
              </a:rPr>
              <a:t>(-2</a:t>
            </a:r>
            <a:r>
              <a:rPr lang="zh-CN" altLang="en-US" sz="2800">
                <a:solidFill>
                  <a:srgbClr val="001A00"/>
                </a:solidFill>
                <a:latin typeface="Times New Roman" panose="02020603050405020304" pitchFamily="18" charset="0"/>
                <a:ea typeface="黑体" panose="02010609060101010101" pitchFamily="49" charset="-122"/>
              </a:rPr>
              <a:t>，</a:t>
            </a:r>
            <a:r>
              <a:rPr lang="en-US" altLang="zh-CN" sz="2800">
                <a:solidFill>
                  <a:srgbClr val="001A00"/>
                </a:solidFill>
                <a:latin typeface="Times New Roman" panose="02020603050405020304" pitchFamily="18" charset="0"/>
                <a:ea typeface="黑体" panose="02010609060101010101" pitchFamily="49" charset="-122"/>
              </a:rPr>
              <a:t>a)</a:t>
            </a:r>
            <a:r>
              <a:rPr lang="zh-CN" altLang="en-US" sz="2800">
                <a:solidFill>
                  <a:srgbClr val="001A00"/>
                </a:solidFill>
                <a:latin typeface="Times New Roman" panose="02020603050405020304" pitchFamily="18" charset="0"/>
                <a:ea typeface="黑体" panose="02010609060101010101" pitchFamily="49" charset="-122"/>
              </a:rPr>
              <a:t>，则这</a:t>
            </a:r>
          </a:p>
          <a:p>
            <a:pPr indent="66675" eaLnBrk="0" hangingPunct="0">
              <a:lnSpc>
                <a:spcPct val="150000"/>
              </a:lnSpc>
            </a:pPr>
            <a:r>
              <a:rPr lang="zh-CN" altLang="en-US" sz="2800">
                <a:solidFill>
                  <a:srgbClr val="001A00"/>
                </a:solidFill>
                <a:latin typeface="Times New Roman" panose="02020603050405020304" pitchFamily="18" charset="0"/>
                <a:ea typeface="黑体" panose="02010609060101010101" pitchFamily="49" charset="-122"/>
              </a:rPr>
              <a:t>  个函数的表达式为</a:t>
            </a:r>
            <a:r>
              <a:rPr lang="en-US" altLang="zh-CN" sz="2800">
                <a:solidFill>
                  <a:srgbClr val="001A00"/>
                </a:solidFill>
                <a:latin typeface="Times New Roman" panose="02020603050405020304" pitchFamily="18" charset="0"/>
                <a:ea typeface="黑体" panose="02010609060101010101" pitchFamily="49" charset="-122"/>
              </a:rPr>
              <a:t>____________.</a:t>
            </a:r>
          </a:p>
        </p:txBody>
      </p:sp>
      <p:sp>
        <p:nvSpPr>
          <p:cNvPr id="17411" name="文本框 11291"/>
          <p:cNvSpPr txBox="1">
            <a:spLocks noChangeArrowheads="1"/>
          </p:cNvSpPr>
          <p:nvPr/>
        </p:nvSpPr>
        <p:spPr bwMode="auto">
          <a:xfrm>
            <a:off x="7620000" y="1314450"/>
            <a:ext cx="1143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endParaRPr lang="zh-CN" altLang="en-US" sz="2800">
              <a:latin typeface="Times New Roman" panose="02020603050405020304" pitchFamily="18" charset="0"/>
              <a:ea typeface="黑体" panose="02010609060101010101" pitchFamily="49" charset="-122"/>
            </a:endParaRPr>
          </a:p>
        </p:txBody>
      </p:sp>
      <p:sp>
        <p:nvSpPr>
          <p:cNvPr id="11293" name="文本框 11292"/>
          <p:cNvSpPr txBox="1">
            <a:spLocks noChangeArrowheads="1"/>
          </p:cNvSpPr>
          <p:nvPr/>
        </p:nvSpPr>
        <p:spPr bwMode="auto">
          <a:xfrm>
            <a:off x="4248150" y="1314450"/>
            <a:ext cx="13716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2800">
                <a:latin typeface="Times New Roman" panose="02020603050405020304" pitchFamily="18" charset="0"/>
                <a:ea typeface="黑体" panose="02010609060101010101" pitchFamily="49" charset="-122"/>
              </a:rPr>
              <a:t>y=-2x</a:t>
            </a:r>
          </a:p>
        </p:txBody>
      </p:sp>
      <p:sp>
        <p:nvSpPr>
          <p:cNvPr id="11294" name="文本框 11293"/>
          <p:cNvSpPr txBox="1">
            <a:spLocks noChangeArrowheads="1"/>
          </p:cNvSpPr>
          <p:nvPr/>
        </p:nvSpPr>
        <p:spPr bwMode="auto">
          <a:xfrm>
            <a:off x="901700" y="2389585"/>
            <a:ext cx="635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2800">
                <a:latin typeface="Times New Roman" panose="02020603050405020304" pitchFamily="18" charset="0"/>
                <a:ea typeface="黑体" panose="02010609060101010101" pitchFamily="49" charset="-122"/>
              </a:rPr>
              <a:t>3</a:t>
            </a:r>
          </a:p>
        </p:txBody>
      </p:sp>
      <p:sp>
        <p:nvSpPr>
          <p:cNvPr id="11295" name="文本框 11294"/>
          <p:cNvSpPr txBox="1">
            <a:spLocks noChangeArrowheads="1"/>
          </p:cNvSpPr>
          <p:nvPr/>
        </p:nvSpPr>
        <p:spPr bwMode="auto">
          <a:xfrm>
            <a:off x="3656013" y="3336131"/>
            <a:ext cx="16764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2800">
                <a:latin typeface="Times New Roman" panose="02020603050405020304" pitchFamily="18" charset="0"/>
                <a:ea typeface="黑体" panose="02010609060101010101" pitchFamily="49" charset="-122"/>
              </a:rPr>
              <a:t>y=2x+5</a:t>
            </a:r>
          </a:p>
        </p:txBody>
      </p:sp>
      <p:sp>
        <p:nvSpPr>
          <p:cNvPr id="17415" name="圆角矩形 31"/>
          <p:cNvSpPr>
            <a:spLocks noChangeArrowheads="1"/>
          </p:cNvSpPr>
          <p:nvPr/>
        </p:nvSpPr>
        <p:spPr bwMode="auto">
          <a:xfrm>
            <a:off x="311150" y="506016"/>
            <a:ext cx="1225550" cy="321469"/>
          </a:xfrm>
          <a:prstGeom prst="roundRect">
            <a:avLst>
              <a:gd name="adj" fmla="val 16667"/>
            </a:avLst>
          </a:prstGeom>
          <a:solidFill>
            <a:srgbClr val="FFFFD9"/>
          </a:solidFill>
          <a:ln w="25400">
            <a:solidFill>
              <a:srgbClr val="0099FF"/>
            </a:solidFill>
            <a:round/>
          </a:ln>
        </p:spPr>
        <p:txBody>
          <a:bodyPr/>
          <a:lstStyle/>
          <a:p>
            <a:pPr algn="ctr"/>
            <a:r>
              <a:rPr lang="zh-CN" altLang="en-US" sz="1800" b="1">
                <a:solidFill>
                  <a:schemeClr val="tx1"/>
                </a:solidFill>
                <a:latin typeface="微软雅黑" panose="020B0503020204020204" pitchFamily="34" charset="-122"/>
                <a:ea typeface="微软雅黑" panose="020B0503020204020204" pitchFamily="34" charset="-122"/>
              </a:rPr>
              <a:t>练一练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293"/>
                                        </p:tgtEl>
                                        <p:attrNameLst>
                                          <p:attrName>style.visibility</p:attrName>
                                        </p:attrNameLst>
                                      </p:cBhvr>
                                      <p:to>
                                        <p:strVal val="visible"/>
                                      </p:to>
                                    </p:set>
                                    <p:anim calcmode="lin" valueType="num">
                                      <p:cBhvr>
                                        <p:cTn id="12" dur="500" fill="hold"/>
                                        <p:tgtEl>
                                          <p:spTgt spid="11293"/>
                                        </p:tgtEl>
                                        <p:attrNameLst>
                                          <p:attrName>ppt_x</p:attrName>
                                        </p:attrNameLst>
                                      </p:cBhvr>
                                      <p:tavLst>
                                        <p:tav tm="0">
                                          <p:val>
                                            <p:strVal val="#ppt_x"/>
                                          </p:val>
                                        </p:tav>
                                        <p:tav tm="100000">
                                          <p:val>
                                            <p:strVal val="#ppt_x"/>
                                          </p:val>
                                        </p:tav>
                                      </p:tavLst>
                                    </p:anim>
                                    <p:anim calcmode="lin" valueType="num">
                                      <p:cBhvr>
                                        <p:cTn id="13" dur="500" fill="hold"/>
                                        <p:tgtEl>
                                          <p:spTgt spid="1129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294"/>
                                        </p:tgtEl>
                                        <p:attrNameLst>
                                          <p:attrName>style.visibility</p:attrName>
                                        </p:attrNameLst>
                                      </p:cBhvr>
                                      <p:to>
                                        <p:strVal val="visible"/>
                                      </p:to>
                                    </p:set>
                                    <p:anim calcmode="lin" valueType="num">
                                      <p:cBhvr>
                                        <p:cTn id="18" dur="500" fill="hold"/>
                                        <p:tgtEl>
                                          <p:spTgt spid="11294"/>
                                        </p:tgtEl>
                                        <p:attrNameLst>
                                          <p:attrName>ppt_x</p:attrName>
                                        </p:attrNameLst>
                                      </p:cBhvr>
                                      <p:tavLst>
                                        <p:tav tm="0">
                                          <p:val>
                                            <p:strVal val="#ppt_x"/>
                                          </p:val>
                                        </p:tav>
                                        <p:tav tm="100000">
                                          <p:val>
                                            <p:strVal val="#ppt_x"/>
                                          </p:val>
                                        </p:tav>
                                      </p:tavLst>
                                    </p:anim>
                                    <p:anim calcmode="lin" valueType="num">
                                      <p:cBhvr>
                                        <p:cTn id="19" dur="500" fill="hold"/>
                                        <p:tgtEl>
                                          <p:spTgt spid="1129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295"/>
                                        </p:tgtEl>
                                        <p:attrNameLst>
                                          <p:attrName>style.visibility</p:attrName>
                                        </p:attrNameLst>
                                      </p:cBhvr>
                                      <p:to>
                                        <p:strVal val="visible"/>
                                      </p:to>
                                    </p:set>
                                    <p:anim calcmode="lin" valueType="num">
                                      <p:cBhvr>
                                        <p:cTn id="24" dur="500" fill="hold"/>
                                        <p:tgtEl>
                                          <p:spTgt spid="11295"/>
                                        </p:tgtEl>
                                        <p:attrNameLst>
                                          <p:attrName>ppt_x</p:attrName>
                                        </p:attrNameLst>
                                      </p:cBhvr>
                                      <p:tavLst>
                                        <p:tav tm="0">
                                          <p:val>
                                            <p:strVal val="#ppt_x"/>
                                          </p:val>
                                        </p:tav>
                                        <p:tav tm="100000">
                                          <p:val>
                                            <p:strVal val="#ppt_x"/>
                                          </p:val>
                                        </p:tav>
                                      </p:tavLst>
                                    </p:anim>
                                    <p:anim calcmode="lin" valueType="num">
                                      <p:cBhvr>
                                        <p:cTn id="25" dur="500" fill="hold"/>
                                        <p:tgtEl>
                                          <p:spTgt spid="112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93" grpId="0"/>
      <p:bldP spid="11294" grpId="0"/>
      <p:bldP spid="1129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文本框 6"/>
          <p:cNvSpPr txBox="1">
            <a:spLocks noChangeArrowheads="1"/>
          </p:cNvSpPr>
          <p:nvPr/>
        </p:nvSpPr>
        <p:spPr bwMode="auto">
          <a:xfrm>
            <a:off x="303214" y="347663"/>
            <a:ext cx="8434387" cy="113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dirty="0">
                <a:solidFill>
                  <a:srgbClr val="269999"/>
                </a:solidFill>
                <a:latin typeface="Times New Roman" panose="02020603050405020304" pitchFamily="18" charset="0"/>
                <a:ea typeface="黑体" panose="02010609060101010101" pitchFamily="49" charset="-122"/>
              </a:rPr>
              <a:t>例</a:t>
            </a:r>
            <a:r>
              <a:rPr lang="en-US" altLang="zh-CN" dirty="0">
                <a:solidFill>
                  <a:srgbClr val="269999"/>
                </a:solidFill>
                <a:latin typeface="Times New Roman" panose="02020603050405020304" pitchFamily="18" charset="0"/>
                <a:ea typeface="黑体" panose="02010609060101010101" pitchFamily="49" charset="-122"/>
              </a:rPr>
              <a:t>3  </a:t>
            </a:r>
            <a:r>
              <a:rPr lang="zh-CN" altLang="en-US" dirty="0">
                <a:solidFill>
                  <a:schemeClr val="tx2"/>
                </a:solidFill>
                <a:latin typeface="Times New Roman" panose="02020603050405020304" pitchFamily="18" charset="0"/>
                <a:ea typeface="黑体" panose="02010609060101010101" pitchFamily="49" charset="-122"/>
              </a:rPr>
              <a:t>已知一次函数的图象过点（</a:t>
            </a:r>
            <a:r>
              <a:rPr lang="en-US" altLang="zh-CN" dirty="0">
                <a:solidFill>
                  <a:schemeClr val="tx2"/>
                </a:solidFill>
                <a:latin typeface="Times New Roman" panose="02020603050405020304" pitchFamily="18" charset="0"/>
                <a:ea typeface="黑体" panose="02010609060101010101" pitchFamily="49" charset="-122"/>
              </a:rPr>
              <a:t>0</a:t>
            </a:r>
            <a:r>
              <a:rPr lang="zh-CN" altLang="en-US" dirty="0">
                <a:solidFill>
                  <a:schemeClr val="tx2"/>
                </a:solidFill>
                <a:latin typeface="Times New Roman" panose="02020603050405020304" pitchFamily="18" charset="0"/>
                <a:ea typeface="黑体" panose="02010609060101010101" pitchFamily="49" charset="-122"/>
              </a:rPr>
              <a:t>，</a:t>
            </a:r>
            <a:r>
              <a:rPr lang="en-US" altLang="zh-CN" dirty="0">
                <a:solidFill>
                  <a:schemeClr val="tx2"/>
                </a:solidFill>
                <a:latin typeface="Times New Roman" panose="02020603050405020304" pitchFamily="18" charset="0"/>
                <a:ea typeface="黑体" panose="02010609060101010101" pitchFamily="49" charset="-122"/>
              </a:rPr>
              <a:t>2</a:t>
            </a:r>
            <a:r>
              <a:rPr lang="zh-CN" altLang="en-US" dirty="0">
                <a:solidFill>
                  <a:schemeClr val="tx2"/>
                </a:solidFill>
                <a:latin typeface="Times New Roman" panose="02020603050405020304" pitchFamily="18" charset="0"/>
                <a:ea typeface="黑体" panose="02010609060101010101" pitchFamily="49" charset="-122"/>
              </a:rPr>
              <a:t>），且与两坐标轴围成的三角形的面积为</a:t>
            </a:r>
            <a:r>
              <a:rPr lang="en-US" altLang="zh-CN" dirty="0">
                <a:solidFill>
                  <a:schemeClr val="tx2"/>
                </a:solidFill>
                <a:latin typeface="Times New Roman" panose="02020603050405020304" pitchFamily="18" charset="0"/>
                <a:ea typeface="黑体" panose="02010609060101010101" pitchFamily="49" charset="-122"/>
              </a:rPr>
              <a:t>2</a:t>
            </a:r>
            <a:r>
              <a:rPr lang="zh-CN" altLang="en-US" dirty="0">
                <a:solidFill>
                  <a:schemeClr val="tx2"/>
                </a:solidFill>
                <a:latin typeface="Times New Roman" panose="02020603050405020304" pitchFamily="18" charset="0"/>
                <a:ea typeface="黑体" panose="02010609060101010101" pitchFamily="49" charset="-122"/>
              </a:rPr>
              <a:t>，求此一次函数的表达式</a:t>
            </a:r>
            <a:r>
              <a:rPr lang="en-US" altLang="zh-CN" dirty="0">
                <a:solidFill>
                  <a:schemeClr val="tx2"/>
                </a:solidFill>
                <a:latin typeface="Times New Roman" panose="02020603050405020304" pitchFamily="18" charset="0"/>
                <a:ea typeface="黑体" panose="02010609060101010101" pitchFamily="49" charset="-122"/>
              </a:rPr>
              <a:t>.</a:t>
            </a:r>
          </a:p>
        </p:txBody>
      </p:sp>
      <p:sp>
        <p:nvSpPr>
          <p:cNvPr id="18435" name="文本框 7"/>
          <p:cNvSpPr txBox="1">
            <a:spLocks noChangeArrowheads="1"/>
          </p:cNvSpPr>
          <p:nvPr/>
        </p:nvSpPr>
        <p:spPr bwMode="auto">
          <a:xfrm>
            <a:off x="211139" y="1296591"/>
            <a:ext cx="8053387" cy="3900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dirty="0">
                <a:latin typeface="黑体" panose="02010609060101010101" pitchFamily="49" charset="-122"/>
                <a:ea typeface="黑体" panose="02010609060101010101" pitchFamily="49" charset="-122"/>
              </a:rPr>
              <a:t>解：设一次函数的表达式为</a:t>
            </a:r>
            <a:r>
              <a:rPr lang="en-US" altLang="zh-CN" i="1" dirty="0">
                <a:latin typeface="Times New Roman" panose="02020603050405020304" pitchFamily="18" charset="0"/>
                <a:ea typeface="黑体" panose="02010609060101010101" pitchFamily="49" charset="-122"/>
              </a:rPr>
              <a:t>y</a:t>
            </a:r>
            <a:r>
              <a:rPr lang="en-US" altLang="zh-CN" dirty="0">
                <a:latin typeface="Times New Roman" panose="02020603050405020304" pitchFamily="18" charset="0"/>
                <a:ea typeface="黑体" panose="02010609060101010101" pitchFamily="49" charset="-122"/>
              </a:rPr>
              <a:t>=</a:t>
            </a:r>
            <a:r>
              <a:rPr lang="en-US" altLang="zh-CN" i="1" dirty="0" err="1">
                <a:latin typeface="Times New Roman" panose="02020603050405020304" pitchFamily="18" charset="0"/>
                <a:ea typeface="黑体" panose="02010609060101010101" pitchFamily="49" charset="-122"/>
              </a:rPr>
              <a:t>kx</a:t>
            </a:r>
            <a:r>
              <a:rPr lang="en-US" altLang="zh-CN" dirty="0" err="1">
                <a:latin typeface="Times New Roman" panose="02020603050405020304" pitchFamily="18" charset="0"/>
                <a:ea typeface="黑体" panose="02010609060101010101" pitchFamily="49" charset="-122"/>
              </a:rPr>
              <a:t>+</a:t>
            </a:r>
            <a:r>
              <a:rPr lang="en-US" altLang="zh-CN" i="1" dirty="0" err="1">
                <a:latin typeface="Times New Roman" panose="02020603050405020304" pitchFamily="18" charset="0"/>
                <a:ea typeface="黑体" panose="02010609060101010101" pitchFamily="49" charset="-122"/>
              </a:rPr>
              <a:t>b</a:t>
            </a:r>
            <a:r>
              <a:rPr lang="en-US" altLang="zh-CN" dirty="0">
                <a:latin typeface="Times New Roman" panose="02020603050405020304" pitchFamily="18" charset="0"/>
                <a:ea typeface="黑体" panose="02010609060101010101" pitchFamily="49" charset="-122"/>
              </a:rPr>
              <a:t>(</a:t>
            </a:r>
            <a:r>
              <a:rPr lang="en-US" altLang="zh-CN" i="1" dirty="0">
                <a:latin typeface="Times New Roman" panose="02020603050405020304" pitchFamily="18" charset="0"/>
                <a:ea typeface="黑体" panose="02010609060101010101" pitchFamily="49" charset="-122"/>
              </a:rPr>
              <a:t>k</a:t>
            </a:r>
            <a:r>
              <a:rPr lang="en-US" altLang="zh-CN" dirty="0">
                <a:latin typeface="Times New Roman" panose="02020603050405020304" pitchFamily="18" charset="0"/>
                <a:ea typeface="黑体" panose="02010609060101010101" pitchFamily="49" charset="-122"/>
                <a:sym typeface="Arial" panose="020B0604020202020204" pitchFamily="34" charset="0"/>
              </a:rPr>
              <a:t>≠0</a:t>
            </a:r>
            <a:r>
              <a:rPr lang="en-US" altLang="zh-CN" dirty="0">
                <a:latin typeface="Times New Roman" panose="02020603050405020304" pitchFamily="18" charset="0"/>
                <a:ea typeface="黑体" panose="02010609060101010101" pitchFamily="49" charset="-122"/>
              </a:rPr>
              <a:t>)</a:t>
            </a:r>
          </a:p>
          <a:p>
            <a:pPr>
              <a:lnSpc>
                <a:spcPct val="150000"/>
              </a:lnSpc>
            </a:pPr>
            <a:r>
              <a:rPr lang="en-US" altLang="zh-CN" dirty="0">
                <a:latin typeface="黑体" panose="02010609060101010101" pitchFamily="49" charset="-122"/>
                <a:ea typeface="黑体" panose="02010609060101010101" pitchFamily="49" charset="-122"/>
              </a:rPr>
              <a:t>    ∵</a:t>
            </a:r>
            <a:r>
              <a:rPr lang="zh-CN" altLang="en-US" dirty="0">
                <a:latin typeface="黑体" panose="02010609060101010101" pitchFamily="49" charset="-122"/>
                <a:ea typeface="黑体" panose="02010609060101010101" pitchFamily="49" charset="-122"/>
              </a:rPr>
              <a:t>一次函数</a:t>
            </a:r>
            <a:r>
              <a:rPr lang="en-US" altLang="zh-CN" i="1" dirty="0">
                <a:latin typeface="Times New Roman" panose="02020603050405020304" pitchFamily="18" charset="0"/>
                <a:ea typeface="黑体" panose="02010609060101010101" pitchFamily="49" charset="-122"/>
              </a:rPr>
              <a:t>y</a:t>
            </a:r>
            <a:r>
              <a:rPr lang="en-US" altLang="zh-CN" dirty="0">
                <a:latin typeface="Times New Roman" panose="02020603050405020304" pitchFamily="18" charset="0"/>
                <a:ea typeface="黑体" panose="02010609060101010101" pitchFamily="49" charset="-122"/>
              </a:rPr>
              <a:t>=</a:t>
            </a:r>
            <a:r>
              <a:rPr lang="en-US" altLang="zh-CN" i="1" dirty="0" err="1">
                <a:latin typeface="Times New Roman" panose="02020603050405020304" pitchFamily="18" charset="0"/>
                <a:ea typeface="黑体" panose="02010609060101010101" pitchFamily="49" charset="-122"/>
              </a:rPr>
              <a:t>kx</a:t>
            </a:r>
            <a:r>
              <a:rPr lang="en-US" altLang="zh-CN" dirty="0" err="1">
                <a:latin typeface="Times New Roman" panose="02020603050405020304" pitchFamily="18" charset="0"/>
                <a:ea typeface="黑体" panose="02010609060101010101" pitchFamily="49" charset="-122"/>
              </a:rPr>
              <a:t>+</a:t>
            </a:r>
            <a:r>
              <a:rPr lang="en-US" altLang="zh-CN" i="1" dirty="0" err="1">
                <a:latin typeface="Times New Roman" panose="02020603050405020304" pitchFamily="18" charset="0"/>
                <a:ea typeface="黑体" panose="02010609060101010101" pitchFamily="49" charset="-122"/>
              </a:rPr>
              <a:t>b</a:t>
            </a:r>
            <a:r>
              <a:rPr lang="zh-CN" altLang="en-US" dirty="0">
                <a:latin typeface="黑体" panose="02010609060101010101" pitchFamily="49" charset="-122"/>
                <a:ea typeface="黑体" panose="02010609060101010101" pitchFamily="49" charset="-122"/>
              </a:rPr>
              <a:t>的图象过点（</a:t>
            </a:r>
            <a:r>
              <a:rPr lang="en-US" altLang="zh-CN" dirty="0">
                <a:latin typeface="Times New Roman" panose="02020603050405020304" pitchFamily="18" charset="0"/>
                <a:ea typeface="黑体" panose="02010609060101010101" pitchFamily="49" charset="-122"/>
              </a:rPr>
              <a:t>0</a:t>
            </a:r>
            <a:r>
              <a:rPr lang="zh-CN" altLang="en-US" dirty="0">
                <a:latin typeface="黑体" panose="02010609060101010101" pitchFamily="49" charset="-122"/>
                <a:ea typeface="黑体" panose="02010609060101010101" pitchFamily="49" charset="-122"/>
              </a:rPr>
              <a:t>，</a:t>
            </a:r>
            <a:r>
              <a:rPr lang="en-US" altLang="zh-CN" dirty="0">
                <a:latin typeface="Times New Roman" panose="02020603050405020304" pitchFamily="18" charset="0"/>
                <a:ea typeface="黑体" panose="02010609060101010101" pitchFamily="49" charset="-122"/>
              </a:rPr>
              <a:t>2</a:t>
            </a:r>
            <a:r>
              <a:rPr lang="zh-CN" altLang="en-US" dirty="0">
                <a:latin typeface="黑体" panose="02010609060101010101" pitchFamily="49" charset="-122"/>
                <a:ea typeface="黑体" panose="02010609060101010101" pitchFamily="49" charset="-122"/>
              </a:rPr>
              <a:t>），</a:t>
            </a:r>
          </a:p>
          <a:p>
            <a:pPr>
              <a:lnSpc>
                <a:spcPct val="150000"/>
              </a:lnSpc>
            </a:pPr>
            <a:r>
              <a:rPr lang="zh-CN" altLang="en-US" dirty="0">
                <a:latin typeface="黑体" panose="02010609060101010101" pitchFamily="49" charset="-122"/>
                <a:ea typeface="黑体" panose="02010609060101010101" pitchFamily="49" charset="-122"/>
              </a:rPr>
              <a:t>    </a:t>
            </a:r>
            <a:r>
              <a:rPr lang="en-US" altLang="zh-CN" dirty="0">
                <a:latin typeface="黑体" panose="02010609060101010101" pitchFamily="49" charset="-122"/>
                <a:ea typeface="黑体" panose="02010609060101010101" pitchFamily="49" charset="-122"/>
              </a:rPr>
              <a:t>∴</a:t>
            </a:r>
            <a:r>
              <a:rPr lang="en-US" altLang="zh-CN" i="1" dirty="0">
                <a:latin typeface="Times New Roman" panose="02020603050405020304" pitchFamily="18" charset="0"/>
                <a:ea typeface="黑体" panose="02010609060101010101" pitchFamily="49" charset="-122"/>
              </a:rPr>
              <a:t>b</a:t>
            </a:r>
            <a:r>
              <a:rPr lang="en-US" altLang="zh-CN" dirty="0">
                <a:latin typeface="Times New Roman" panose="02020603050405020304" pitchFamily="18" charset="0"/>
                <a:ea typeface="黑体" panose="02010609060101010101" pitchFamily="49" charset="-122"/>
              </a:rPr>
              <a:t>=2</a:t>
            </a:r>
          </a:p>
          <a:p>
            <a:pPr>
              <a:lnSpc>
                <a:spcPct val="150000"/>
              </a:lnSpc>
            </a:pPr>
            <a:r>
              <a:rPr lang="en-US" altLang="zh-CN" dirty="0">
                <a:latin typeface="黑体" panose="02010609060101010101" pitchFamily="49" charset="-122"/>
                <a:ea typeface="黑体" panose="02010609060101010101" pitchFamily="49" charset="-122"/>
              </a:rPr>
              <a:t>    </a:t>
            </a:r>
            <a:r>
              <a:rPr lang="en-US" altLang="zh-CN" dirty="0">
                <a:latin typeface="黑体" panose="02010609060101010101" pitchFamily="49" charset="-122"/>
                <a:ea typeface="黑体" panose="02010609060101010101" pitchFamily="49" charset="-122"/>
                <a:sym typeface="宋体" panose="02010600030101010101" pitchFamily="2" charset="-122"/>
              </a:rPr>
              <a:t>∵</a:t>
            </a:r>
            <a:r>
              <a:rPr lang="zh-CN" altLang="en-US" dirty="0">
                <a:latin typeface="黑体" panose="02010609060101010101" pitchFamily="49" charset="-122"/>
                <a:ea typeface="黑体" panose="02010609060101010101" pitchFamily="49" charset="-122"/>
              </a:rPr>
              <a:t>一次函数的图象与</a:t>
            </a:r>
            <a:r>
              <a:rPr lang="en-US" altLang="zh-CN" i="1" dirty="0">
                <a:latin typeface="Times New Roman" panose="02020603050405020304" pitchFamily="18" charset="0"/>
                <a:ea typeface="黑体" panose="02010609060101010101" pitchFamily="49" charset="-122"/>
              </a:rPr>
              <a:t>x</a:t>
            </a:r>
            <a:r>
              <a:rPr lang="zh-CN" altLang="en-US" dirty="0">
                <a:latin typeface="黑体" panose="02010609060101010101" pitchFamily="49" charset="-122"/>
                <a:ea typeface="黑体" panose="02010609060101010101" pitchFamily="49" charset="-122"/>
              </a:rPr>
              <a:t>轴的交点是</a:t>
            </a:r>
            <a:r>
              <a:rPr lang="en-US" altLang="zh-CN" dirty="0">
                <a:latin typeface="黑体" panose="02010609060101010101" pitchFamily="49" charset="-122"/>
                <a:ea typeface="黑体" panose="02010609060101010101" pitchFamily="49" charset="-122"/>
              </a:rPr>
              <a:t>(    </a:t>
            </a:r>
            <a:r>
              <a:rPr lang="zh-CN" altLang="en-US" dirty="0">
                <a:latin typeface="Times New Roman" panose="02020603050405020304" pitchFamily="18" charset="0"/>
                <a:ea typeface="黑体" panose="02010609060101010101" pitchFamily="49" charset="-122"/>
              </a:rPr>
              <a:t>，</a:t>
            </a:r>
            <a:r>
              <a:rPr lang="en-US" altLang="zh-CN" dirty="0">
                <a:latin typeface="Times New Roman" panose="02020603050405020304" pitchFamily="18" charset="0"/>
                <a:ea typeface="黑体" panose="02010609060101010101" pitchFamily="49" charset="-122"/>
              </a:rPr>
              <a:t>0</a:t>
            </a:r>
            <a:r>
              <a:rPr lang="en-US" altLang="en-US"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a:t>
            </a:r>
          </a:p>
          <a:p>
            <a:pPr>
              <a:lnSpc>
                <a:spcPct val="150000"/>
              </a:lnSpc>
            </a:pPr>
            <a:r>
              <a:rPr lang="zh-CN" altLang="en-US" dirty="0">
                <a:latin typeface="黑体" panose="02010609060101010101" pitchFamily="49" charset="-122"/>
                <a:ea typeface="黑体" panose="02010609060101010101" pitchFamily="49" charset="-122"/>
              </a:rPr>
              <a:t>则               </a:t>
            </a:r>
          </a:p>
          <a:p>
            <a:pPr>
              <a:lnSpc>
                <a:spcPct val="150000"/>
              </a:lnSpc>
            </a:pPr>
            <a:r>
              <a:rPr lang="zh-CN" altLang="en-US" dirty="0">
                <a:latin typeface="黑体" panose="02010609060101010101" pitchFamily="49" charset="-122"/>
                <a:ea typeface="黑体" panose="02010609060101010101" pitchFamily="49" charset="-122"/>
              </a:rPr>
              <a:t>解得</a:t>
            </a:r>
            <a:r>
              <a:rPr lang="en-US" altLang="zh-CN" i="1" dirty="0">
                <a:latin typeface="Times New Roman" panose="02020603050405020304" pitchFamily="18" charset="0"/>
                <a:ea typeface="黑体" panose="02010609060101010101" pitchFamily="49" charset="-122"/>
              </a:rPr>
              <a:t>k</a:t>
            </a:r>
            <a:r>
              <a:rPr lang="en-US" altLang="zh-CN" dirty="0">
                <a:latin typeface="黑体" panose="02010609060101010101" pitchFamily="49" charset="-122"/>
                <a:ea typeface="黑体" panose="02010609060101010101" pitchFamily="49" charset="-122"/>
              </a:rPr>
              <a:t>=</a:t>
            </a:r>
            <a:r>
              <a:rPr lang="en-US" altLang="zh-CN" dirty="0">
                <a:latin typeface="Times New Roman" panose="02020603050405020304" pitchFamily="18" charset="0"/>
                <a:ea typeface="黑体" panose="02010609060101010101" pitchFamily="49" charset="-122"/>
              </a:rPr>
              <a:t>1</a:t>
            </a:r>
            <a:r>
              <a:rPr lang="zh-CN" altLang="en-US" dirty="0">
                <a:latin typeface="黑体" panose="02010609060101010101" pitchFamily="49" charset="-122"/>
                <a:ea typeface="黑体" panose="02010609060101010101" pitchFamily="49" charset="-122"/>
              </a:rPr>
              <a:t>或</a:t>
            </a:r>
            <a:r>
              <a:rPr lang="en-US" altLang="zh-CN" dirty="0">
                <a:latin typeface="黑体" panose="02010609060101010101" pitchFamily="49" charset="-122"/>
                <a:ea typeface="黑体" panose="02010609060101010101" pitchFamily="49" charset="-122"/>
              </a:rPr>
              <a:t>-</a:t>
            </a:r>
            <a:r>
              <a:rPr lang="en-US" altLang="zh-CN" dirty="0">
                <a:latin typeface="Times New Roman" panose="02020603050405020304" pitchFamily="18" charset="0"/>
                <a:ea typeface="黑体" panose="02010609060101010101" pitchFamily="49" charset="-122"/>
              </a:rPr>
              <a:t>1</a:t>
            </a:r>
            <a:r>
              <a:rPr lang="en-US" altLang="zh-CN" dirty="0">
                <a:latin typeface="黑体" panose="02010609060101010101" pitchFamily="49" charset="-122"/>
                <a:ea typeface="黑体" panose="02010609060101010101" pitchFamily="49" charset="-122"/>
              </a:rPr>
              <a:t>.</a:t>
            </a:r>
          </a:p>
          <a:p>
            <a:pPr>
              <a:lnSpc>
                <a:spcPct val="150000"/>
              </a:lnSpc>
            </a:pPr>
            <a:r>
              <a:rPr lang="zh-CN" altLang="en-US" dirty="0">
                <a:latin typeface="黑体" panose="02010609060101010101" pitchFamily="49" charset="-122"/>
                <a:ea typeface="黑体" panose="02010609060101010101" pitchFamily="49" charset="-122"/>
              </a:rPr>
              <a:t>故</a:t>
            </a:r>
            <a:r>
              <a:rPr lang="zh-CN" altLang="en-US" dirty="0">
                <a:latin typeface="Times New Roman" panose="02020603050405020304" pitchFamily="18" charset="0"/>
                <a:ea typeface="黑体" panose="02010609060101010101" pitchFamily="49" charset="-122"/>
              </a:rPr>
              <a:t>此一次函数的表达式为</a:t>
            </a:r>
            <a:r>
              <a:rPr lang="en-US" altLang="zh-CN" i="1" dirty="0">
                <a:latin typeface="Times New Roman" panose="02020603050405020304" pitchFamily="18" charset="0"/>
                <a:ea typeface="黑体" panose="02010609060101010101" pitchFamily="49" charset="-122"/>
              </a:rPr>
              <a:t>y</a:t>
            </a:r>
            <a:r>
              <a:rPr lang="en-US" altLang="zh-CN" dirty="0">
                <a:latin typeface="黑体" panose="02010609060101010101" pitchFamily="49" charset="-122"/>
                <a:ea typeface="黑体" panose="02010609060101010101" pitchFamily="49" charset="-122"/>
              </a:rPr>
              <a:t>=</a:t>
            </a:r>
            <a:r>
              <a:rPr lang="en-US" altLang="zh-CN" i="1" dirty="0">
                <a:latin typeface="Times New Roman" panose="02020603050405020304" pitchFamily="18" charset="0"/>
                <a:ea typeface="黑体" panose="02010609060101010101" pitchFamily="49" charset="-122"/>
              </a:rPr>
              <a:t>x</a:t>
            </a:r>
            <a:r>
              <a:rPr lang="en-US" altLang="zh-CN" dirty="0">
                <a:latin typeface="黑体" panose="02010609060101010101" pitchFamily="49" charset="-122"/>
                <a:ea typeface="黑体" panose="02010609060101010101" pitchFamily="49" charset="-122"/>
              </a:rPr>
              <a:t>+</a:t>
            </a:r>
            <a:r>
              <a:rPr lang="en-US" altLang="zh-CN" dirty="0">
                <a:latin typeface="Times New Roman" panose="02020603050405020304" pitchFamily="18" charset="0"/>
                <a:ea typeface="黑体" panose="02010609060101010101" pitchFamily="49" charset="-122"/>
              </a:rPr>
              <a:t>2</a:t>
            </a:r>
            <a:r>
              <a:rPr lang="zh-CN" altLang="en-US" dirty="0">
                <a:latin typeface="黑体" panose="02010609060101010101" pitchFamily="49" charset="-122"/>
                <a:ea typeface="黑体" panose="02010609060101010101" pitchFamily="49" charset="-122"/>
              </a:rPr>
              <a:t>或</a:t>
            </a:r>
            <a:r>
              <a:rPr lang="en-US" altLang="zh-CN" i="1" dirty="0">
                <a:latin typeface="Times New Roman" panose="02020603050405020304" pitchFamily="18" charset="0"/>
                <a:ea typeface="黑体" panose="02010609060101010101" pitchFamily="49" charset="-122"/>
              </a:rPr>
              <a:t>y</a:t>
            </a:r>
            <a:r>
              <a:rPr lang="en-US" altLang="zh-CN" dirty="0">
                <a:latin typeface="黑体" panose="02010609060101010101" pitchFamily="49" charset="-122"/>
                <a:ea typeface="黑体" panose="02010609060101010101" pitchFamily="49" charset="-122"/>
              </a:rPr>
              <a:t>=-</a:t>
            </a:r>
            <a:r>
              <a:rPr lang="en-US" altLang="zh-CN" i="1" dirty="0">
                <a:latin typeface="Times New Roman" panose="02020603050405020304" pitchFamily="18" charset="0"/>
                <a:ea typeface="黑体" panose="02010609060101010101" pitchFamily="49" charset="-122"/>
              </a:rPr>
              <a:t>x</a:t>
            </a:r>
            <a:r>
              <a:rPr lang="en-US" altLang="zh-CN" dirty="0">
                <a:latin typeface="黑体" panose="02010609060101010101" pitchFamily="49" charset="-122"/>
                <a:ea typeface="黑体" panose="02010609060101010101" pitchFamily="49" charset="-122"/>
              </a:rPr>
              <a:t>+</a:t>
            </a:r>
            <a:r>
              <a:rPr lang="en-US" altLang="zh-CN" dirty="0">
                <a:latin typeface="Times New Roman" panose="02020603050405020304" pitchFamily="18" charset="0"/>
                <a:ea typeface="黑体" panose="02010609060101010101" pitchFamily="49" charset="-122"/>
              </a:rPr>
              <a:t>2</a:t>
            </a:r>
            <a:r>
              <a:rPr lang="en-US" altLang="zh-CN" dirty="0">
                <a:latin typeface="黑体" panose="02010609060101010101" pitchFamily="49" charset="-122"/>
                <a:ea typeface="黑体" panose="02010609060101010101" pitchFamily="49" charset="-122"/>
              </a:rPr>
              <a:t>.</a:t>
            </a:r>
          </a:p>
        </p:txBody>
      </p:sp>
      <p:graphicFrame>
        <p:nvGraphicFramePr>
          <p:cNvPr id="18436" name="对象 8">
            <a:hlinkClick r:id="" action="ppaction://ole?verb=1"/>
          </p:cNvPr>
          <p:cNvGraphicFramePr>
            <a:graphicFrameLocks noChangeAspect="1"/>
          </p:cNvGraphicFramePr>
          <p:nvPr/>
        </p:nvGraphicFramePr>
        <p:xfrm>
          <a:off x="723900" y="3226594"/>
          <a:ext cx="1949450" cy="635794"/>
        </p:xfrm>
        <a:graphic>
          <a:graphicData uri="http://schemas.openxmlformats.org/presentationml/2006/ole">
            <mc:AlternateContent xmlns:mc="http://schemas.openxmlformats.org/markup-compatibility/2006">
              <mc:Choice xmlns:v="urn:schemas-microsoft-com:vml" Requires="v">
                <p:oleObj spid="_x0000_s18445" r:id="rId3" imgW="990600" imgH="431800" progId="Equation.KSEE3">
                  <p:embed/>
                </p:oleObj>
              </mc:Choice>
              <mc:Fallback>
                <p:oleObj r:id="rId3" imgW="990600" imgH="431800" progId="Equation.KSEE3">
                  <p:embed/>
                  <p:pic>
                    <p:nvPicPr>
                      <p:cNvPr id="0" name="对象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 y="3226594"/>
                        <a:ext cx="1949450" cy="63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 name="对象 8">
            <a:hlinkClick r:id="" action="ppaction://ole?verb=1"/>
          </p:cNvPr>
          <p:cNvGraphicFramePr>
            <a:graphicFrameLocks noChangeAspect="1"/>
          </p:cNvGraphicFramePr>
          <p:nvPr/>
        </p:nvGraphicFramePr>
        <p:xfrm>
          <a:off x="5436096" y="2869875"/>
          <a:ext cx="649287" cy="753665"/>
        </p:xfrm>
        <a:graphic>
          <a:graphicData uri="http://schemas.openxmlformats.org/presentationml/2006/ole">
            <mc:AlternateContent xmlns:mc="http://schemas.openxmlformats.org/markup-compatibility/2006">
              <mc:Choice xmlns:v="urn:schemas-microsoft-com:vml" Requires="v">
                <p:oleObj spid="_x0000_s18446" r:id="rId5" imgW="254000" imgH="393700" progId="Equation.KSEE3">
                  <p:embed/>
                </p:oleObj>
              </mc:Choice>
              <mc:Fallback>
                <p:oleObj r:id="rId5" imgW="254000" imgH="393700" progId="Equation.KSEE3">
                  <p:embed/>
                  <p:pic>
                    <p:nvPicPr>
                      <p:cNvPr id="0" name="对象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6096" y="2869875"/>
                        <a:ext cx="649287" cy="753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22" dur="500"/>
                                        <p:tgtEl>
                                          <p:spTgt spid="18435">
                                            <p:txEl>
                                              <p:pRg st="3" end="3"/>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dissolve">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30" dur="500"/>
                                        <p:tgtEl>
                                          <p:spTgt spid="18435">
                                            <p:txEl>
                                              <p:pRg st="4" end="4"/>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18436"/>
                                        </p:tgtEl>
                                        <p:attrNameLst>
                                          <p:attrName>style.visibility</p:attrName>
                                        </p:attrNameLst>
                                      </p:cBhvr>
                                      <p:to>
                                        <p:strVal val="visible"/>
                                      </p:to>
                                    </p:set>
                                    <p:animEffect transition="in" filter="blinds(horizontal)">
                                      <p:cBhvr>
                                        <p:cTn id="33" dur="500"/>
                                        <p:tgtEl>
                                          <p:spTgt spid="18436"/>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38" dur="500"/>
                                        <p:tgtEl>
                                          <p:spTgt spid="1843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18435">
                                            <p:txEl>
                                              <p:pRg st="6" end="6"/>
                                            </p:txEl>
                                          </p:spTgt>
                                        </p:tgtEl>
                                        <p:attrNameLst>
                                          <p:attrName>style.visibility</p:attrName>
                                        </p:attrNameLst>
                                      </p:cBhvr>
                                      <p:to>
                                        <p:strVal val="visible"/>
                                      </p:to>
                                    </p:set>
                                    <p:animEffect transition="in" filter="blinds(horizontal)">
                                      <p:cBhvr>
                                        <p:cTn id="43"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8" name="Text Box 6"/>
          <p:cNvSpPr txBox="1">
            <a:spLocks noChangeArrowheads="1"/>
          </p:cNvSpPr>
          <p:nvPr/>
        </p:nvSpPr>
        <p:spPr bwMode="auto">
          <a:xfrm>
            <a:off x="361950" y="644129"/>
            <a:ext cx="8135938"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2800" dirty="0">
                <a:solidFill>
                  <a:schemeClr val="tx1"/>
                </a:solidFill>
                <a:latin typeface="Times New Roman" panose="02020603050405020304" pitchFamily="18" charset="0"/>
                <a:ea typeface="黑体" panose="02010609060101010101" pitchFamily="49" charset="-122"/>
              </a:rPr>
              <a:t>1. </a:t>
            </a:r>
            <a:r>
              <a:rPr lang="zh-CN" altLang="en-US" sz="2800" dirty="0">
                <a:solidFill>
                  <a:schemeClr val="tx1"/>
                </a:solidFill>
                <a:latin typeface="Times New Roman" panose="02020603050405020304" pitchFamily="18" charset="0"/>
                <a:ea typeface="黑体" panose="02010609060101010101" pitchFamily="49" charset="-122"/>
              </a:rPr>
              <a:t>如图，直线</a:t>
            </a:r>
            <a:r>
              <a:rPr lang="en-US" altLang="zh-CN" sz="2800" i="1" dirty="0">
                <a:solidFill>
                  <a:schemeClr val="tx1"/>
                </a:solidFill>
                <a:latin typeface="Times New Roman" panose="02020603050405020304" pitchFamily="18" charset="0"/>
                <a:ea typeface="黑体" panose="02010609060101010101" pitchFamily="49" charset="-122"/>
              </a:rPr>
              <a:t>l</a:t>
            </a:r>
            <a:r>
              <a:rPr lang="zh-CN" altLang="en-US" sz="2800" dirty="0">
                <a:solidFill>
                  <a:schemeClr val="tx1"/>
                </a:solidFill>
                <a:latin typeface="Times New Roman" panose="02020603050405020304" pitchFamily="18" charset="0"/>
                <a:ea typeface="黑体" panose="02010609060101010101" pitchFamily="49" charset="-122"/>
              </a:rPr>
              <a:t>是一次函数</a:t>
            </a:r>
            <a:r>
              <a:rPr lang="en-US" altLang="zh-CN" sz="2800" i="1" dirty="0">
                <a:solidFill>
                  <a:schemeClr val="tx1"/>
                </a:solidFill>
                <a:latin typeface="Times New Roman" panose="02020603050405020304" pitchFamily="18" charset="0"/>
                <a:ea typeface="黑体" panose="02010609060101010101" pitchFamily="49" charset="-122"/>
              </a:rPr>
              <a:t>y=</a:t>
            </a:r>
            <a:r>
              <a:rPr lang="en-US" altLang="zh-CN" sz="2800" i="1" dirty="0" err="1">
                <a:solidFill>
                  <a:schemeClr val="tx1"/>
                </a:solidFill>
                <a:latin typeface="Times New Roman" panose="02020603050405020304" pitchFamily="18" charset="0"/>
                <a:ea typeface="黑体" panose="02010609060101010101" pitchFamily="49" charset="-122"/>
              </a:rPr>
              <a:t>kx+b</a:t>
            </a:r>
            <a:r>
              <a:rPr lang="zh-CN" altLang="en-US" sz="2800" dirty="0">
                <a:solidFill>
                  <a:schemeClr val="tx1"/>
                </a:solidFill>
                <a:latin typeface="Times New Roman" panose="02020603050405020304" pitchFamily="18" charset="0"/>
                <a:ea typeface="黑体" panose="02010609060101010101" pitchFamily="49" charset="-122"/>
              </a:rPr>
              <a:t>的图象，填空</a:t>
            </a:r>
            <a:r>
              <a:rPr lang="en-US" altLang="zh-CN" sz="2800" dirty="0">
                <a:solidFill>
                  <a:schemeClr val="tx1"/>
                </a:solidFill>
                <a:latin typeface="Times New Roman" panose="02020603050405020304" pitchFamily="18" charset="0"/>
                <a:ea typeface="黑体" panose="02010609060101010101" pitchFamily="49" charset="-122"/>
              </a:rPr>
              <a:t>:</a:t>
            </a:r>
            <a:endParaRPr lang="en-US" altLang="zh-CN"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endParaRPr>
          </a:p>
          <a:p>
            <a:pPr>
              <a:lnSpc>
                <a:spcPct val="150000"/>
              </a:lnSpc>
              <a:spcBef>
                <a:spcPct val="50000"/>
              </a:spcBef>
            </a:pPr>
            <a:r>
              <a:rPr lang="zh-CN" altLang="en-US"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　</a:t>
            </a:r>
            <a:r>
              <a:rPr lang="en-US" altLang="zh-CN"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(1)</a:t>
            </a:r>
            <a:r>
              <a:rPr lang="en-US" altLang="zh-CN" sz="2800" i="1" dirty="0">
                <a:solidFill>
                  <a:schemeClr val="tx1"/>
                </a:solidFill>
                <a:latin typeface="Times New Roman" panose="02020603050405020304" pitchFamily="18" charset="0"/>
                <a:ea typeface="黑体" panose="02010609060101010101" pitchFamily="49" charset="-122"/>
                <a:sym typeface="Wingdings" panose="05000000000000000000" pitchFamily="2" charset="2"/>
              </a:rPr>
              <a:t>b=______,k=______</a:t>
            </a:r>
            <a:r>
              <a:rPr lang="en-US" altLang="zh-CN"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a:t>
            </a:r>
          </a:p>
          <a:p>
            <a:pPr>
              <a:lnSpc>
                <a:spcPct val="150000"/>
              </a:lnSpc>
              <a:spcBef>
                <a:spcPct val="50000"/>
              </a:spcBef>
            </a:pPr>
            <a:r>
              <a:rPr lang="en-US" altLang="zh-CN"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    (2)</a:t>
            </a:r>
            <a:r>
              <a:rPr lang="zh-CN" altLang="en-US"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当</a:t>
            </a:r>
            <a:r>
              <a:rPr lang="en-US" altLang="zh-CN" sz="2800" i="1" dirty="0">
                <a:solidFill>
                  <a:schemeClr val="tx1"/>
                </a:solidFill>
                <a:latin typeface="Times New Roman" panose="02020603050405020304" pitchFamily="18" charset="0"/>
                <a:ea typeface="黑体" panose="02010609060101010101" pitchFamily="49" charset="-122"/>
                <a:sym typeface="Wingdings" panose="05000000000000000000" pitchFamily="2" charset="2"/>
              </a:rPr>
              <a:t>x=</a:t>
            </a:r>
            <a:r>
              <a:rPr lang="en-US" altLang="zh-CN"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30</a:t>
            </a:r>
            <a:r>
              <a:rPr lang="zh-CN" altLang="en-US"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时，</a:t>
            </a:r>
            <a:r>
              <a:rPr lang="en-US" altLang="zh-CN" sz="2800" i="1" dirty="0">
                <a:solidFill>
                  <a:schemeClr val="tx1"/>
                </a:solidFill>
                <a:latin typeface="Times New Roman" panose="02020603050405020304" pitchFamily="18" charset="0"/>
                <a:ea typeface="黑体" panose="02010609060101010101" pitchFamily="49" charset="-122"/>
                <a:sym typeface="Wingdings" panose="05000000000000000000" pitchFamily="2" charset="2"/>
              </a:rPr>
              <a:t>y=______</a:t>
            </a:r>
            <a:r>
              <a:rPr lang="en-US" altLang="zh-CN"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a:t>
            </a:r>
          </a:p>
          <a:p>
            <a:pPr>
              <a:lnSpc>
                <a:spcPct val="150000"/>
              </a:lnSpc>
              <a:spcBef>
                <a:spcPct val="50000"/>
              </a:spcBef>
            </a:pPr>
            <a:r>
              <a:rPr lang="en-US" altLang="zh-CN"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    (3)</a:t>
            </a:r>
            <a:r>
              <a:rPr lang="zh-CN" altLang="en-US"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当</a:t>
            </a:r>
            <a:r>
              <a:rPr lang="en-US" altLang="zh-CN" sz="2800" i="1" dirty="0">
                <a:solidFill>
                  <a:schemeClr val="tx1"/>
                </a:solidFill>
                <a:latin typeface="Times New Roman" panose="02020603050405020304" pitchFamily="18" charset="0"/>
                <a:ea typeface="黑体" panose="02010609060101010101" pitchFamily="49" charset="-122"/>
                <a:sym typeface="Wingdings" panose="05000000000000000000" pitchFamily="2" charset="2"/>
              </a:rPr>
              <a:t>y=</a:t>
            </a:r>
            <a:r>
              <a:rPr lang="en-US" altLang="zh-CN"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30</a:t>
            </a:r>
            <a:r>
              <a:rPr lang="zh-CN" altLang="en-US"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时，</a:t>
            </a:r>
            <a:r>
              <a:rPr lang="en-US" altLang="zh-CN" sz="2800" i="1" dirty="0">
                <a:solidFill>
                  <a:schemeClr val="tx1"/>
                </a:solidFill>
                <a:latin typeface="Times New Roman" panose="02020603050405020304" pitchFamily="18" charset="0"/>
                <a:ea typeface="黑体" panose="02010609060101010101" pitchFamily="49" charset="-122"/>
                <a:sym typeface="Wingdings" panose="05000000000000000000" pitchFamily="2" charset="2"/>
              </a:rPr>
              <a:t>x=______</a:t>
            </a:r>
            <a:r>
              <a:rPr lang="en-US" altLang="zh-CN" sz="2800" dirty="0">
                <a:solidFill>
                  <a:schemeClr val="tx1"/>
                </a:solidFill>
                <a:latin typeface="Times New Roman" panose="02020603050405020304" pitchFamily="18" charset="0"/>
                <a:ea typeface="黑体" panose="02010609060101010101" pitchFamily="49" charset="-122"/>
                <a:sym typeface="Wingdings" panose="05000000000000000000" pitchFamily="2" charset="2"/>
              </a:rPr>
              <a:t>.</a:t>
            </a:r>
            <a:endParaRPr lang="en-US" altLang="zh-CN" sz="2800" i="1" dirty="0">
              <a:solidFill>
                <a:schemeClr val="tx1"/>
              </a:solidFill>
              <a:latin typeface="Times New Roman" panose="02020603050405020304" pitchFamily="18" charset="0"/>
              <a:ea typeface="黑体" panose="02010609060101010101" pitchFamily="49" charset="-122"/>
              <a:sym typeface="Wingdings" panose="05000000000000000000" pitchFamily="2" charset="2"/>
            </a:endParaRPr>
          </a:p>
        </p:txBody>
      </p:sp>
      <p:grpSp>
        <p:nvGrpSpPr>
          <p:cNvPr id="2" name="Group 7"/>
          <p:cNvGrpSpPr/>
          <p:nvPr/>
        </p:nvGrpSpPr>
        <p:grpSpPr bwMode="auto">
          <a:xfrm>
            <a:off x="4716464" y="1707356"/>
            <a:ext cx="3781425" cy="2300288"/>
            <a:chOff x="3107" y="2042"/>
            <a:chExt cx="2382" cy="1932"/>
          </a:xfrm>
        </p:grpSpPr>
        <p:grpSp>
          <p:nvGrpSpPr>
            <p:cNvPr id="19459" name="Group 8"/>
            <p:cNvGrpSpPr/>
            <p:nvPr/>
          </p:nvGrpSpPr>
          <p:grpSpPr bwMode="auto">
            <a:xfrm>
              <a:off x="3107" y="2042"/>
              <a:ext cx="2382" cy="1932"/>
              <a:chOff x="3107" y="2042"/>
              <a:chExt cx="2382" cy="1932"/>
            </a:xfrm>
          </p:grpSpPr>
          <p:sp>
            <p:nvSpPr>
              <p:cNvPr id="19460" name="Line 9"/>
              <p:cNvSpPr>
                <a:spLocks noChangeShapeType="1"/>
              </p:cNvSpPr>
              <p:nvPr/>
            </p:nvSpPr>
            <p:spPr bwMode="auto">
              <a:xfrm>
                <a:off x="3107" y="3475"/>
                <a:ext cx="2268"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9461" name="Line 10"/>
              <p:cNvSpPr>
                <a:spLocks noChangeShapeType="1"/>
              </p:cNvSpPr>
              <p:nvPr/>
            </p:nvSpPr>
            <p:spPr bwMode="auto">
              <a:xfrm flipV="1">
                <a:off x="3742" y="2160"/>
                <a:ext cx="0" cy="181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aphicFrame>
            <p:nvGraphicFramePr>
              <p:cNvPr id="19462" name="Object 11"/>
              <p:cNvGraphicFramePr/>
              <p:nvPr/>
            </p:nvGraphicFramePr>
            <p:xfrm>
              <a:off x="3906" y="3375"/>
              <a:ext cx="104" cy="312"/>
            </p:xfrm>
            <a:graphic>
              <a:graphicData uri="http://schemas.openxmlformats.org/presentationml/2006/ole">
                <mc:AlternateContent xmlns:mc="http://schemas.openxmlformats.org/markup-compatibility/2006">
                  <mc:Choice xmlns:v="urn:schemas-microsoft-com:vml" Requires="v">
                    <p:oleObj spid="_x0000_s19522" r:id="rId4" imgW="88265" imgH="266700" progId="Equation.DSMT4">
                      <p:embed/>
                    </p:oleObj>
                  </mc:Choice>
                  <mc:Fallback>
                    <p:oleObj r:id="rId4" imgW="88265" imgH="266700" progId="Equation.DSMT4">
                      <p:embed/>
                      <p:pic>
                        <p:nvPicPr>
                          <p:cNvPr id="0" name="Object 1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6" y="3375"/>
                            <a:ext cx="104"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63" name="Object 12"/>
              <p:cNvGraphicFramePr/>
              <p:nvPr/>
            </p:nvGraphicFramePr>
            <p:xfrm>
              <a:off x="4069" y="3385"/>
              <a:ext cx="152" cy="317"/>
            </p:xfrm>
            <a:graphic>
              <a:graphicData uri="http://schemas.openxmlformats.org/presentationml/2006/ole">
                <mc:AlternateContent xmlns:mc="http://schemas.openxmlformats.org/markup-compatibility/2006">
                  <mc:Choice xmlns:v="urn:schemas-microsoft-com:vml" Requires="v">
                    <p:oleObj spid="_x0000_s19523" r:id="rId6" imgW="127000" imgH="266700" progId="Equation.DSMT4">
                      <p:embed/>
                    </p:oleObj>
                  </mc:Choice>
                  <mc:Fallback>
                    <p:oleObj r:id="rId6" imgW="127000" imgH="266700" progId="Equation.DSMT4">
                      <p:embed/>
                      <p:pic>
                        <p:nvPicPr>
                          <p:cNvPr id="0" name="Object 12"/>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9" y="3385"/>
                            <a:ext cx="152"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64" name="Object 13"/>
              <p:cNvGraphicFramePr/>
              <p:nvPr/>
            </p:nvGraphicFramePr>
            <p:xfrm>
              <a:off x="4272" y="3387"/>
              <a:ext cx="133" cy="326"/>
            </p:xfrm>
            <a:graphic>
              <a:graphicData uri="http://schemas.openxmlformats.org/presentationml/2006/ole">
                <mc:AlternateContent xmlns:mc="http://schemas.openxmlformats.org/markup-compatibility/2006">
                  <mc:Choice xmlns:v="urn:schemas-microsoft-com:vml" Requires="v">
                    <p:oleObj spid="_x0000_s19524" r:id="rId8" imgW="114300" imgH="279400" progId="Equation.DSMT4">
                      <p:embed/>
                    </p:oleObj>
                  </mc:Choice>
                  <mc:Fallback>
                    <p:oleObj r:id="rId8" imgW="114300" imgH="279400" progId="Equation.DSMT4">
                      <p:embed/>
                      <p:pic>
                        <p:nvPicPr>
                          <p:cNvPr id="0" name="Object 13"/>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72" y="3387"/>
                            <a:ext cx="133"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65" name="Object 14"/>
              <p:cNvGraphicFramePr/>
              <p:nvPr/>
            </p:nvGraphicFramePr>
            <p:xfrm>
              <a:off x="4446" y="3385"/>
              <a:ext cx="148" cy="311"/>
            </p:xfrm>
            <a:graphic>
              <a:graphicData uri="http://schemas.openxmlformats.org/presentationml/2006/ole">
                <mc:AlternateContent xmlns:mc="http://schemas.openxmlformats.org/markup-compatibility/2006">
                  <mc:Choice xmlns:v="urn:schemas-microsoft-com:vml" Requires="v">
                    <p:oleObj spid="_x0000_s19525" r:id="rId10" imgW="127000" imgH="266700" progId="Equation.DSMT4">
                      <p:embed/>
                    </p:oleObj>
                  </mc:Choice>
                  <mc:Fallback>
                    <p:oleObj r:id="rId10" imgW="127000" imgH="266700" progId="Equation.DSMT4">
                      <p:embed/>
                      <p:pic>
                        <p:nvPicPr>
                          <p:cNvPr id="0" name="Object 14"/>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46" y="3385"/>
                            <a:ext cx="148"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66" name="Object 15"/>
              <p:cNvGraphicFramePr/>
              <p:nvPr/>
            </p:nvGraphicFramePr>
            <p:xfrm>
              <a:off x="4634" y="3387"/>
              <a:ext cx="134" cy="326"/>
            </p:xfrm>
            <a:graphic>
              <a:graphicData uri="http://schemas.openxmlformats.org/presentationml/2006/ole">
                <mc:AlternateContent xmlns:mc="http://schemas.openxmlformats.org/markup-compatibility/2006">
                  <mc:Choice xmlns:v="urn:schemas-microsoft-com:vml" Requires="v">
                    <p:oleObj spid="_x0000_s19526" r:id="rId12" imgW="114300" imgH="279400" progId="Equation.DSMT4">
                      <p:embed/>
                    </p:oleObj>
                  </mc:Choice>
                  <mc:Fallback>
                    <p:oleObj r:id="rId12" imgW="114300" imgH="279400" progId="Equation.DSMT4">
                      <p:embed/>
                      <p:pic>
                        <p:nvPicPr>
                          <p:cNvPr id="0" name="Object 15"/>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34" y="3387"/>
                            <a:ext cx="134"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67" name="Object 16"/>
              <p:cNvGraphicFramePr/>
              <p:nvPr/>
            </p:nvGraphicFramePr>
            <p:xfrm>
              <a:off x="3634" y="3183"/>
              <a:ext cx="181" cy="247"/>
            </p:xfrm>
            <a:graphic>
              <a:graphicData uri="http://schemas.openxmlformats.org/presentationml/2006/ole">
                <mc:AlternateContent xmlns:mc="http://schemas.openxmlformats.org/markup-compatibility/2006">
                  <mc:Choice xmlns:v="urn:schemas-microsoft-com:vml" Requires="v">
                    <p:oleObj spid="_x0000_s19527" r:id="rId14" imgW="139700" imgH="190500" progId="Equation.DSMT4">
                      <p:embed/>
                    </p:oleObj>
                  </mc:Choice>
                  <mc:Fallback>
                    <p:oleObj r:id="rId14" imgW="139700" imgH="190500" progId="Equation.DSMT4">
                      <p:embed/>
                      <p:pic>
                        <p:nvPicPr>
                          <p:cNvPr id="0" name="Object 16"/>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34" y="3183"/>
                            <a:ext cx="181"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68" name="Object 17"/>
              <p:cNvGraphicFramePr/>
              <p:nvPr/>
            </p:nvGraphicFramePr>
            <p:xfrm>
              <a:off x="3599" y="2976"/>
              <a:ext cx="213" cy="247"/>
            </p:xfrm>
            <a:graphic>
              <a:graphicData uri="http://schemas.openxmlformats.org/presentationml/2006/ole">
                <mc:AlternateContent xmlns:mc="http://schemas.openxmlformats.org/markup-compatibility/2006">
                  <mc:Choice xmlns:v="urn:schemas-microsoft-com:vml" Requires="v">
                    <p:oleObj spid="_x0000_s19528" r:id="rId16" imgW="165100" imgH="190500" progId="Equation.DSMT4">
                      <p:embed/>
                    </p:oleObj>
                  </mc:Choice>
                  <mc:Fallback>
                    <p:oleObj r:id="rId16" imgW="165100" imgH="190500" progId="Equation.DSMT4">
                      <p:embed/>
                      <p:pic>
                        <p:nvPicPr>
                          <p:cNvPr id="0" name="Object 17"/>
                          <p:cNvPicPr>
                            <a:picLocks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99" y="2976"/>
                            <a:ext cx="213"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69" name="Object 18"/>
              <p:cNvGraphicFramePr/>
              <p:nvPr/>
            </p:nvGraphicFramePr>
            <p:xfrm>
              <a:off x="3622" y="2760"/>
              <a:ext cx="197" cy="263"/>
            </p:xfrm>
            <a:graphic>
              <a:graphicData uri="http://schemas.openxmlformats.org/presentationml/2006/ole">
                <mc:AlternateContent xmlns:mc="http://schemas.openxmlformats.org/markup-compatibility/2006">
                  <mc:Choice xmlns:v="urn:schemas-microsoft-com:vml" Requires="v">
                    <p:oleObj spid="_x0000_s19529" r:id="rId18" imgW="152400" imgH="203200" progId="Equation.DSMT4">
                      <p:embed/>
                    </p:oleObj>
                  </mc:Choice>
                  <mc:Fallback>
                    <p:oleObj r:id="rId18" imgW="152400" imgH="203200" progId="Equation.DSMT4">
                      <p:embed/>
                      <p:pic>
                        <p:nvPicPr>
                          <p:cNvPr id="0" name="Object 18"/>
                          <p:cNvPicPr>
                            <a:picLocks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622" y="2760"/>
                            <a:ext cx="197"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70" name="Object 19"/>
              <p:cNvGraphicFramePr/>
              <p:nvPr/>
            </p:nvGraphicFramePr>
            <p:xfrm>
              <a:off x="3597" y="2550"/>
              <a:ext cx="213" cy="247"/>
            </p:xfrm>
            <a:graphic>
              <a:graphicData uri="http://schemas.openxmlformats.org/presentationml/2006/ole">
                <mc:AlternateContent xmlns:mc="http://schemas.openxmlformats.org/markup-compatibility/2006">
                  <mc:Choice xmlns:v="urn:schemas-microsoft-com:vml" Requires="v">
                    <p:oleObj spid="_x0000_s19530" r:id="rId20" imgW="165100" imgH="190500" progId="Equation.DSMT4">
                      <p:embed/>
                    </p:oleObj>
                  </mc:Choice>
                  <mc:Fallback>
                    <p:oleObj r:id="rId20" imgW="165100" imgH="190500" progId="Equation.DSMT4">
                      <p:embed/>
                      <p:pic>
                        <p:nvPicPr>
                          <p:cNvPr id="0" name="Object 19"/>
                          <p:cNvPicPr>
                            <a:picLocks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597" y="2550"/>
                            <a:ext cx="213"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71" name="Object 20"/>
              <p:cNvGraphicFramePr/>
              <p:nvPr/>
            </p:nvGraphicFramePr>
            <p:xfrm>
              <a:off x="3582" y="3476"/>
              <a:ext cx="195" cy="226"/>
            </p:xfrm>
            <a:graphic>
              <a:graphicData uri="http://schemas.openxmlformats.org/presentationml/2006/ole">
                <mc:AlternateContent xmlns:mc="http://schemas.openxmlformats.org/markup-compatibility/2006">
                  <mc:Choice xmlns:v="urn:schemas-microsoft-com:vml" Requires="v">
                    <p:oleObj spid="_x0000_s19531" r:id="rId22" imgW="152400" imgH="177165" progId="Equation.DSMT4">
                      <p:embed/>
                    </p:oleObj>
                  </mc:Choice>
                  <mc:Fallback>
                    <p:oleObj r:id="rId22" imgW="152400" imgH="177165" progId="Equation.DSMT4">
                      <p:embed/>
                      <p:pic>
                        <p:nvPicPr>
                          <p:cNvPr id="0" name="Object 20"/>
                          <p:cNvPicPr>
                            <a:picLocks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582" y="3476"/>
                            <a:ext cx="195"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72" name="Object 21"/>
              <p:cNvGraphicFramePr/>
              <p:nvPr/>
            </p:nvGraphicFramePr>
            <p:xfrm>
              <a:off x="5284" y="3475"/>
              <a:ext cx="205" cy="225"/>
            </p:xfrm>
            <a:graphic>
              <a:graphicData uri="http://schemas.openxmlformats.org/presentationml/2006/ole">
                <mc:AlternateContent xmlns:mc="http://schemas.openxmlformats.org/markup-compatibility/2006">
                  <mc:Choice xmlns:v="urn:schemas-microsoft-com:vml" Requires="v">
                    <p:oleObj spid="_x0000_s19532" r:id="rId24" imgW="127000" imgH="139700" progId="Equation.DSMT4">
                      <p:embed/>
                    </p:oleObj>
                  </mc:Choice>
                  <mc:Fallback>
                    <p:oleObj r:id="rId24" imgW="127000" imgH="139700" progId="Equation.DSMT4">
                      <p:embed/>
                      <p:pic>
                        <p:nvPicPr>
                          <p:cNvPr id="0" name="Object 21"/>
                          <p:cNvPicPr>
                            <a:picLocks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284" y="3475"/>
                            <a:ext cx="205"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73" name="Object 22"/>
              <p:cNvGraphicFramePr/>
              <p:nvPr/>
            </p:nvGraphicFramePr>
            <p:xfrm>
              <a:off x="3560" y="2042"/>
              <a:ext cx="197" cy="233"/>
            </p:xfrm>
            <a:graphic>
              <a:graphicData uri="http://schemas.openxmlformats.org/presentationml/2006/ole">
                <mc:AlternateContent xmlns:mc="http://schemas.openxmlformats.org/markup-compatibility/2006">
                  <mc:Choice xmlns:v="urn:schemas-microsoft-com:vml" Requires="v">
                    <p:oleObj spid="_x0000_s19533" r:id="rId26" imgW="139700" imgH="165100" progId="Equation.DSMT4">
                      <p:embed/>
                    </p:oleObj>
                  </mc:Choice>
                  <mc:Fallback>
                    <p:oleObj r:id="rId26" imgW="139700" imgH="165100" progId="Equation.DSMT4">
                      <p:embed/>
                      <p:pic>
                        <p:nvPicPr>
                          <p:cNvPr id="0" name="Object 22"/>
                          <p:cNvPicPr>
                            <a:picLocks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560" y="2042"/>
                            <a:ext cx="1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19474" name="Line 23"/>
            <p:cNvSpPr>
              <a:spLocks noChangeShapeType="1"/>
            </p:cNvSpPr>
            <p:nvPr/>
          </p:nvSpPr>
          <p:spPr bwMode="auto">
            <a:xfrm>
              <a:off x="3233" y="2723"/>
              <a:ext cx="1779" cy="120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0866" name="文本框 10865"/>
          <p:cNvSpPr txBox="1">
            <a:spLocks noChangeArrowheads="1"/>
          </p:cNvSpPr>
          <p:nvPr/>
        </p:nvSpPr>
        <p:spPr bwMode="auto">
          <a:xfrm>
            <a:off x="1989138" y="1319213"/>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a:latin typeface="Times New Roman" panose="02020603050405020304" pitchFamily="18" charset="0"/>
              </a:rPr>
              <a:t>2</a:t>
            </a:r>
          </a:p>
        </p:txBody>
      </p:sp>
      <p:graphicFrame>
        <p:nvGraphicFramePr>
          <p:cNvPr id="10867" name="对象 10866"/>
          <p:cNvGraphicFramePr/>
          <p:nvPr/>
        </p:nvGraphicFramePr>
        <p:xfrm>
          <a:off x="3409950" y="1168004"/>
          <a:ext cx="463550" cy="539353"/>
        </p:xfrm>
        <a:graphic>
          <a:graphicData uri="http://schemas.openxmlformats.org/presentationml/2006/ole">
            <mc:AlternateContent xmlns:mc="http://schemas.openxmlformats.org/markup-compatibility/2006">
              <mc:Choice xmlns:v="urn:schemas-microsoft-com:vml" Requires="v">
                <p:oleObj spid="_x0000_s19534" r:id="rId28" imgW="254000" imgH="393700" progId="Equation.3">
                  <p:embed/>
                </p:oleObj>
              </mc:Choice>
              <mc:Fallback>
                <p:oleObj r:id="rId28" imgW="254000" imgH="393700" progId="Equation.3">
                  <p:embed/>
                  <p:pic>
                    <p:nvPicPr>
                      <p:cNvPr id="0" name="对象 10866"/>
                      <p:cNvPicPr>
                        <a:picLocks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409950" y="1168004"/>
                        <a:ext cx="463550"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0868" name="文本框 10867"/>
          <p:cNvSpPr txBox="1">
            <a:spLocks noChangeArrowheads="1"/>
          </p:cNvSpPr>
          <p:nvPr/>
        </p:nvSpPr>
        <p:spPr bwMode="auto">
          <a:xfrm>
            <a:off x="3492501" y="1984773"/>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a:latin typeface="Times New Roman" panose="02020603050405020304" pitchFamily="18" charset="0"/>
              </a:rPr>
              <a:t>-18</a:t>
            </a:r>
          </a:p>
        </p:txBody>
      </p:sp>
      <p:sp>
        <p:nvSpPr>
          <p:cNvPr id="10869" name="文本框 10868"/>
          <p:cNvSpPr txBox="1">
            <a:spLocks noChangeArrowheads="1"/>
          </p:cNvSpPr>
          <p:nvPr/>
        </p:nvSpPr>
        <p:spPr bwMode="auto">
          <a:xfrm>
            <a:off x="3492501" y="2680098"/>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a:latin typeface="Times New Roman" panose="02020603050405020304" pitchFamily="18" charset="0"/>
              </a:rPr>
              <a:t>-42</a:t>
            </a:r>
          </a:p>
        </p:txBody>
      </p:sp>
      <p:sp>
        <p:nvSpPr>
          <p:cNvPr id="10870" name="文本框 10869"/>
          <p:cNvSpPr txBox="1">
            <a:spLocks noChangeArrowheads="1"/>
          </p:cNvSpPr>
          <p:nvPr/>
        </p:nvSpPr>
        <p:spPr bwMode="auto">
          <a:xfrm>
            <a:off x="4932364" y="2175272"/>
            <a:ext cx="5032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i="1">
                <a:latin typeface="Times New Roman" panose="02020603050405020304" pitchFamily="18" charset="0"/>
              </a:rPr>
              <a:t>l</a:t>
            </a:r>
          </a:p>
        </p:txBody>
      </p:sp>
      <p:sp>
        <p:nvSpPr>
          <p:cNvPr id="19480" name="矩形 80"/>
          <p:cNvSpPr>
            <a:spLocks noChangeArrowheads="1"/>
          </p:cNvSpPr>
          <p:nvPr/>
        </p:nvSpPr>
        <p:spPr bwMode="auto">
          <a:xfrm>
            <a:off x="34925"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800" b="1" dirty="0">
                <a:solidFill>
                  <a:srgbClr val="228B8B"/>
                </a:solidFill>
                <a:ea typeface="方正姚体" panose="02010601030101010101" pitchFamily="2" charset="-122"/>
              </a:rPr>
              <a:t>当堂练习</a:t>
            </a:r>
            <a:endParaRPr lang="zh-CN" altLang="en-US" sz="1800" dirty="0">
              <a:solidFill>
                <a:srgbClr val="228B8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iterate type="wd">
                                    <p:tmPct val="10000"/>
                                  </p:iterate>
                                  <p:childTnLst>
                                    <p:set>
                                      <p:cBhvr>
                                        <p:cTn id="6" dur="1" fill="hold">
                                          <p:stCondLst>
                                            <p:cond delay="0"/>
                                          </p:stCondLst>
                                        </p:cTn>
                                        <p:tgtEl>
                                          <p:spTgt spid="10848"/>
                                        </p:tgtEl>
                                        <p:attrNameLst>
                                          <p:attrName>style.visibility</p:attrName>
                                        </p:attrNameLst>
                                      </p:cBhvr>
                                      <p:to>
                                        <p:strVal val="visible"/>
                                      </p:to>
                                    </p:set>
                                    <p:animEffect transition="in" filter="blinds(horizontal)">
                                      <p:cBhvr>
                                        <p:cTn id="7" dur="500"/>
                                        <p:tgtEl>
                                          <p:spTgt spid="1084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10870"/>
                                        </p:tgtEl>
                                        <p:attrNameLst>
                                          <p:attrName>style.visibility</p:attrName>
                                        </p:attrNameLst>
                                      </p:cBhvr>
                                      <p:to>
                                        <p:strVal val="visible"/>
                                      </p:to>
                                    </p:set>
                                    <p:anim calcmode="lin" valueType="num">
                                      <p:cBhvr>
                                        <p:cTn id="15" dur="500" fill="hold"/>
                                        <p:tgtEl>
                                          <p:spTgt spid="10870"/>
                                        </p:tgtEl>
                                        <p:attrNameLst>
                                          <p:attrName>ppt_x</p:attrName>
                                        </p:attrNameLst>
                                      </p:cBhvr>
                                      <p:tavLst>
                                        <p:tav tm="0">
                                          <p:val>
                                            <p:strVal val="#ppt_x"/>
                                          </p:val>
                                        </p:tav>
                                        <p:tav tm="100000">
                                          <p:val>
                                            <p:strVal val="#ppt_x"/>
                                          </p:val>
                                        </p:tav>
                                      </p:tavLst>
                                    </p:anim>
                                    <p:anim calcmode="lin" valueType="num">
                                      <p:cBhvr>
                                        <p:cTn id="16" dur="500" fill="hold"/>
                                        <p:tgtEl>
                                          <p:spTgt spid="1087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0866"/>
                                        </p:tgtEl>
                                        <p:attrNameLst>
                                          <p:attrName>style.visibility</p:attrName>
                                        </p:attrNameLst>
                                      </p:cBhvr>
                                      <p:to>
                                        <p:strVal val="visible"/>
                                      </p:to>
                                    </p:set>
                                    <p:animEffect transition="in" filter="slide(fromBottom)">
                                      <p:cBhvr>
                                        <p:cTn id="21" dur="500"/>
                                        <p:tgtEl>
                                          <p:spTgt spid="10866"/>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10867"/>
                                        </p:tgtEl>
                                        <p:attrNameLst>
                                          <p:attrName>style.visibility</p:attrName>
                                        </p:attrNameLst>
                                      </p:cBhvr>
                                      <p:to>
                                        <p:strVal val="visible"/>
                                      </p:to>
                                    </p:set>
                                    <p:animEffect transition="in" filter="slide(fromBottom)">
                                      <p:cBhvr>
                                        <p:cTn id="26" dur="500"/>
                                        <p:tgtEl>
                                          <p:spTgt spid="1086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0868"/>
                                        </p:tgtEl>
                                        <p:attrNameLst>
                                          <p:attrName>style.visibility</p:attrName>
                                        </p:attrNameLst>
                                      </p:cBhvr>
                                      <p:to>
                                        <p:strVal val="visible"/>
                                      </p:to>
                                    </p:set>
                                    <p:animEffect transition="in" filter="slide(fromBottom)">
                                      <p:cBhvr>
                                        <p:cTn id="31" dur="500"/>
                                        <p:tgtEl>
                                          <p:spTgt spid="10868"/>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0869"/>
                                        </p:tgtEl>
                                        <p:attrNameLst>
                                          <p:attrName>style.visibility</p:attrName>
                                        </p:attrNameLst>
                                      </p:cBhvr>
                                      <p:to>
                                        <p:strVal val="visible"/>
                                      </p:to>
                                    </p:set>
                                    <p:animEffect transition="in" filter="slide(fromBottom)">
                                      <p:cBhvr>
                                        <p:cTn id="36" dur="500"/>
                                        <p:tgtEl>
                                          <p:spTgt spid="10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48" grpId="0"/>
      <p:bldP spid="10866" grpId="0"/>
      <p:bldP spid="10868" grpId="0"/>
      <p:bldP spid="10869" grpId="0"/>
      <p:bldP spid="1087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ChangeArrowheads="1"/>
          </p:cNvSpPr>
          <p:nvPr/>
        </p:nvSpPr>
        <p:spPr bwMode="auto">
          <a:xfrm>
            <a:off x="468314" y="364926"/>
            <a:ext cx="7920037" cy="106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66700">
              <a:lnSpc>
                <a:spcPct val="140000"/>
              </a:lnSpc>
            </a:pPr>
            <a:r>
              <a:rPr lang="en-US" altLang="zh-CN" dirty="0">
                <a:solidFill>
                  <a:schemeClr val="tx1"/>
                </a:solidFill>
                <a:latin typeface="Times New Roman" panose="02020603050405020304" pitchFamily="18" charset="0"/>
                <a:ea typeface="黑体" panose="02010609060101010101" pitchFamily="49" charset="-122"/>
              </a:rPr>
              <a:t>2.</a:t>
            </a:r>
            <a:r>
              <a:rPr lang="zh-CN" altLang="en-US" dirty="0">
                <a:solidFill>
                  <a:schemeClr val="tx1"/>
                </a:solidFill>
                <a:latin typeface="Times New Roman" panose="02020603050405020304" pitchFamily="18" charset="0"/>
                <a:ea typeface="黑体" panose="02010609060101010101" pitchFamily="49" charset="-122"/>
              </a:rPr>
              <a:t>判断三点</a:t>
            </a:r>
            <a:r>
              <a:rPr lang="en-US" altLang="zh-CN" dirty="0">
                <a:solidFill>
                  <a:schemeClr val="tx1"/>
                </a:solidFill>
                <a:latin typeface="Times New Roman" panose="02020603050405020304" pitchFamily="18" charset="0"/>
                <a:ea typeface="黑体" panose="02010609060101010101" pitchFamily="49" charset="-122"/>
              </a:rPr>
              <a:t>A</a:t>
            </a:r>
            <a:r>
              <a:rPr lang="zh-CN" altLang="en-US"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3</a:t>
            </a:r>
            <a:r>
              <a:rPr lang="zh-CN" altLang="en-US"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1</a:t>
            </a:r>
            <a:r>
              <a:rPr lang="zh-CN" altLang="en-US"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B</a:t>
            </a:r>
            <a:r>
              <a:rPr lang="zh-CN" altLang="en-US"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0</a:t>
            </a:r>
            <a:r>
              <a:rPr lang="zh-CN" altLang="en-US"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-2</a:t>
            </a:r>
            <a:r>
              <a:rPr lang="zh-CN" altLang="en-US"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C</a:t>
            </a:r>
            <a:r>
              <a:rPr lang="zh-CN" altLang="en-US"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4</a:t>
            </a:r>
            <a:r>
              <a:rPr lang="zh-CN" altLang="en-US"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2</a:t>
            </a:r>
            <a:r>
              <a:rPr lang="zh-CN" altLang="en-US" dirty="0">
                <a:solidFill>
                  <a:schemeClr val="tx1"/>
                </a:solidFill>
                <a:latin typeface="Times New Roman" panose="02020603050405020304" pitchFamily="18" charset="0"/>
                <a:ea typeface="黑体" panose="02010609060101010101" pitchFamily="49" charset="-122"/>
              </a:rPr>
              <a:t>）是否在     同一条直线上．</a:t>
            </a:r>
          </a:p>
        </p:txBody>
      </p:sp>
      <p:grpSp>
        <p:nvGrpSpPr>
          <p:cNvPr id="3" name="Group 4"/>
          <p:cNvGrpSpPr/>
          <p:nvPr/>
        </p:nvGrpSpPr>
        <p:grpSpPr bwMode="auto">
          <a:xfrm>
            <a:off x="3554413" y="2097882"/>
            <a:ext cx="1738312" cy="716756"/>
            <a:chOff x="1474" y="2704"/>
            <a:chExt cx="959" cy="466"/>
          </a:xfrm>
        </p:grpSpPr>
        <p:sp>
          <p:nvSpPr>
            <p:cNvPr id="21507" name="Rectangle 5"/>
            <p:cNvSpPr>
              <a:spLocks noChangeArrowheads="1"/>
            </p:cNvSpPr>
            <p:nvPr/>
          </p:nvSpPr>
          <p:spPr bwMode="auto">
            <a:xfrm>
              <a:off x="1474" y="2715"/>
              <a:ext cx="272"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ltLang="zh-CN">
                  <a:latin typeface="Times New Roman" panose="02020603050405020304" pitchFamily="18" charset="0"/>
                  <a:ea typeface="黑体" panose="02010609060101010101" pitchFamily="49" charset="-122"/>
                </a:rPr>
                <a:t>∴</a:t>
              </a:r>
            </a:p>
          </p:txBody>
        </p:sp>
        <p:graphicFrame>
          <p:nvGraphicFramePr>
            <p:cNvPr id="21508" name="Object 64"/>
            <p:cNvGraphicFramePr/>
            <p:nvPr/>
          </p:nvGraphicFramePr>
          <p:xfrm>
            <a:off x="1876" y="2704"/>
            <a:ext cx="557" cy="466"/>
          </p:xfrm>
          <a:graphic>
            <a:graphicData uri="http://schemas.openxmlformats.org/presentationml/2006/ole">
              <mc:AlternateContent xmlns:mc="http://schemas.openxmlformats.org/markup-compatibility/2006">
                <mc:Choice xmlns:v="urn:schemas-microsoft-com:vml" Requires="v">
                  <p:oleObj spid="_x0000_s21520" r:id="rId3" imgW="723900" imgH="609600" progId="Equation.3">
                    <p:embed/>
                  </p:oleObj>
                </mc:Choice>
                <mc:Fallback>
                  <p:oleObj r:id="rId3" imgW="723900" imgH="609600" progId="Equation.3">
                    <p:embed/>
                    <p:pic>
                      <p:nvPicPr>
                        <p:cNvPr id="0" name="Object 6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6" y="2704"/>
                          <a:ext cx="557" cy="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graphicFrame>
        <p:nvGraphicFramePr>
          <p:cNvPr id="93384" name="Object 65"/>
          <p:cNvGraphicFramePr/>
          <p:nvPr/>
        </p:nvGraphicFramePr>
        <p:xfrm>
          <a:off x="1857376" y="2151460"/>
          <a:ext cx="1419225" cy="652463"/>
        </p:xfrm>
        <a:graphic>
          <a:graphicData uri="http://schemas.openxmlformats.org/presentationml/2006/ole">
            <mc:AlternateContent xmlns:mc="http://schemas.openxmlformats.org/markup-compatibility/2006">
              <mc:Choice xmlns:v="urn:schemas-microsoft-com:vml" Requires="v">
                <p:oleObj spid="_x0000_s21521" r:id="rId5" imgW="1003300" imgH="609600" progId="Equation.3">
                  <p:embed/>
                </p:oleObj>
              </mc:Choice>
              <mc:Fallback>
                <p:oleObj r:id="rId5" imgW="1003300" imgH="609600" progId="Equation.3">
                  <p:embed/>
                  <p:pic>
                    <p:nvPicPr>
                      <p:cNvPr id="0" name="Object 6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7376" y="2151460"/>
                        <a:ext cx="141922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93385" name="Rectangle 10"/>
          <p:cNvSpPr>
            <a:spLocks noChangeArrowheads="1"/>
          </p:cNvSpPr>
          <p:nvPr/>
        </p:nvSpPr>
        <p:spPr bwMode="auto">
          <a:xfrm>
            <a:off x="936625" y="1491854"/>
            <a:ext cx="6985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dirty="0">
                <a:latin typeface="Times New Roman" panose="02020603050405020304" pitchFamily="18" charset="0"/>
                <a:ea typeface="黑体" panose="02010609060101010101" pitchFamily="49" charset="-122"/>
              </a:rPr>
              <a:t>解：设过</a:t>
            </a:r>
            <a:r>
              <a:rPr lang="en-US" altLang="zh-CN" dirty="0">
                <a:latin typeface="Times New Roman" panose="02020603050405020304" pitchFamily="18" charset="0"/>
                <a:ea typeface="黑体" panose="02010609060101010101" pitchFamily="49" charset="-122"/>
              </a:rPr>
              <a:t>A</a:t>
            </a:r>
            <a:r>
              <a:rPr lang="zh-CN" altLang="en-US" dirty="0">
                <a:latin typeface="Times New Roman" panose="02020603050405020304" pitchFamily="18" charset="0"/>
                <a:ea typeface="黑体" panose="02010609060101010101" pitchFamily="49" charset="-122"/>
              </a:rPr>
              <a:t>，</a:t>
            </a:r>
            <a:r>
              <a:rPr lang="en-US" altLang="zh-CN" dirty="0">
                <a:latin typeface="Times New Roman" panose="02020603050405020304" pitchFamily="18" charset="0"/>
                <a:ea typeface="黑体" panose="02010609060101010101" pitchFamily="49" charset="-122"/>
              </a:rPr>
              <a:t>B</a:t>
            </a:r>
            <a:r>
              <a:rPr lang="zh-CN" altLang="en-US" dirty="0">
                <a:latin typeface="Times New Roman" panose="02020603050405020304" pitchFamily="18" charset="0"/>
                <a:ea typeface="黑体" panose="02010609060101010101" pitchFamily="49" charset="-122"/>
              </a:rPr>
              <a:t>两点的直线的表达式为</a:t>
            </a:r>
            <a:r>
              <a:rPr lang="en-US" altLang="zh-CN" i="1" dirty="0">
                <a:latin typeface="Times New Roman" panose="02020603050405020304" pitchFamily="18" charset="0"/>
                <a:ea typeface="黑体" panose="02010609060101010101" pitchFamily="49" charset="-122"/>
              </a:rPr>
              <a:t>y=</a:t>
            </a:r>
            <a:r>
              <a:rPr lang="en-US" altLang="zh-CN" i="1" dirty="0" err="1">
                <a:latin typeface="Times New Roman" panose="02020603050405020304" pitchFamily="18" charset="0"/>
                <a:ea typeface="黑体" panose="02010609060101010101" pitchFamily="49" charset="-122"/>
              </a:rPr>
              <a:t>kx+b</a:t>
            </a:r>
            <a:r>
              <a:rPr lang="zh-CN" altLang="en-US" dirty="0">
                <a:latin typeface="Times New Roman" panose="02020603050405020304" pitchFamily="18" charset="0"/>
                <a:ea typeface="黑体" panose="02010609060101010101" pitchFamily="49" charset="-122"/>
              </a:rPr>
              <a:t>．</a:t>
            </a:r>
          </a:p>
          <a:p>
            <a:r>
              <a:rPr lang="zh-CN" altLang="en-US" dirty="0">
                <a:latin typeface="Times New Roman" panose="02020603050405020304" pitchFamily="18" charset="0"/>
                <a:ea typeface="黑体" panose="02010609060101010101" pitchFamily="49" charset="-122"/>
              </a:rPr>
              <a:t>由题意可知，</a:t>
            </a:r>
          </a:p>
        </p:txBody>
      </p:sp>
      <p:sp>
        <p:nvSpPr>
          <p:cNvPr id="2" name="矩形 1"/>
          <p:cNvSpPr>
            <a:spLocks noChangeArrowheads="1"/>
          </p:cNvSpPr>
          <p:nvPr/>
        </p:nvSpPr>
        <p:spPr bwMode="auto">
          <a:xfrm>
            <a:off x="792163" y="2758678"/>
            <a:ext cx="86042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266700">
              <a:lnSpc>
                <a:spcPct val="140000"/>
              </a:lnSpc>
            </a:pPr>
            <a:r>
              <a:rPr lang="en-US" altLang="zh-CN">
                <a:latin typeface="Times New Roman" panose="02020603050405020304" pitchFamily="18" charset="0"/>
                <a:ea typeface="黑体" panose="02010609060101010101" pitchFamily="49" charset="-122"/>
              </a:rPr>
              <a:t>∴</a:t>
            </a:r>
            <a:r>
              <a:rPr lang="zh-CN" altLang="en-US">
                <a:latin typeface="Times New Roman" panose="02020603050405020304" pitchFamily="18" charset="0"/>
                <a:ea typeface="黑体" panose="02010609060101010101" pitchFamily="49" charset="-122"/>
              </a:rPr>
              <a:t>过</a:t>
            </a:r>
            <a:r>
              <a:rPr lang="en-US" altLang="zh-CN">
                <a:latin typeface="Times New Roman" panose="02020603050405020304" pitchFamily="18" charset="0"/>
                <a:ea typeface="黑体" panose="02010609060101010101" pitchFamily="49" charset="-122"/>
              </a:rPr>
              <a:t>A</a:t>
            </a:r>
            <a:r>
              <a:rPr lang="zh-CN" altLang="en-US">
                <a:latin typeface="Times New Roman" panose="02020603050405020304" pitchFamily="18" charset="0"/>
                <a:ea typeface="黑体" panose="02010609060101010101" pitchFamily="49" charset="-122"/>
              </a:rPr>
              <a:t>，</a:t>
            </a:r>
            <a:r>
              <a:rPr lang="en-US" altLang="zh-CN">
                <a:latin typeface="Times New Roman" panose="02020603050405020304" pitchFamily="18" charset="0"/>
                <a:ea typeface="黑体" panose="02010609060101010101" pitchFamily="49" charset="-122"/>
              </a:rPr>
              <a:t>B</a:t>
            </a:r>
            <a:r>
              <a:rPr lang="zh-CN" altLang="en-US">
                <a:latin typeface="Times New Roman" panose="02020603050405020304" pitchFamily="18" charset="0"/>
                <a:ea typeface="黑体" panose="02010609060101010101" pitchFamily="49" charset="-122"/>
              </a:rPr>
              <a:t>两点的直线的表达式为</a:t>
            </a:r>
            <a:r>
              <a:rPr lang="en-US" altLang="zh-CN" i="1">
                <a:latin typeface="Times New Roman" panose="02020603050405020304" pitchFamily="18" charset="0"/>
                <a:ea typeface="黑体" panose="02010609060101010101" pitchFamily="49" charset="-122"/>
              </a:rPr>
              <a:t>y=x</a:t>
            </a:r>
            <a:r>
              <a:rPr lang="en-US" altLang="zh-CN">
                <a:latin typeface="Times New Roman" panose="02020603050405020304" pitchFamily="18" charset="0"/>
                <a:ea typeface="黑体" panose="02010609060101010101" pitchFamily="49" charset="-122"/>
              </a:rPr>
              <a:t>-2</a:t>
            </a:r>
            <a:r>
              <a:rPr lang="zh-CN" altLang="en-US">
                <a:latin typeface="Times New Roman" panose="02020603050405020304" pitchFamily="18" charset="0"/>
                <a:ea typeface="黑体" panose="02010609060101010101" pitchFamily="49" charset="-122"/>
              </a:rPr>
              <a:t>．</a:t>
            </a:r>
          </a:p>
          <a:p>
            <a:pPr indent="266700" eaLnBrk="0" hangingPunct="0">
              <a:lnSpc>
                <a:spcPct val="140000"/>
              </a:lnSpc>
            </a:pPr>
            <a:r>
              <a:rPr lang="zh-CN" altLang="en-US">
                <a:latin typeface="Times New Roman" panose="02020603050405020304" pitchFamily="18" charset="0"/>
                <a:ea typeface="黑体" panose="02010609060101010101" pitchFamily="49" charset="-122"/>
              </a:rPr>
              <a:t>∵当</a:t>
            </a:r>
            <a:r>
              <a:rPr lang="en-US" altLang="zh-CN" i="1">
                <a:latin typeface="Times New Roman" panose="02020603050405020304" pitchFamily="18" charset="0"/>
                <a:ea typeface="黑体" panose="02010609060101010101" pitchFamily="49" charset="-122"/>
              </a:rPr>
              <a:t>x</a:t>
            </a:r>
            <a:r>
              <a:rPr lang="en-US" altLang="zh-CN">
                <a:latin typeface="Times New Roman" panose="02020603050405020304" pitchFamily="18" charset="0"/>
                <a:ea typeface="黑体" panose="02010609060101010101" pitchFamily="49" charset="-122"/>
              </a:rPr>
              <a:t>=4</a:t>
            </a:r>
            <a:r>
              <a:rPr lang="zh-CN" altLang="en-US">
                <a:latin typeface="Times New Roman" panose="02020603050405020304" pitchFamily="18" charset="0"/>
                <a:ea typeface="黑体" panose="02010609060101010101" pitchFamily="49" charset="-122"/>
              </a:rPr>
              <a:t>时，</a:t>
            </a:r>
            <a:r>
              <a:rPr lang="en-US" altLang="zh-CN" i="1">
                <a:latin typeface="Times New Roman" panose="02020603050405020304" pitchFamily="18" charset="0"/>
                <a:ea typeface="黑体" panose="02010609060101010101" pitchFamily="49" charset="-122"/>
              </a:rPr>
              <a:t>y</a:t>
            </a:r>
            <a:r>
              <a:rPr lang="en-US" altLang="zh-CN">
                <a:latin typeface="Times New Roman" panose="02020603050405020304" pitchFamily="18" charset="0"/>
                <a:ea typeface="黑体" panose="02010609060101010101" pitchFamily="49" charset="-122"/>
              </a:rPr>
              <a:t>=4-2=2</a:t>
            </a:r>
            <a:r>
              <a:rPr lang="zh-CN" altLang="en-US">
                <a:latin typeface="Times New Roman" panose="02020603050405020304" pitchFamily="18" charset="0"/>
                <a:ea typeface="黑体" panose="02010609060101010101" pitchFamily="49" charset="-122"/>
              </a:rPr>
              <a:t>．</a:t>
            </a:r>
          </a:p>
          <a:p>
            <a:pPr indent="266700" eaLnBrk="0" hangingPunct="0">
              <a:lnSpc>
                <a:spcPct val="140000"/>
              </a:lnSpc>
            </a:pPr>
            <a:r>
              <a:rPr lang="zh-CN" altLang="en-US">
                <a:latin typeface="Times New Roman" panose="02020603050405020304" pitchFamily="18" charset="0"/>
                <a:ea typeface="黑体" panose="02010609060101010101" pitchFamily="49" charset="-122"/>
              </a:rPr>
              <a:t>∴点</a:t>
            </a:r>
            <a:r>
              <a:rPr lang="en-US" altLang="zh-CN">
                <a:latin typeface="Times New Roman" panose="02020603050405020304" pitchFamily="18" charset="0"/>
                <a:ea typeface="黑体" panose="02010609060101010101" pitchFamily="49" charset="-122"/>
              </a:rPr>
              <a:t>C</a:t>
            </a:r>
            <a:r>
              <a:rPr lang="zh-CN" altLang="en-US">
                <a:latin typeface="Times New Roman" panose="02020603050405020304" pitchFamily="18" charset="0"/>
                <a:ea typeface="黑体" panose="02010609060101010101" pitchFamily="49" charset="-122"/>
              </a:rPr>
              <a:t>（</a:t>
            </a:r>
            <a:r>
              <a:rPr lang="en-US" altLang="zh-CN">
                <a:latin typeface="Times New Roman" panose="02020603050405020304" pitchFamily="18" charset="0"/>
                <a:ea typeface="黑体" panose="02010609060101010101" pitchFamily="49" charset="-122"/>
              </a:rPr>
              <a:t>4</a:t>
            </a:r>
            <a:r>
              <a:rPr lang="zh-CN" altLang="en-US">
                <a:latin typeface="Times New Roman" panose="02020603050405020304" pitchFamily="18" charset="0"/>
                <a:ea typeface="黑体" panose="02010609060101010101" pitchFamily="49" charset="-122"/>
              </a:rPr>
              <a:t>，</a:t>
            </a:r>
            <a:r>
              <a:rPr lang="en-US" altLang="zh-CN">
                <a:latin typeface="Times New Roman" panose="02020603050405020304" pitchFamily="18" charset="0"/>
                <a:ea typeface="黑体" panose="02010609060101010101" pitchFamily="49" charset="-122"/>
              </a:rPr>
              <a:t>2</a:t>
            </a:r>
            <a:r>
              <a:rPr lang="zh-CN" altLang="en-US">
                <a:latin typeface="Times New Roman" panose="02020603050405020304" pitchFamily="18" charset="0"/>
                <a:ea typeface="黑体" panose="02010609060101010101" pitchFamily="49" charset="-122"/>
              </a:rPr>
              <a:t>）在直线</a:t>
            </a:r>
            <a:r>
              <a:rPr lang="en-US" altLang="zh-CN" i="1">
                <a:latin typeface="Times New Roman" panose="02020603050405020304" pitchFamily="18" charset="0"/>
                <a:ea typeface="黑体" panose="02010609060101010101" pitchFamily="49" charset="-122"/>
              </a:rPr>
              <a:t>y</a:t>
            </a:r>
            <a:r>
              <a:rPr lang="en-US" altLang="zh-CN">
                <a:latin typeface="Times New Roman" panose="02020603050405020304" pitchFamily="18" charset="0"/>
                <a:ea typeface="黑体" panose="02010609060101010101" pitchFamily="49" charset="-122"/>
              </a:rPr>
              <a:t>=</a:t>
            </a:r>
            <a:r>
              <a:rPr lang="en-US" altLang="zh-CN" i="1">
                <a:latin typeface="Times New Roman" panose="02020603050405020304" pitchFamily="18" charset="0"/>
                <a:ea typeface="黑体" panose="02010609060101010101" pitchFamily="49" charset="-122"/>
              </a:rPr>
              <a:t>x</a:t>
            </a:r>
            <a:r>
              <a:rPr lang="en-US" altLang="zh-CN">
                <a:latin typeface="Times New Roman" panose="02020603050405020304" pitchFamily="18" charset="0"/>
                <a:ea typeface="黑体" panose="02010609060101010101" pitchFamily="49" charset="-122"/>
              </a:rPr>
              <a:t>-2</a:t>
            </a:r>
            <a:r>
              <a:rPr lang="zh-CN" altLang="en-US">
                <a:latin typeface="Times New Roman" panose="02020603050405020304" pitchFamily="18" charset="0"/>
                <a:ea typeface="黑体" panose="02010609060101010101" pitchFamily="49" charset="-122"/>
              </a:rPr>
              <a:t>上．</a:t>
            </a:r>
          </a:p>
          <a:p>
            <a:pPr indent="266700" eaLnBrk="0" hangingPunct="0">
              <a:lnSpc>
                <a:spcPct val="140000"/>
              </a:lnSpc>
            </a:pPr>
            <a:r>
              <a:rPr lang="zh-CN" altLang="en-US">
                <a:latin typeface="Times New Roman" panose="02020603050405020304" pitchFamily="18" charset="0"/>
                <a:ea typeface="黑体" panose="02010609060101010101" pitchFamily="49" charset="-122"/>
              </a:rPr>
              <a:t>∴三点</a:t>
            </a:r>
            <a:r>
              <a:rPr lang="en-US" altLang="zh-CN">
                <a:latin typeface="Times New Roman" panose="02020603050405020304" pitchFamily="18" charset="0"/>
                <a:ea typeface="黑体" panose="02010609060101010101" pitchFamily="49" charset="-122"/>
              </a:rPr>
              <a:t>A</a:t>
            </a:r>
            <a:r>
              <a:rPr lang="zh-CN" altLang="en-US">
                <a:latin typeface="Times New Roman" panose="02020603050405020304" pitchFamily="18" charset="0"/>
                <a:ea typeface="黑体" panose="02010609060101010101" pitchFamily="49" charset="-122"/>
              </a:rPr>
              <a:t>（</a:t>
            </a:r>
            <a:r>
              <a:rPr lang="en-US" altLang="zh-CN">
                <a:latin typeface="Times New Roman" panose="02020603050405020304" pitchFamily="18" charset="0"/>
                <a:ea typeface="黑体" panose="02010609060101010101" pitchFamily="49" charset="-122"/>
              </a:rPr>
              <a:t>3</a:t>
            </a:r>
            <a:r>
              <a:rPr lang="zh-CN" altLang="en-US">
                <a:latin typeface="Times New Roman" panose="02020603050405020304" pitchFamily="18" charset="0"/>
                <a:ea typeface="黑体" panose="02010609060101010101" pitchFamily="49" charset="-122"/>
              </a:rPr>
              <a:t>，</a:t>
            </a:r>
            <a:r>
              <a:rPr lang="en-US" altLang="zh-CN">
                <a:latin typeface="Times New Roman" panose="02020603050405020304" pitchFamily="18" charset="0"/>
                <a:ea typeface="黑体" panose="02010609060101010101" pitchFamily="49" charset="-122"/>
              </a:rPr>
              <a:t>1</a:t>
            </a:r>
            <a:r>
              <a:rPr lang="zh-CN" altLang="en-US">
                <a:latin typeface="Times New Roman" panose="02020603050405020304" pitchFamily="18" charset="0"/>
                <a:ea typeface="黑体" panose="02010609060101010101" pitchFamily="49" charset="-122"/>
              </a:rPr>
              <a:t>）， </a:t>
            </a:r>
            <a:r>
              <a:rPr lang="en-US" altLang="zh-CN">
                <a:latin typeface="Times New Roman" panose="02020603050405020304" pitchFamily="18" charset="0"/>
                <a:ea typeface="黑体" panose="02010609060101010101" pitchFamily="49" charset="-122"/>
              </a:rPr>
              <a:t>B</a:t>
            </a:r>
            <a:r>
              <a:rPr lang="zh-CN" altLang="en-US">
                <a:latin typeface="Times New Roman" panose="02020603050405020304" pitchFamily="18" charset="0"/>
                <a:ea typeface="黑体" panose="02010609060101010101" pitchFamily="49" charset="-122"/>
              </a:rPr>
              <a:t>（</a:t>
            </a:r>
            <a:r>
              <a:rPr lang="en-US" altLang="zh-CN">
                <a:latin typeface="Times New Roman" panose="02020603050405020304" pitchFamily="18" charset="0"/>
                <a:ea typeface="黑体" panose="02010609060101010101" pitchFamily="49" charset="-122"/>
              </a:rPr>
              <a:t>0</a:t>
            </a:r>
            <a:r>
              <a:rPr lang="zh-CN" altLang="en-US">
                <a:latin typeface="Times New Roman" panose="02020603050405020304" pitchFamily="18" charset="0"/>
                <a:ea typeface="黑体" panose="02010609060101010101" pitchFamily="49" charset="-122"/>
              </a:rPr>
              <a:t>，</a:t>
            </a:r>
            <a:r>
              <a:rPr lang="en-US" altLang="zh-CN">
                <a:latin typeface="Times New Roman" panose="02020603050405020304" pitchFamily="18" charset="0"/>
                <a:ea typeface="黑体" panose="02010609060101010101" pitchFamily="49" charset="-122"/>
              </a:rPr>
              <a:t>-2</a:t>
            </a:r>
            <a:r>
              <a:rPr lang="zh-CN" altLang="en-US">
                <a:latin typeface="Times New Roman" panose="02020603050405020304" pitchFamily="18" charset="0"/>
                <a:ea typeface="黑体" panose="02010609060101010101" pitchFamily="49" charset="-122"/>
              </a:rPr>
              <a:t>），</a:t>
            </a:r>
            <a:r>
              <a:rPr lang="en-US" altLang="zh-CN">
                <a:latin typeface="Times New Roman" panose="02020603050405020304" pitchFamily="18" charset="0"/>
                <a:ea typeface="黑体" panose="02010609060101010101" pitchFamily="49" charset="-122"/>
              </a:rPr>
              <a:t>C</a:t>
            </a:r>
            <a:r>
              <a:rPr lang="zh-CN" altLang="en-US">
                <a:latin typeface="Times New Roman" panose="02020603050405020304" pitchFamily="18" charset="0"/>
                <a:ea typeface="黑体" panose="02010609060101010101" pitchFamily="49" charset="-122"/>
              </a:rPr>
              <a:t>（</a:t>
            </a:r>
            <a:r>
              <a:rPr lang="en-US" altLang="zh-CN">
                <a:latin typeface="Times New Roman" panose="02020603050405020304" pitchFamily="18" charset="0"/>
                <a:ea typeface="黑体" panose="02010609060101010101" pitchFamily="49" charset="-122"/>
              </a:rPr>
              <a:t>4</a:t>
            </a:r>
            <a:r>
              <a:rPr lang="zh-CN" altLang="en-US">
                <a:latin typeface="Times New Roman" panose="02020603050405020304" pitchFamily="18" charset="0"/>
                <a:ea typeface="黑体" panose="02010609060101010101" pitchFamily="49" charset="-122"/>
              </a:rPr>
              <a:t>，</a:t>
            </a:r>
            <a:r>
              <a:rPr lang="en-US" altLang="zh-CN">
                <a:latin typeface="Times New Roman" panose="02020603050405020304" pitchFamily="18" charset="0"/>
                <a:ea typeface="黑体" panose="02010609060101010101" pitchFamily="49" charset="-122"/>
              </a:rPr>
              <a:t>2</a:t>
            </a:r>
            <a:r>
              <a:rPr lang="zh-CN" altLang="en-US">
                <a:latin typeface="Times New Roman" panose="02020603050405020304" pitchFamily="18" charset="0"/>
                <a:ea typeface="黑体" panose="02010609060101010101" pitchFamily="49" charset="-122"/>
              </a:rPr>
              <a:t>）在</a:t>
            </a:r>
          </a:p>
          <a:p>
            <a:pPr indent="266700" eaLnBrk="0" hangingPunct="0">
              <a:lnSpc>
                <a:spcPct val="140000"/>
              </a:lnSpc>
            </a:pPr>
            <a:r>
              <a:rPr lang="zh-CN" altLang="en-US">
                <a:latin typeface="Times New Roman" panose="02020603050405020304" pitchFamily="18" charset="0"/>
                <a:ea typeface="黑体" panose="02010609060101010101" pitchFamily="49" charset="-122"/>
              </a:rPr>
              <a:t>    同一条直线上．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3385"/>
                                        </p:tgtEl>
                                        <p:attrNameLst>
                                          <p:attrName>style.visibility</p:attrName>
                                        </p:attrNameLst>
                                      </p:cBhvr>
                                      <p:to>
                                        <p:strVal val="visible"/>
                                      </p:to>
                                    </p:set>
                                    <p:animEffect transition="in" filter="slide(fromBottom)">
                                      <p:cBhvr>
                                        <p:cTn id="7" dur="500"/>
                                        <p:tgtEl>
                                          <p:spTgt spid="9338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3384"/>
                                        </p:tgtEl>
                                        <p:attrNameLst>
                                          <p:attrName>style.visibility</p:attrName>
                                        </p:attrNameLst>
                                      </p:cBhvr>
                                      <p:to>
                                        <p:strVal val="visible"/>
                                      </p:to>
                                    </p:set>
                                    <p:animEffect transition="in" filter="slide(fromBottom)">
                                      <p:cBhvr>
                                        <p:cTn id="12" dur="500"/>
                                        <p:tgtEl>
                                          <p:spTgt spid="9338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lide(fromBottom)">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lide(fromBottom)">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385"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05" name="Rectangle 3"/>
          <p:cNvSpPr/>
          <p:nvPr/>
        </p:nvSpPr>
        <p:spPr>
          <a:xfrm>
            <a:off x="182563" y="454819"/>
            <a:ext cx="5829300" cy="4233863"/>
          </a:xfrm>
          <a:prstGeom prst="rect">
            <a:avLst/>
          </a:prstGeom>
          <a:noFill/>
          <a:ln w="9525">
            <a:noFill/>
            <a:miter/>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buFont typeface="Arial" panose="020B0604020202020204" pitchFamily="34" charset="0"/>
              <a:buNone/>
            </a:pPr>
            <a:r>
              <a:rPr lang="en-US" altLang="zh-CN" sz="2000" noProof="1">
                <a:latin typeface="Times New Roman" panose="02020603050405020304" pitchFamily="18" charset="0"/>
                <a:ea typeface="黑体" panose="02010609060101010101" pitchFamily="49" charset="-122"/>
              </a:rPr>
              <a:t>3.</a:t>
            </a:r>
            <a:r>
              <a:rPr lang="zh-CN" altLang="en-US" sz="2000" noProof="1">
                <a:latin typeface="Times New Roman" panose="02020603050405020304" pitchFamily="18" charset="0"/>
                <a:ea typeface="黑体" panose="02010609060101010101" pitchFamily="49" charset="-122"/>
              </a:rPr>
              <a:t>甲、乙两工程队同时修筑水渠，且两队所修水渠总长度相等．右图是两队所修水渠长度</a:t>
            </a:r>
            <a:r>
              <a:rPr lang="en-US" altLang="zh-CN" sz="2000" i="1" noProof="1">
                <a:latin typeface="Times New Roman" panose="02020603050405020304" pitchFamily="18" charset="0"/>
                <a:ea typeface="黑体" panose="02010609060101010101" pitchFamily="49" charset="-122"/>
              </a:rPr>
              <a:t>y</a:t>
            </a:r>
            <a:r>
              <a:rPr lang="en-US" altLang="zh-CN" sz="2000" noProof="1">
                <a:latin typeface="Times New Roman" panose="02020603050405020304" pitchFamily="18" charset="0"/>
                <a:ea typeface="黑体" panose="02010609060101010101" pitchFamily="49" charset="-122"/>
              </a:rPr>
              <a:t>(m)</a:t>
            </a:r>
            <a:r>
              <a:rPr lang="zh-CN" altLang="en-US" sz="2000" noProof="1">
                <a:latin typeface="Times New Roman" panose="02020603050405020304" pitchFamily="18" charset="0"/>
                <a:ea typeface="黑体" panose="02010609060101010101" pitchFamily="49" charset="-122"/>
              </a:rPr>
              <a:t>与修筑时间</a:t>
            </a:r>
            <a:r>
              <a:rPr lang="en-US" altLang="zh-CN" sz="2000" i="1" noProof="1">
                <a:latin typeface="Times New Roman" panose="02020603050405020304" pitchFamily="18" charset="0"/>
                <a:ea typeface="黑体" panose="02010609060101010101" pitchFamily="49" charset="-122"/>
              </a:rPr>
              <a:t>x</a:t>
            </a:r>
            <a:r>
              <a:rPr lang="en-US" altLang="zh-CN" sz="2000" noProof="1">
                <a:latin typeface="Times New Roman" panose="02020603050405020304" pitchFamily="18" charset="0"/>
                <a:ea typeface="黑体" panose="02010609060101010101" pitchFamily="49" charset="-122"/>
              </a:rPr>
              <a:t>(h)</a:t>
            </a:r>
            <a:r>
              <a:rPr lang="zh-CN" altLang="en-US" sz="2000" noProof="1">
                <a:latin typeface="Times New Roman" panose="02020603050405020304" pitchFamily="18" charset="0"/>
                <a:ea typeface="黑体" panose="02010609060101010101" pitchFamily="49" charset="-122"/>
              </a:rPr>
              <a:t>的函数图象的一部分．请根据图中信息，解答下列问题：</a:t>
            </a:r>
          </a:p>
          <a:p>
            <a:pPr marL="0" indent="0">
              <a:lnSpc>
                <a:spcPct val="150000"/>
              </a:lnSpc>
              <a:buFont typeface="Arial" panose="020B0604020202020204" pitchFamily="34" charset="0"/>
              <a:buNone/>
            </a:pPr>
            <a:r>
              <a:rPr lang="zh-CN" altLang="en-US" sz="2000" noProof="1">
                <a:latin typeface="Times New Roman" panose="02020603050405020304" pitchFamily="18" charset="0"/>
                <a:ea typeface="黑体" panose="02010609060101010101" pitchFamily="49" charset="-122"/>
              </a:rPr>
              <a:t>（</a:t>
            </a:r>
            <a:r>
              <a:rPr lang="en-US" altLang="zh-CN" sz="2000" noProof="1">
                <a:latin typeface="Times New Roman" panose="02020603050405020304" pitchFamily="18" charset="0"/>
                <a:ea typeface="黑体" panose="02010609060101010101" pitchFamily="49" charset="-122"/>
              </a:rPr>
              <a:t>1</a:t>
            </a:r>
            <a:r>
              <a:rPr lang="zh-CN" altLang="en-US" sz="2000" noProof="1">
                <a:latin typeface="Times New Roman" panose="02020603050405020304" pitchFamily="18" charset="0"/>
                <a:ea typeface="黑体" panose="02010609060101010101" pitchFamily="49" charset="-122"/>
              </a:rPr>
              <a:t>）直接写出甲队在</a:t>
            </a:r>
            <a:r>
              <a:rPr lang="en-US" altLang="zh-CN" sz="2000" noProof="1">
                <a:latin typeface="Times New Roman" panose="02020603050405020304" pitchFamily="18" charset="0"/>
                <a:ea typeface="黑体" panose="02010609060101010101" pitchFamily="49" charset="-122"/>
              </a:rPr>
              <a:t>0≤</a:t>
            </a:r>
            <a:r>
              <a:rPr lang="en-US" altLang="zh-CN" sz="2000" i="1" noProof="1">
                <a:latin typeface="Times New Roman" panose="02020603050405020304" pitchFamily="18" charset="0"/>
                <a:ea typeface="黑体" panose="02010609060101010101" pitchFamily="49" charset="-122"/>
              </a:rPr>
              <a:t>x</a:t>
            </a:r>
            <a:r>
              <a:rPr lang="en-US" altLang="zh-CN" sz="2000" noProof="1">
                <a:latin typeface="Times New Roman" panose="02020603050405020304" pitchFamily="18" charset="0"/>
                <a:ea typeface="黑体" panose="02010609060101010101" pitchFamily="49" charset="-122"/>
              </a:rPr>
              <a:t>≤5</a:t>
            </a:r>
            <a:r>
              <a:rPr lang="zh-CN" altLang="en-US" sz="2000" noProof="1">
                <a:latin typeface="Times New Roman" panose="02020603050405020304" pitchFamily="18" charset="0"/>
                <a:ea typeface="黑体" panose="02010609060101010101" pitchFamily="49" charset="-122"/>
              </a:rPr>
              <a:t>的时间段内，</a:t>
            </a:r>
            <a:r>
              <a:rPr lang="en-US" altLang="zh-CN" sz="2000" i="1" noProof="1">
                <a:latin typeface="Times New Roman" panose="02020603050405020304" pitchFamily="18" charset="0"/>
                <a:ea typeface="黑体" panose="02010609060101010101" pitchFamily="49" charset="-122"/>
              </a:rPr>
              <a:t>y</a:t>
            </a:r>
            <a:r>
              <a:rPr lang="zh-CN" altLang="en-US" sz="2000" noProof="1">
                <a:latin typeface="Times New Roman" panose="02020603050405020304" pitchFamily="18" charset="0"/>
                <a:ea typeface="黑体" panose="02010609060101010101" pitchFamily="49" charset="-122"/>
              </a:rPr>
              <a:t>与</a:t>
            </a:r>
            <a:r>
              <a:rPr lang="en-US" altLang="zh-CN" sz="2000" i="1" noProof="1">
                <a:latin typeface="Times New Roman" panose="02020603050405020304" pitchFamily="18" charset="0"/>
                <a:ea typeface="黑体" panose="02010609060101010101" pitchFamily="49" charset="-122"/>
              </a:rPr>
              <a:t>x</a:t>
            </a:r>
            <a:r>
              <a:rPr lang="zh-CN" altLang="en-US" sz="2000" noProof="1">
                <a:latin typeface="Times New Roman" panose="02020603050405020304" pitchFamily="18" charset="0"/>
                <a:ea typeface="黑体" panose="02010609060101010101" pitchFamily="49" charset="-122"/>
              </a:rPr>
              <a:t>之间的函数关系式</a:t>
            </a:r>
            <a:r>
              <a:rPr lang="zh-CN" altLang="en-US" sz="2000" u="sng" noProof="1">
                <a:latin typeface="Times New Roman" panose="02020603050405020304" pitchFamily="18" charset="0"/>
                <a:ea typeface="黑体" panose="02010609060101010101" pitchFamily="49" charset="-122"/>
              </a:rPr>
              <a:t>            </a:t>
            </a:r>
            <a:r>
              <a:rPr lang="zh-CN" altLang="en-US" sz="2000" noProof="1">
                <a:latin typeface="Times New Roman" panose="02020603050405020304" pitchFamily="18" charset="0"/>
                <a:ea typeface="黑体" panose="02010609060101010101" pitchFamily="49" charset="-122"/>
              </a:rPr>
              <a:t>；</a:t>
            </a:r>
          </a:p>
          <a:p>
            <a:pPr marL="0" indent="0">
              <a:lnSpc>
                <a:spcPct val="150000"/>
              </a:lnSpc>
              <a:buFont typeface="Arial" panose="020B0604020202020204" pitchFamily="34" charset="0"/>
              <a:buNone/>
            </a:pPr>
            <a:r>
              <a:rPr lang="zh-CN" altLang="en-US" sz="2000" noProof="1">
                <a:latin typeface="Times New Roman" panose="02020603050405020304" pitchFamily="18" charset="0"/>
                <a:ea typeface="黑体" panose="02010609060101010101" pitchFamily="49" charset="-122"/>
              </a:rPr>
              <a:t> （</a:t>
            </a:r>
            <a:r>
              <a:rPr lang="en-US" altLang="zh-CN" sz="2000" noProof="1">
                <a:latin typeface="Times New Roman" panose="02020603050405020304" pitchFamily="18" charset="0"/>
                <a:ea typeface="黑体" panose="02010609060101010101" pitchFamily="49" charset="-122"/>
              </a:rPr>
              <a:t>2</a:t>
            </a:r>
            <a:r>
              <a:rPr lang="zh-CN" altLang="en-US" sz="2000" noProof="1">
                <a:latin typeface="Times New Roman" panose="02020603050405020304" pitchFamily="18" charset="0"/>
                <a:ea typeface="黑体" panose="02010609060101010101" pitchFamily="49" charset="-122"/>
              </a:rPr>
              <a:t>）直接写出乙队在</a:t>
            </a:r>
            <a:r>
              <a:rPr lang="en-US" altLang="zh-CN" sz="2000" noProof="1">
                <a:latin typeface="Times New Roman" panose="02020603050405020304" pitchFamily="18" charset="0"/>
                <a:ea typeface="黑体" panose="02010609060101010101" pitchFamily="49" charset="-122"/>
              </a:rPr>
              <a:t>2≤</a:t>
            </a:r>
            <a:r>
              <a:rPr lang="en-US" altLang="zh-CN" sz="2000" i="1" noProof="1">
                <a:latin typeface="Times New Roman" panose="02020603050405020304" pitchFamily="18" charset="0"/>
                <a:ea typeface="黑体" panose="02010609060101010101" pitchFamily="49" charset="-122"/>
              </a:rPr>
              <a:t>x</a:t>
            </a:r>
            <a:r>
              <a:rPr lang="en-US" altLang="zh-CN" sz="2000" noProof="1">
                <a:latin typeface="Times New Roman" panose="02020603050405020304" pitchFamily="18" charset="0"/>
                <a:ea typeface="黑体" panose="02010609060101010101" pitchFamily="49" charset="-122"/>
              </a:rPr>
              <a:t>≤5</a:t>
            </a:r>
            <a:r>
              <a:rPr lang="zh-CN" altLang="en-US" sz="2000" noProof="1">
                <a:latin typeface="Times New Roman" panose="02020603050405020304" pitchFamily="18" charset="0"/>
                <a:ea typeface="黑体" panose="02010609060101010101" pitchFamily="49" charset="-122"/>
              </a:rPr>
              <a:t>的时间段内，</a:t>
            </a:r>
            <a:r>
              <a:rPr lang="en-US" altLang="zh-CN" sz="2000" i="1" noProof="1">
                <a:latin typeface="Times New Roman" panose="02020603050405020304" pitchFamily="18" charset="0"/>
                <a:ea typeface="黑体" panose="02010609060101010101" pitchFamily="49" charset="-122"/>
              </a:rPr>
              <a:t>y</a:t>
            </a:r>
            <a:r>
              <a:rPr lang="zh-CN" altLang="en-US" sz="2000" noProof="1">
                <a:latin typeface="Times New Roman" panose="02020603050405020304" pitchFamily="18" charset="0"/>
                <a:ea typeface="黑体" panose="02010609060101010101" pitchFamily="49" charset="-122"/>
              </a:rPr>
              <a:t>与</a:t>
            </a:r>
            <a:r>
              <a:rPr lang="en-US" altLang="zh-CN" sz="2000" i="1" noProof="1">
                <a:latin typeface="Times New Roman" panose="02020603050405020304" pitchFamily="18" charset="0"/>
                <a:ea typeface="黑体" panose="02010609060101010101" pitchFamily="49" charset="-122"/>
              </a:rPr>
              <a:t>x</a:t>
            </a:r>
            <a:r>
              <a:rPr lang="zh-CN" altLang="en-US" sz="2000" noProof="1">
                <a:latin typeface="Times New Roman" panose="02020603050405020304" pitchFamily="18" charset="0"/>
                <a:ea typeface="黑体" panose="02010609060101010101" pitchFamily="49" charset="-122"/>
              </a:rPr>
              <a:t>之间的函数关系式</a:t>
            </a:r>
            <a:r>
              <a:rPr lang="zh-CN" altLang="en-US" sz="2000" u="sng" noProof="1">
                <a:latin typeface="Times New Roman" panose="02020603050405020304" pitchFamily="18" charset="0"/>
                <a:ea typeface="黑体" panose="02010609060101010101" pitchFamily="49" charset="-122"/>
              </a:rPr>
              <a:t>                  </a:t>
            </a:r>
            <a:r>
              <a:rPr lang="en-US" altLang="zh-CN" sz="2000" u="sng" noProof="1">
                <a:latin typeface="Times New Roman" panose="02020603050405020304" pitchFamily="18" charset="0"/>
                <a:ea typeface="黑体" panose="02010609060101010101" pitchFamily="49" charset="-122"/>
              </a:rPr>
              <a:t>. </a:t>
            </a:r>
            <a:r>
              <a:rPr lang="zh-CN" altLang="en-US" sz="2000" u="sng" noProof="1">
                <a:latin typeface="Times New Roman" panose="02020603050405020304" pitchFamily="18" charset="0"/>
                <a:ea typeface="黑体" panose="02010609060101010101" pitchFamily="49" charset="-122"/>
              </a:rPr>
              <a:t>           </a:t>
            </a:r>
            <a:r>
              <a:rPr lang="zh-CN" altLang="en-US" sz="2000" noProof="1">
                <a:latin typeface="Times New Roman" panose="02020603050405020304" pitchFamily="18" charset="0"/>
                <a:ea typeface="黑体" panose="02010609060101010101" pitchFamily="49" charset="-122"/>
              </a:rPr>
              <a:t>    </a:t>
            </a:r>
            <a:r>
              <a:rPr lang="zh-CN" altLang="en-US" sz="2000" u="sng" noProof="1">
                <a:latin typeface="Times New Roman" panose="02020603050405020304" pitchFamily="18" charset="0"/>
                <a:ea typeface="黑体" panose="02010609060101010101" pitchFamily="49" charset="-122"/>
              </a:rPr>
              <a:t>              </a:t>
            </a:r>
          </a:p>
        </p:txBody>
      </p:sp>
      <p:sp>
        <p:nvSpPr>
          <p:cNvPr id="22530" name="Text Box 24"/>
          <p:cNvSpPr txBox="1">
            <a:spLocks noChangeArrowheads="1"/>
          </p:cNvSpPr>
          <p:nvPr/>
        </p:nvSpPr>
        <p:spPr bwMode="auto">
          <a:xfrm>
            <a:off x="6737350" y="1350169"/>
            <a:ext cx="1917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endParaRPr lang="zh-CN" altLang="en-US">
              <a:solidFill>
                <a:schemeClr val="tx1"/>
              </a:solidFill>
              <a:latin typeface="Calibri" panose="020F0502020204030204" pitchFamily="34" charset="0"/>
            </a:endParaRPr>
          </a:p>
        </p:txBody>
      </p:sp>
      <p:grpSp>
        <p:nvGrpSpPr>
          <p:cNvPr id="22531" name="Group 25"/>
          <p:cNvGrpSpPr/>
          <p:nvPr/>
        </p:nvGrpSpPr>
        <p:grpSpPr bwMode="auto">
          <a:xfrm>
            <a:off x="5892800" y="1050131"/>
            <a:ext cx="3538538" cy="2911079"/>
            <a:chOff x="3415" y="717"/>
            <a:chExt cx="2336" cy="2584"/>
          </a:xfrm>
        </p:grpSpPr>
        <p:grpSp>
          <p:nvGrpSpPr>
            <p:cNvPr id="22532" name="Group 24"/>
            <p:cNvGrpSpPr/>
            <p:nvPr/>
          </p:nvGrpSpPr>
          <p:grpSpPr bwMode="auto">
            <a:xfrm>
              <a:off x="3415" y="717"/>
              <a:ext cx="1940" cy="2549"/>
              <a:chOff x="3415" y="717"/>
              <a:chExt cx="1941" cy="2549"/>
            </a:xfrm>
          </p:grpSpPr>
          <p:grpSp>
            <p:nvGrpSpPr>
              <p:cNvPr id="22533" name="Group 26"/>
              <p:cNvGrpSpPr/>
              <p:nvPr/>
            </p:nvGrpSpPr>
            <p:grpSpPr bwMode="auto">
              <a:xfrm>
                <a:off x="3415" y="717"/>
                <a:ext cx="1940" cy="2549"/>
                <a:chOff x="-72" y="0"/>
                <a:chExt cx="2683" cy="2763"/>
              </a:xfrm>
            </p:grpSpPr>
            <p:grpSp>
              <p:nvGrpSpPr>
                <p:cNvPr id="22534" name="Group 27"/>
                <p:cNvGrpSpPr/>
                <p:nvPr/>
              </p:nvGrpSpPr>
              <p:grpSpPr bwMode="auto">
                <a:xfrm>
                  <a:off x="-72" y="0"/>
                  <a:ext cx="2683" cy="2757"/>
                  <a:chOff x="-72" y="0"/>
                  <a:chExt cx="2683" cy="2757"/>
                </a:xfrm>
              </p:grpSpPr>
              <p:pic>
                <p:nvPicPr>
                  <p:cNvPr id="22535" name="Picture 28" descr="S24"/>
                  <p:cNvPicPr>
                    <a:picLocks noChangeAspect="1" noChangeArrowheads="1"/>
                  </p:cNvPicPr>
                  <p:nvPr/>
                </p:nvPicPr>
                <p:blipFill>
                  <a:blip r:embed="rId2" cstate="email"/>
                  <a:srcRect/>
                  <a:stretch>
                    <a:fillRect/>
                  </a:stretch>
                </p:blipFill>
                <p:spPr bwMode="auto">
                  <a:xfrm>
                    <a:off x="21" y="100"/>
                    <a:ext cx="2590" cy="2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36" name="Group 29"/>
                  <p:cNvGrpSpPr/>
                  <p:nvPr/>
                </p:nvGrpSpPr>
                <p:grpSpPr bwMode="auto">
                  <a:xfrm>
                    <a:off x="-72" y="0"/>
                    <a:ext cx="2478" cy="2757"/>
                    <a:chOff x="-72" y="0"/>
                    <a:chExt cx="2478" cy="2757"/>
                  </a:xfrm>
                </p:grpSpPr>
                <p:sp>
                  <p:nvSpPr>
                    <p:cNvPr id="22537" name="Text Box 30"/>
                    <p:cNvSpPr txBox="1">
                      <a:spLocks noChangeArrowheads="1"/>
                    </p:cNvSpPr>
                    <p:nvPr/>
                  </p:nvSpPr>
                  <p:spPr bwMode="auto">
                    <a:xfrm>
                      <a:off x="670" y="2460"/>
                      <a:ext cx="21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en-US" altLang="zh-CN">
                          <a:solidFill>
                            <a:schemeClr val="tx1"/>
                          </a:solidFill>
                          <a:latin typeface="Times New Roman" panose="02020603050405020304" pitchFamily="18" charset="0"/>
                        </a:rPr>
                        <a:t>2</a:t>
                      </a:r>
                      <a:endParaRPr lang="en-US" altLang="zh-CN">
                        <a:solidFill>
                          <a:schemeClr val="tx1"/>
                        </a:solidFill>
                        <a:latin typeface="Calibri" panose="020F0502020204030204" pitchFamily="34" charset="0"/>
                      </a:endParaRPr>
                    </a:p>
                  </p:txBody>
                </p:sp>
                <p:sp>
                  <p:nvSpPr>
                    <p:cNvPr id="22538" name="Text Box 31"/>
                    <p:cNvSpPr txBox="1">
                      <a:spLocks noChangeArrowheads="1"/>
                    </p:cNvSpPr>
                    <p:nvPr/>
                  </p:nvSpPr>
                  <p:spPr bwMode="auto">
                    <a:xfrm>
                      <a:off x="1400" y="2470"/>
                      <a:ext cx="21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en-US" altLang="zh-CN">
                          <a:solidFill>
                            <a:schemeClr val="tx1"/>
                          </a:solidFill>
                          <a:latin typeface="Times New Roman" panose="02020603050405020304" pitchFamily="18" charset="0"/>
                        </a:rPr>
                        <a:t>5</a:t>
                      </a:r>
                      <a:endParaRPr lang="en-US" altLang="zh-CN">
                        <a:solidFill>
                          <a:schemeClr val="tx1"/>
                        </a:solidFill>
                        <a:latin typeface="Calibri" panose="020F0502020204030204" pitchFamily="34" charset="0"/>
                      </a:endParaRPr>
                    </a:p>
                  </p:txBody>
                </p:sp>
                <p:sp>
                  <p:nvSpPr>
                    <p:cNvPr id="22539" name="Text Box 32"/>
                    <p:cNvSpPr txBox="1">
                      <a:spLocks noChangeArrowheads="1"/>
                    </p:cNvSpPr>
                    <p:nvPr/>
                  </p:nvSpPr>
                  <p:spPr bwMode="auto">
                    <a:xfrm>
                      <a:off x="-63" y="2096"/>
                      <a:ext cx="41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en-US" altLang="zh-CN" b="1">
                          <a:solidFill>
                            <a:schemeClr val="tx1"/>
                          </a:solidFill>
                          <a:latin typeface="Times New Roman" panose="02020603050405020304" pitchFamily="18" charset="0"/>
                        </a:rPr>
                        <a:t>10</a:t>
                      </a:r>
                      <a:endParaRPr lang="en-US" altLang="zh-CN" b="1">
                        <a:solidFill>
                          <a:schemeClr val="tx1"/>
                        </a:solidFill>
                        <a:latin typeface="Calibri" panose="020F0502020204030204" pitchFamily="34" charset="0"/>
                      </a:endParaRPr>
                    </a:p>
                  </p:txBody>
                </p:sp>
                <p:sp>
                  <p:nvSpPr>
                    <p:cNvPr id="22540" name="Text Box 33"/>
                    <p:cNvSpPr txBox="1">
                      <a:spLocks noChangeArrowheads="1"/>
                    </p:cNvSpPr>
                    <p:nvPr/>
                  </p:nvSpPr>
                  <p:spPr bwMode="auto">
                    <a:xfrm>
                      <a:off x="-63" y="1161"/>
                      <a:ext cx="344"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en-US" altLang="zh-CN" b="1">
                          <a:solidFill>
                            <a:schemeClr val="tx1"/>
                          </a:solidFill>
                          <a:latin typeface="Times New Roman" panose="02020603050405020304" pitchFamily="18" charset="0"/>
                        </a:rPr>
                        <a:t>50</a:t>
                      </a:r>
                      <a:endParaRPr lang="en-US" altLang="zh-CN" b="1">
                        <a:solidFill>
                          <a:schemeClr val="tx1"/>
                        </a:solidFill>
                        <a:latin typeface="Calibri" panose="020F0502020204030204" pitchFamily="34" charset="0"/>
                      </a:endParaRPr>
                    </a:p>
                  </p:txBody>
                </p:sp>
                <p:sp>
                  <p:nvSpPr>
                    <p:cNvPr id="22541" name="Text Box 34"/>
                    <p:cNvSpPr txBox="1">
                      <a:spLocks noChangeArrowheads="1"/>
                    </p:cNvSpPr>
                    <p:nvPr/>
                  </p:nvSpPr>
                  <p:spPr bwMode="auto">
                    <a:xfrm>
                      <a:off x="-72" y="696"/>
                      <a:ext cx="584"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en-US" altLang="zh-CN" b="1">
                          <a:solidFill>
                            <a:schemeClr val="tx1"/>
                          </a:solidFill>
                          <a:latin typeface="Times New Roman" panose="02020603050405020304" pitchFamily="18" charset="0"/>
                        </a:rPr>
                        <a:t>70</a:t>
                      </a:r>
                      <a:endParaRPr lang="en-US" altLang="zh-CN" b="1">
                        <a:solidFill>
                          <a:schemeClr val="tx1"/>
                        </a:solidFill>
                        <a:latin typeface="Calibri" panose="020F0502020204030204" pitchFamily="34" charset="0"/>
                      </a:endParaRPr>
                    </a:p>
                  </p:txBody>
                </p:sp>
                <p:sp>
                  <p:nvSpPr>
                    <p:cNvPr id="22542" name="Text Box 35"/>
                    <p:cNvSpPr txBox="1">
                      <a:spLocks noChangeArrowheads="1"/>
                    </p:cNvSpPr>
                    <p:nvPr/>
                  </p:nvSpPr>
                  <p:spPr bwMode="auto">
                    <a:xfrm>
                      <a:off x="2123" y="2519"/>
                      <a:ext cx="283"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en-US" altLang="zh-CN" i="1">
                          <a:solidFill>
                            <a:schemeClr val="tx1"/>
                          </a:solidFill>
                          <a:latin typeface="Times New Roman" panose="02020603050405020304" pitchFamily="18" charset="0"/>
                        </a:rPr>
                        <a:t>x</a:t>
                      </a:r>
                      <a:endParaRPr lang="en-US" altLang="zh-CN">
                        <a:solidFill>
                          <a:schemeClr val="tx1"/>
                        </a:solidFill>
                        <a:latin typeface="Calibri" panose="020F0502020204030204" pitchFamily="34" charset="0"/>
                      </a:endParaRPr>
                    </a:p>
                  </p:txBody>
                </p:sp>
                <p:sp>
                  <p:nvSpPr>
                    <p:cNvPr id="22543" name="Text Box 36"/>
                    <p:cNvSpPr txBox="1">
                      <a:spLocks noChangeArrowheads="1"/>
                    </p:cNvSpPr>
                    <p:nvPr/>
                  </p:nvSpPr>
                  <p:spPr bwMode="auto">
                    <a:xfrm>
                      <a:off x="350" y="0"/>
                      <a:ext cx="21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en-US" altLang="zh-CN" i="1">
                          <a:solidFill>
                            <a:schemeClr val="tx1"/>
                          </a:solidFill>
                          <a:latin typeface="Times New Roman" panose="02020603050405020304" pitchFamily="18" charset="0"/>
                        </a:rPr>
                        <a:t>y</a:t>
                      </a:r>
                      <a:endParaRPr lang="en-US" altLang="zh-CN">
                        <a:solidFill>
                          <a:schemeClr val="tx1"/>
                        </a:solidFill>
                        <a:latin typeface="Calibri" panose="020F0502020204030204" pitchFamily="34" charset="0"/>
                      </a:endParaRPr>
                    </a:p>
                  </p:txBody>
                </p:sp>
              </p:grpSp>
            </p:grpSp>
            <p:sp>
              <p:nvSpPr>
                <p:cNvPr id="22544" name="Text Box 37"/>
                <p:cNvSpPr txBox="1">
                  <a:spLocks noChangeArrowheads="1"/>
                </p:cNvSpPr>
                <p:nvPr/>
              </p:nvSpPr>
              <p:spPr bwMode="auto">
                <a:xfrm>
                  <a:off x="1910" y="813"/>
                  <a:ext cx="22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zh-CN" altLang="en-US">
                      <a:solidFill>
                        <a:schemeClr val="tx1"/>
                      </a:solidFill>
                      <a:latin typeface="Times New Roman" panose="02020603050405020304" pitchFamily="18" charset="0"/>
                    </a:rPr>
                    <a:t>甲</a:t>
                  </a:r>
                  <a:endParaRPr lang="zh-CN" altLang="en-US">
                    <a:solidFill>
                      <a:schemeClr val="tx1"/>
                    </a:solidFill>
                    <a:latin typeface="Calibri" panose="020F0502020204030204" pitchFamily="34" charset="0"/>
                  </a:endParaRPr>
                </a:p>
              </p:txBody>
            </p:sp>
            <p:sp>
              <p:nvSpPr>
                <p:cNvPr id="22545" name="Text Box 38"/>
                <p:cNvSpPr txBox="1">
                  <a:spLocks noChangeArrowheads="1"/>
                </p:cNvSpPr>
                <p:nvPr/>
              </p:nvSpPr>
              <p:spPr bwMode="auto">
                <a:xfrm>
                  <a:off x="1690" y="313"/>
                  <a:ext cx="22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zh-CN" altLang="en-US">
                      <a:solidFill>
                        <a:schemeClr val="tx1"/>
                      </a:solidFill>
                      <a:latin typeface="Times New Roman" panose="02020603050405020304" pitchFamily="18" charset="0"/>
                    </a:rPr>
                    <a:t>乙</a:t>
                  </a:r>
                  <a:endParaRPr lang="zh-CN" altLang="en-US">
                    <a:solidFill>
                      <a:schemeClr val="tx1"/>
                    </a:solidFill>
                    <a:latin typeface="Calibri" panose="020F0502020204030204" pitchFamily="34" charset="0"/>
                  </a:endParaRPr>
                </a:p>
              </p:txBody>
            </p:sp>
            <p:sp>
              <p:nvSpPr>
                <p:cNvPr id="22546" name="Text Box 39"/>
                <p:cNvSpPr txBox="1">
                  <a:spLocks noChangeArrowheads="1"/>
                </p:cNvSpPr>
                <p:nvPr/>
              </p:nvSpPr>
              <p:spPr bwMode="auto">
                <a:xfrm>
                  <a:off x="60" y="2453"/>
                  <a:ext cx="32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en-US" altLang="zh-CN" i="1">
                      <a:solidFill>
                        <a:schemeClr val="tx1"/>
                      </a:solidFill>
                      <a:latin typeface="Times New Roman" panose="02020603050405020304" pitchFamily="18" charset="0"/>
                    </a:rPr>
                    <a:t>O</a:t>
                  </a:r>
                  <a:endParaRPr lang="en-US" altLang="zh-CN">
                    <a:solidFill>
                      <a:schemeClr val="tx1"/>
                    </a:solidFill>
                    <a:latin typeface="Calibri" panose="020F0502020204030204" pitchFamily="34" charset="0"/>
                  </a:endParaRPr>
                </a:p>
              </p:txBody>
            </p:sp>
          </p:grpSp>
          <p:sp>
            <p:nvSpPr>
              <p:cNvPr id="22547" name="Text Box 40"/>
              <p:cNvSpPr txBox="1">
                <a:spLocks noChangeArrowheads="1"/>
              </p:cNvSpPr>
              <p:nvPr/>
            </p:nvSpPr>
            <p:spPr bwMode="auto">
              <a:xfrm>
                <a:off x="3779" y="728"/>
                <a:ext cx="538"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en-US" altLang="zh-CN">
                    <a:solidFill>
                      <a:schemeClr val="tx1"/>
                    </a:solidFill>
                    <a:latin typeface="Times New Roman" panose="02020603050405020304" pitchFamily="18" charset="0"/>
                  </a:rPr>
                  <a:t>(m)</a:t>
                </a:r>
              </a:p>
            </p:txBody>
          </p:sp>
        </p:grpSp>
        <p:sp>
          <p:nvSpPr>
            <p:cNvPr id="22548" name="Text Box 41"/>
            <p:cNvSpPr txBox="1">
              <a:spLocks noChangeArrowheads="1"/>
            </p:cNvSpPr>
            <p:nvPr/>
          </p:nvSpPr>
          <p:spPr bwMode="auto">
            <a:xfrm>
              <a:off x="5094" y="3041"/>
              <a:ext cx="657"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a:r>
                <a:rPr lang="en-US" altLang="zh-CN">
                  <a:solidFill>
                    <a:schemeClr val="tx1"/>
                  </a:solidFill>
                  <a:latin typeface="Times New Roman" panose="02020603050405020304" pitchFamily="18" charset="0"/>
                </a:rPr>
                <a:t>(h)</a:t>
              </a:r>
            </a:p>
          </p:txBody>
        </p:sp>
      </p:grpSp>
      <p:sp>
        <p:nvSpPr>
          <p:cNvPr id="85018" name="Text Box 26"/>
          <p:cNvSpPr txBox="1">
            <a:spLocks noChangeArrowheads="1"/>
          </p:cNvSpPr>
          <p:nvPr/>
        </p:nvSpPr>
        <p:spPr bwMode="auto">
          <a:xfrm>
            <a:off x="1763688" y="2792783"/>
            <a:ext cx="171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i="1" dirty="0">
                <a:latin typeface="Times New Roman" panose="02020603050405020304" pitchFamily="18" charset="0"/>
              </a:rPr>
              <a:t>y</a:t>
            </a:r>
            <a:r>
              <a:rPr lang="en-US" altLang="zh-CN" dirty="0">
                <a:latin typeface="Times New Roman" panose="02020603050405020304" pitchFamily="18" charset="0"/>
              </a:rPr>
              <a:t>=10</a:t>
            </a:r>
            <a:r>
              <a:rPr lang="en-US" altLang="zh-CN" i="1" dirty="0">
                <a:latin typeface="Times New Roman" panose="02020603050405020304" pitchFamily="18" charset="0"/>
              </a:rPr>
              <a:t>x</a:t>
            </a:r>
          </a:p>
        </p:txBody>
      </p:sp>
      <p:sp>
        <p:nvSpPr>
          <p:cNvPr id="85019" name="Text Box 27"/>
          <p:cNvSpPr txBox="1">
            <a:spLocks noChangeArrowheads="1"/>
          </p:cNvSpPr>
          <p:nvPr/>
        </p:nvSpPr>
        <p:spPr bwMode="auto">
          <a:xfrm>
            <a:off x="1763688" y="3730377"/>
            <a:ext cx="13484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i="1" dirty="0">
                <a:latin typeface="Times New Roman" panose="02020603050405020304" pitchFamily="18" charset="0"/>
              </a:rPr>
              <a:t>y</a:t>
            </a:r>
            <a:r>
              <a:rPr lang="en-US" altLang="zh-CN" dirty="0">
                <a:latin typeface="Times New Roman" panose="02020603050405020304" pitchFamily="18" charset="0"/>
              </a:rPr>
              <a:t>=20</a:t>
            </a:r>
            <a:r>
              <a:rPr lang="en-US" altLang="zh-CN" i="1" dirty="0">
                <a:latin typeface="Times New Roman" panose="02020603050405020304" pitchFamily="18" charset="0"/>
              </a:rPr>
              <a:t>x</a:t>
            </a:r>
            <a:r>
              <a:rPr lang="en-US" altLang="zh-CN" dirty="0">
                <a:latin typeface="Times New Roman" panose="02020603050405020304" pitchFamily="18" charset="0"/>
              </a:rPr>
              <a:t>-30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0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0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18" grpId="0"/>
      <p:bldP spid="850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4"/>
          <p:cNvSpPr txBox="1">
            <a:spLocks noChangeArrowheads="1"/>
          </p:cNvSpPr>
          <p:nvPr/>
        </p:nvSpPr>
        <p:spPr bwMode="auto">
          <a:xfrm>
            <a:off x="306388" y="446485"/>
            <a:ext cx="8412162" cy="2792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dirty="0">
                <a:solidFill>
                  <a:schemeClr val="tx1"/>
                </a:solidFill>
                <a:latin typeface="Times New Roman" panose="02020603050405020304" pitchFamily="18" charset="0"/>
                <a:ea typeface="黑体" panose="02010609060101010101" pitchFamily="49" charset="-122"/>
              </a:rPr>
              <a:t>4.</a:t>
            </a:r>
            <a:r>
              <a:rPr lang="zh-CN" altLang="en-US" dirty="0">
                <a:solidFill>
                  <a:schemeClr val="tx1"/>
                </a:solidFill>
                <a:latin typeface="Times New Roman" panose="02020603050405020304" pitchFamily="18" charset="0"/>
                <a:ea typeface="黑体" panose="02010609060101010101" pitchFamily="49" charset="-122"/>
              </a:rPr>
              <a:t>温度的度量有两种：摄氏温度和华氏温度</a:t>
            </a:r>
            <a:r>
              <a:rPr lang="en-US" altLang="zh-CN" dirty="0">
                <a:solidFill>
                  <a:schemeClr val="tx1"/>
                </a:solidFill>
                <a:latin typeface="Times New Roman" panose="02020603050405020304" pitchFamily="18" charset="0"/>
                <a:ea typeface="黑体" panose="02010609060101010101" pitchFamily="49" charset="-122"/>
              </a:rPr>
              <a:t>.</a:t>
            </a:r>
            <a:r>
              <a:rPr lang="zh-CN" altLang="en-US" dirty="0">
                <a:solidFill>
                  <a:schemeClr val="tx1"/>
                </a:solidFill>
                <a:latin typeface="Times New Roman" panose="02020603050405020304" pitchFamily="18" charset="0"/>
                <a:ea typeface="黑体" panose="02010609060101010101" pitchFamily="49" charset="-122"/>
              </a:rPr>
              <a:t>水的沸点温度是</a:t>
            </a:r>
            <a:r>
              <a:rPr lang="en-US" altLang="zh-CN" dirty="0">
                <a:solidFill>
                  <a:schemeClr val="tx1"/>
                </a:solidFill>
                <a:latin typeface="Times New Roman" panose="02020603050405020304" pitchFamily="18" charset="0"/>
                <a:ea typeface="黑体" panose="02010609060101010101" pitchFamily="49" charset="-122"/>
              </a:rPr>
              <a:t>100</a:t>
            </a:r>
            <a:r>
              <a:rPr lang="en-US" altLang="en-US" dirty="0">
                <a:solidFill>
                  <a:schemeClr val="tx1"/>
                </a:solidFill>
                <a:latin typeface="Times New Roman" panose="02020603050405020304" pitchFamily="18" charset="0"/>
                <a:ea typeface="黑体" panose="02010609060101010101" pitchFamily="49" charset="-122"/>
              </a:rPr>
              <a:t>℃</a:t>
            </a:r>
            <a:r>
              <a:rPr lang="zh-CN" altLang="en-US" dirty="0">
                <a:solidFill>
                  <a:schemeClr val="tx1"/>
                </a:solidFill>
                <a:latin typeface="Times New Roman" panose="02020603050405020304" pitchFamily="18" charset="0"/>
                <a:ea typeface="黑体" panose="02010609060101010101" pitchFamily="49" charset="-122"/>
              </a:rPr>
              <a:t>，用华氏温度度量为</a:t>
            </a:r>
            <a:r>
              <a:rPr lang="en-US" altLang="zh-CN" dirty="0">
                <a:solidFill>
                  <a:schemeClr val="tx1"/>
                </a:solidFill>
                <a:latin typeface="Times New Roman" panose="02020603050405020304" pitchFamily="18" charset="0"/>
                <a:ea typeface="黑体" panose="02010609060101010101" pitchFamily="49" charset="-122"/>
              </a:rPr>
              <a:t>212</a:t>
            </a:r>
            <a:r>
              <a:rPr lang="en-US" altLang="en-US" dirty="0">
                <a:solidFill>
                  <a:schemeClr val="tx1"/>
                </a:solidFill>
                <a:latin typeface="Times New Roman" panose="02020603050405020304" pitchFamily="18" charset="0"/>
                <a:ea typeface="黑体" panose="02010609060101010101" pitchFamily="49" charset="-122"/>
              </a:rPr>
              <a:t>℉</a:t>
            </a:r>
            <a:r>
              <a:rPr lang="zh-CN" altLang="en-US" dirty="0">
                <a:solidFill>
                  <a:schemeClr val="tx1"/>
                </a:solidFill>
                <a:latin typeface="Times New Roman" panose="02020603050405020304" pitchFamily="18" charset="0"/>
                <a:ea typeface="黑体" panose="02010609060101010101" pitchFamily="49" charset="-122"/>
              </a:rPr>
              <a:t>；水的冰点温度是</a:t>
            </a:r>
            <a:r>
              <a:rPr lang="en-US" altLang="zh-CN" dirty="0">
                <a:solidFill>
                  <a:schemeClr val="tx1"/>
                </a:solidFill>
                <a:latin typeface="Times New Roman" panose="02020603050405020304" pitchFamily="18" charset="0"/>
                <a:ea typeface="黑体" panose="02010609060101010101" pitchFamily="49" charset="-122"/>
              </a:rPr>
              <a:t>0</a:t>
            </a:r>
            <a:r>
              <a:rPr lang="en-US" altLang="en-US" dirty="0">
                <a:solidFill>
                  <a:schemeClr val="tx1"/>
                </a:solidFill>
                <a:latin typeface="Times New Roman" panose="02020603050405020304" pitchFamily="18" charset="0"/>
                <a:ea typeface="黑体" panose="02010609060101010101" pitchFamily="49" charset="-122"/>
              </a:rPr>
              <a:t>℃</a:t>
            </a:r>
            <a:r>
              <a:rPr lang="zh-CN" altLang="en-US" dirty="0">
                <a:solidFill>
                  <a:schemeClr val="tx1"/>
                </a:solidFill>
                <a:latin typeface="Times New Roman" panose="02020603050405020304" pitchFamily="18" charset="0"/>
                <a:ea typeface="黑体" panose="02010609060101010101" pitchFamily="49" charset="-122"/>
              </a:rPr>
              <a:t>，用华氏温度度量为</a:t>
            </a:r>
            <a:r>
              <a:rPr lang="en-US" altLang="zh-CN" dirty="0">
                <a:solidFill>
                  <a:schemeClr val="tx1"/>
                </a:solidFill>
                <a:latin typeface="Times New Roman" panose="02020603050405020304" pitchFamily="18" charset="0"/>
                <a:ea typeface="黑体" panose="02010609060101010101" pitchFamily="49" charset="-122"/>
              </a:rPr>
              <a:t>32 </a:t>
            </a:r>
            <a:r>
              <a:rPr lang="en-US" altLang="en-US"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a:t>
            </a:r>
            <a:r>
              <a:rPr lang="zh-CN" altLang="en-US" dirty="0">
                <a:solidFill>
                  <a:schemeClr val="tx1"/>
                </a:solidFill>
                <a:latin typeface="Times New Roman" panose="02020603050405020304" pitchFamily="18" charset="0"/>
                <a:ea typeface="黑体" panose="02010609060101010101" pitchFamily="49" charset="-122"/>
              </a:rPr>
              <a:t>已知摄氏温度与华氏温度的关近似地为一次函数关系，你能不能想出一个办法方便地把华氏温度换算成摄氏温度？</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p:nvPr/>
        </p:nvGrpSpPr>
        <p:grpSpPr bwMode="auto">
          <a:xfrm>
            <a:off x="1057276" y="664369"/>
            <a:ext cx="7781925" cy="1477566"/>
            <a:chOff x="570" y="528"/>
            <a:chExt cx="4902" cy="1241"/>
          </a:xfrm>
        </p:grpSpPr>
        <p:sp>
          <p:nvSpPr>
            <p:cNvPr id="24578" name="Text Box 2"/>
            <p:cNvSpPr txBox="1">
              <a:spLocks noChangeArrowheads="1"/>
            </p:cNvSpPr>
            <p:nvPr/>
          </p:nvSpPr>
          <p:spPr bwMode="auto">
            <a:xfrm>
              <a:off x="672" y="528"/>
              <a:ext cx="4464" cy="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20000"/>
                </a:lnSpc>
              </a:pPr>
              <a:r>
                <a:rPr lang="en-US" altLang="zh-CN" sz="2500" dirty="0">
                  <a:latin typeface="黑体" panose="02010609060101010101" pitchFamily="49" charset="-122"/>
                  <a:ea typeface="黑体" panose="02010609060101010101" pitchFamily="49" charset="-122"/>
                </a:rPr>
                <a:t>  </a:t>
              </a:r>
              <a:r>
                <a:rPr lang="zh-CN" altLang="en-US" sz="2500" dirty="0">
                  <a:latin typeface="黑体" panose="02010609060101010101" pitchFamily="49" charset="-122"/>
                  <a:ea typeface="黑体" panose="02010609060101010101" pitchFamily="49" charset="-122"/>
                </a:rPr>
                <a:t>用</a:t>
              </a:r>
              <a:r>
                <a:rPr lang="en-US" altLang="zh-CN" sz="2500" i="1" dirty="0">
                  <a:latin typeface="Times New Roman" panose="02020603050405020304" pitchFamily="18" charset="0"/>
                  <a:ea typeface="黑体" panose="02010609060101010101" pitchFamily="49" charset="-122"/>
                </a:rPr>
                <a:t>C</a:t>
              </a:r>
              <a:r>
                <a:rPr lang="en-US" altLang="zh-CN" sz="2500" dirty="0">
                  <a:latin typeface="宋体" panose="02010600030101010101" pitchFamily="2" charset="-122"/>
                </a:rPr>
                <a:t>,</a:t>
              </a:r>
              <a:r>
                <a:rPr lang="en-US" altLang="zh-CN" sz="2500" i="1" dirty="0">
                  <a:latin typeface="Times New Roman" panose="02020603050405020304" pitchFamily="18" charset="0"/>
                  <a:ea typeface="黑体" panose="02010609060101010101" pitchFamily="49" charset="-122"/>
                </a:rPr>
                <a:t>F</a:t>
              </a:r>
              <a:r>
                <a:rPr lang="zh-CN" altLang="en-US" sz="2500" dirty="0">
                  <a:latin typeface="黑体" panose="02010609060101010101" pitchFamily="49" charset="-122"/>
                  <a:ea typeface="黑体" panose="02010609060101010101" pitchFamily="49" charset="-122"/>
                </a:rPr>
                <a:t>分别表示摄氏温度与华氏温度，由于摄氏温度与华氏温度的关系近似地为一次函数关系，因此可以设</a:t>
              </a:r>
            </a:p>
          </p:txBody>
        </p:sp>
        <p:sp>
          <p:nvSpPr>
            <p:cNvPr id="24579" name="Text Box 10"/>
            <p:cNvSpPr txBox="1">
              <a:spLocks noChangeArrowheads="1"/>
            </p:cNvSpPr>
            <p:nvPr/>
          </p:nvSpPr>
          <p:spPr bwMode="auto">
            <a:xfrm>
              <a:off x="2256" y="1152"/>
              <a:ext cx="3216"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600">
                  <a:latin typeface="Times New Roman" panose="02020603050405020304" pitchFamily="18" charset="0"/>
                  <a:ea typeface="黑体" panose="02010609060101010101" pitchFamily="49" charset="-122"/>
                </a:rPr>
                <a:t>      </a:t>
              </a:r>
              <a:r>
                <a:rPr lang="en-US" altLang="zh-CN" sz="2600" i="1">
                  <a:latin typeface="Times New Roman" panose="02020603050405020304" pitchFamily="18" charset="0"/>
                  <a:ea typeface="黑体" panose="02010609060101010101" pitchFamily="49" charset="-122"/>
                </a:rPr>
                <a:t>C </a:t>
              </a:r>
              <a:r>
                <a:rPr lang="en-US" altLang="zh-CN" sz="2600">
                  <a:latin typeface="Times New Roman" panose="02020603050405020304" pitchFamily="18" charset="0"/>
                  <a:ea typeface="黑体" panose="02010609060101010101" pitchFamily="49" charset="-122"/>
                </a:rPr>
                <a:t>= </a:t>
              </a:r>
              <a:r>
                <a:rPr lang="en-US" altLang="zh-CN" sz="2600" i="1">
                  <a:latin typeface="Times New Roman" panose="02020603050405020304" pitchFamily="18" charset="0"/>
                  <a:ea typeface="黑体" panose="02010609060101010101" pitchFamily="49" charset="-122"/>
                </a:rPr>
                <a:t>kF </a:t>
              </a:r>
              <a:r>
                <a:rPr lang="en-US" altLang="zh-CN" sz="2600">
                  <a:latin typeface="Times New Roman" panose="02020603050405020304" pitchFamily="18" charset="0"/>
                  <a:ea typeface="黑体" panose="02010609060101010101" pitchFamily="49" charset="-122"/>
                </a:rPr>
                <a:t>+ </a:t>
              </a:r>
              <a:r>
                <a:rPr lang="en-US" altLang="zh-CN" sz="2600" i="1">
                  <a:latin typeface="Times New Roman" panose="02020603050405020304" pitchFamily="18" charset="0"/>
                  <a:ea typeface="黑体" panose="02010609060101010101" pitchFamily="49" charset="-122"/>
                </a:rPr>
                <a:t>b</a:t>
              </a:r>
              <a:r>
                <a:rPr lang="zh-CN" altLang="en-US" sz="2600">
                  <a:latin typeface="Times New Roman" panose="02020603050405020304" pitchFamily="18" charset="0"/>
                  <a:ea typeface="黑体" panose="02010609060101010101" pitchFamily="49" charset="-122"/>
                </a:rPr>
                <a:t>，</a:t>
              </a:r>
            </a:p>
          </p:txBody>
        </p:sp>
        <p:sp>
          <p:nvSpPr>
            <p:cNvPr id="17424" name="Rectangle 16"/>
            <p:cNvSpPr>
              <a:spLocks noChangeArrowheads="1"/>
            </p:cNvSpPr>
            <p:nvPr/>
          </p:nvSpPr>
          <p:spPr bwMode="auto">
            <a:xfrm>
              <a:off x="570" y="568"/>
              <a:ext cx="504" cy="388"/>
            </a:xfrm>
            <a:prstGeom prst="rect">
              <a:avLst/>
            </a:prstGeom>
            <a:noFill/>
            <a:ln w="9525">
              <a:noFill/>
              <a:miter lim="800000"/>
            </a:ln>
            <a:effectLst>
              <a:prstShdw prst="shdw17" dist="17961" dir="2700000">
                <a:schemeClr val="accent1">
                  <a:gamma/>
                  <a:shade val="60000"/>
                  <a:invGamma/>
                </a:schemeClr>
              </a:prstShdw>
            </a:effectLst>
          </p:spPr>
          <p:txBody>
            <a:bodyPr wrap="none">
              <a:spAutoFit/>
            </a:bodyPr>
            <a:lstStyle/>
            <a:p>
              <a:pPr>
                <a:buFontTx/>
                <a:buNone/>
                <a:defRPr/>
              </a:pPr>
              <a:r>
                <a:rPr lang="zh-CN" altLang="en-US" dirty="0">
                  <a:latin typeface="黑体" panose="02010609060101010101" pitchFamily="49" charset="-122"/>
                  <a:ea typeface="黑体" panose="02010609060101010101" pitchFamily="49" charset="-122"/>
                </a:rPr>
                <a:t>解：</a:t>
              </a:r>
            </a:p>
          </p:txBody>
        </p:sp>
      </p:grpSp>
      <p:grpSp>
        <p:nvGrpSpPr>
          <p:cNvPr id="3" name="Group 27"/>
          <p:cNvGrpSpPr/>
          <p:nvPr/>
        </p:nvGrpSpPr>
        <p:grpSpPr bwMode="auto">
          <a:xfrm>
            <a:off x="1524000" y="1864519"/>
            <a:ext cx="6553200" cy="1472804"/>
            <a:chOff x="864" y="1440"/>
            <a:chExt cx="4128" cy="1237"/>
          </a:xfrm>
        </p:grpSpPr>
        <p:sp>
          <p:nvSpPr>
            <p:cNvPr id="24582" name="Rectangle 23"/>
            <p:cNvSpPr>
              <a:spLocks noChangeArrowheads="1"/>
            </p:cNvSpPr>
            <p:nvPr/>
          </p:nvSpPr>
          <p:spPr bwMode="auto">
            <a:xfrm>
              <a:off x="864" y="1440"/>
              <a:ext cx="1530"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lang="zh-CN" altLang="en-US" sz="2500">
                  <a:latin typeface="黑体" panose="02010609060101010101" pitchFamily="49" charset="-122"/>
                  <a:ea typeface="黑体" panose="02010609060101010101" pitchFamily="49" charset="-122"/>
                </a:rPr>
                <a:t>由已知条件，得</a:t>
              </a:r>
            </a:p>
          </p:txBody>
        </p:sp>
        <p:grpSp>
          <p:nvGrpSpPr>
            <p:cNvPr id="24583" name="Group 24"/>
            <p:cNvGrpSpPr/>
            <p:nvPr/>
          </p:nvGrpSpPr>
          <p:grpSpPr bwMode="auto">
            <a:xfrm>
              <a:off x="1750" y="1824"/>
              <a:ext cx="3242" cy="853"/>
              <a:chOff x="1318" y="1680"/>
              <a:chExt cx="3242" cy="853"/>
            </a:xfrm>
          </p:grpSpPr>
          <p:sp>
            <p:nvSpPr>
              <p:cNvPr id="24584" name="Rectangle 25"/>
              <p:cNvSpPr>
                <a:spLocks noChangeArrowheads="1"/>
              </p:cNvSpPr>
              <p:nvPr/>
            </p:nvSpPr>
            <p:spPr bwMode="auto">
              <a:xfrm>
                <a:off x="1680" y="1680"/>
                <a:ext cx="2880" cy="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a:latin typeface="Times New Roman" panose="02020603050405020304" pitchFamily="18" charset="0"/>
                  </a:rPr>
                  <a:t>212</a:t>
                </a:r>
                <a:r>
                  <a:rPr lang="en-US" altLang="zh-CN" i="1">
                    <a:latin typeface="Times New Roman" panose="02020603050405020304" pitchFamily="18" charset="0"/>
                  </a:rPr>
                  <a:t>k + b =</a:t>
                </a:r>
                <a:r>
                  <a:rPr lang="en-US" altLang="zh-CN">
                    <a:latin typeface="Times New Roman" panose="02020603050405020304" pitchFamily="18" charset="0"/>
                  </a:rPr>
                  <a:t>100</a:t>
                </a:r>
                <a:r>
                  <a:rPr lang="zh-CN" altLang="en-US">
                    <a:latin typeface="Times New Roman" panose="02020603050405020304" pitchFamily="18" charset="0"/>
                  </a:rPr>
                  <a:t>，</a:t>
                </a:r>
              </a:p>
              <a:p>
                <a:pPr>
                  <a:spcBef>
                    <a:spcPct val="50000"/>
                  </a:spcBef>
                </a:pPr>
                <a:r>
                  <a:rPr lang="en-US" altLang="zh-CN">
                    <a:latin typeface="Times New Roman" panose="02020603050405020304" pitchFamily="18" charset="0"/>
                  </a:rPr>
                  <a:t>32</a:t>
                </a:r>
                <a:r>
                  <a:rPr lang="en-US" altLang="zh-CN" i="1">
                    <a:latin typeface="Times New Roman" panose="02020603050405020304" pitchFamily="18" charset="0"/>
                  </a:rPr>
                  <a:t>k + b = </a:t>
                </a:r>
                <a:r>
                  <a:rPr lang="en-US" altLang="zh-CN">
                    <a:latin typeface="Times New Roman" panose="02020603050405020304" pitchFamily="18" charset="0"/>
                  </a:rPr>
                  <a:t>0 </a:t>
                </a:r>
                <a:r>
                  <a:rPr lang="en-US" altLang="zh-CN" i="1">
                    <a:latin typeface="Times New Roman" panose="02020603050405020304" pitchFamily="18" charset="0"/>
                  </a:rPr>
                  <a:t> . </a:t>
                </a:r>
              </a:p>
            </p:txBody>
          </p:sp>
          <p:sp>
            <p:nvSpPr>
              <p:cNvPr id="24585" name="Rectangle 26"/>
              <p:cNvSpPr>
                <a:spLocks noChangeArrowheads="1"/>
              </p:cNvSpPr>
              <p:nvPr/>
            </p:nvSpPr>
            <p:spPr bwMode="auto">
              <a:xfrm>
                <a:off x="1318" y="1734"/>
                <a:ext cx="670" cy="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5400"/>
                  <a:t>｛</a:t>
                </a:r>
              </a:p>
            </p:txBody>
          </p:sp>
        </p:grpSp>
      </p:grpSp>
      <p:grpSp>
        <p:nvGrpSpPr>
          <p:cNvPr id="5" name="Group 33"/>
          <p:cNvGrpSpPr/>
          <p:nvPr/>
        </p:nvGrpSpPr>
        <p:grpSpPr bwMode="auto">
          <a:xfrm>
            <a:off x="1600200" y="3121821"/>
            <a:ext cx="5321300" cy="610791"/>
            <a:chOff x="720" y="2448"/>
            <a:chExt cx="3352" cy="513"/>
          </a:xfrm>
        </p:grpSpPr>
        <p:sp>
          <p:nvSpPr>
            <p:cNvPr id="24587" name="Rectangle 31"/>
            <p:cNvSpPr>
              <a:spLocks noChangeArrowheads="1"/>
            </p:cNvSpPr>
            <p:nvPr/>
          </p:nvSpPr>
          <p:spPr bwMode="auto">
            <a:xfrm>
              <a:off x="720" y="2496"/>
              <a:ext cx="1732"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lang="zh-CN" altLang="en-US" sz="2500">
                  <a:latin typeface="黑体" panose="02010609060101010101" pitchFamily="49" charset="-122"/>
                  <a:ea typeface="黑体" panose="02010609060101010101" pitchFamily="49" charset="-122"/>
                </a:rPr>
                <a:t>解这个方程组，得</a:t>
              </a:r>
            </a:p>
          </p:txBody>
        </p:sp>
        <p:graphicFrame>
          <p:nvGraphicFramePr>
            <p:cNvPr id="24588" name="Object 32"/>
            <p:cNvGraphicFramePr/>
            <p:nvPr/>
          </p:nvGraphicFramePr>
          <p:xfrm>
            <a:off x="2688" y="2448"/>
            <a:ext cx="1384" cy="480"/>
          </p:xfrm>
          <a:graphic>
            <a:graphicData uri="http://schemas.openxmlformats.org/presentationml/2006/ole">
              <mc:AlternateContent xmlns:mc="http://schemas.openxmlformats.org/markup-compatibility/2006">
                <mc:Choice xmlns:v="urn:schemas-microsoft-com:vml" Requires="v">
                  <p:oleObj spid="_x0000_s24599" r:id="rId3" imgW="2195830" imgH="761365" progId="Equation.DSMT4">
                    <p:embed/>
                  </p:oleObj>
                </mc:Choice>
                <mc:Fallback>
                  <p:oleObj r:id="rId3" imgW="2195830" imgH="761365" progId="Equation.DSMT4">
                    <p:embed/>
                    <p:pic>
                      <p:nvPicPr>
                        <p:cNvPr id="0" name="Object 3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2448"/>
                          <a:ext cx="138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17442" name="Text Box 34"/>
          <p:cNvSpPr txBox="1">
            <a:spLocks noChangeArrowheads="1"/>
          </p:cNvSpPr>
          <p:nvPr/>
        </p:nvSpPr>
        <p:spPr bwMode="auto">
          <a:xfrm>
            <a:off x="1600200" y="3693319"/>
            <a:ext cx="6400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20000"/>
              </a:lnSpc>
            </a:pPr>
            <a:r>
              <a:rPr lang="zh-CN" altLang="en-US" sz="2500">
                <a:latin typeface="Times New Roman" panose="02020603050405020304" pitchFamily="18" charset="0"/>
                <a:ea typeface="黑体" panose="02010609060101010101" pitchFamily="49" charset="-122"/>
              </a:rPr>
              <a:t>因此摄氏温度与华氏温度的函数关系式为</a:t>
            </a:r>
          </a:p>
        </p:txBody>
      </p:sp>
      <p:graphicFrame>
        <p:nvGraphicFramePr>
          <p:cNvPr id="17443" name="Object 35"/>
          <p:cNvGraphicFramePr/>
          <p:nvPr/>
        </p:nvGraphicFramePr>
        <p:xfrm>
          <a:off x="4267200" y="4207669"/>
          <a:ext cx="1765300" cy="428625"/>
        </p:xfrm>
        <a:graphic>
          <a:graphicData uri="http://schemas.openxmlformats.org/presentationml/2006/ole">
            <mc:AlternateContent xmlns:mc="http://schemas.openxmlformats.org/markup-compatibility/2006">
              <mc:Choice xmlns:v="urn:schemas-microsoft-com:vml" Requires="v">
                <p:oleObj spid="_x0000_s24600" r:id="rId5" imgW="1764665" imgH="571500" progId="Equation.DSMT4">
                  <p:embed/>
                </p:oleObj>
              </mc:Choice>
              <mc:Fallback>
                <p:oleObj r:id="rId5" imgW="1764665" imgH="571500" progId="Equation.DSMT4">
                  <p:embed/>
                  <p:pic>
                    <p:nvPicPr>
                      <p:cNvPr id="0" name="Object 3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4207669"/>
                        <a:ext cx="17653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7442"/>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74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MH_Other_10"/>
          <p:cNvSpPr>
            <a:spLocks noChangeArrowheads="1"/>
          </p:cNvSpPr>
          <p:nvPr/>
        </p:nvSpPr>
        <p:spPr bwMode="auto">
          <a:xfrm>
            <a:off x="2033588" y="1262062"/>
            <a:ext cx="88900" cy="66675"/>
          </a:xfrm>
          <a:custGeom>
            <a:avLst/>
            <a:gdLst>
              <a:gd name="T0" fmla="*/ 39 w 43"/>
              <a:gd name="T1" fmla="*/ 18 h 44"/>
              <a:gd name="T2" fmla="*/ 25 w 43"/>
              <a:gd name="T3" fmla="*/ 18 h 44"/>
              <a:gd name="T4" fmla="*/ 25 w 43"/>
              <a:gd name="T5" fmla="*/ 4 h 44"/>
              <a:gd name="T6" fmla="*/ 21 w 43"/>
              <a:gd name="T7" fmla="*/ 0 h 44"/>
              <a:gd name="T8" fmla="*/ 18 w 43"/>
              <a:gd name="T9" fmla="*/ 4 h 44"/>
              <a:gd name="T10" fmla="*/ 18 w 43"/>
              <a:gd name="T11" fmla="*/ 18 h 44"/>
              <a:gd name="T12" fmla="*/ 3 w 43"/>
              <a:gd name="T13" fmla="*/ 18 h 44"/>
              <a:gd name="T14" fmla="*/ 0 w 43"/>
              <a:gd name="T15" fmla="*/ 22 h 44"/>
              <a:gd name="T16" fmla="*/ 3 w 43"/>
              <a:gd name="T17" fmla="*/ 26 h 44"/>
              <a:gd name="T18" fmla="*/ 18 w 43"/>
              <a:gd name="T19" fmla="*/ 26 h 44"/>
              <a:gd name="T20" fmla="*/ 18 w 43"/>
              <a:gd name="T21" fmla="*/ 40 h 44"/>
              <a:gd name="T22" fmla="*/ 21 w 43"/>
              <a:gd name="T23" fmla="*/ 44 h 44"/>
              <a:gd name="T24" fmla="*/ 25 w 43"/>
              <a:gd name="T25" fmla="*/ 40 h 44"/>
              <a:gd name="T26" fmla="*/ 25 w 43"/>
              <a:gd name="T27" fmla="*/ 26 h 44"/>
              <a:gd name="T28" fmla="*/ 39 w 43"/>
              <a:gd name="T29" fmla="*/ 26 h 44"/>
              <a:gd name="T30" fmla="*/ 43 w 43"/>
              <a:gd name="T31" fmla="*/ 22 h 44"/>
              <a:gd name="T32" fmla="*/ 39 w 43"/>
              <a:gd name="T33"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44">
                <a:moveTo>
                  <a:pt x="39" y="18"/>
                </a:moveTo>
                <a:cubicBezTo>
                  <a:pt x="25" y="18"/>
                  <a:pt x="25" y="18"/>
                  <a:pt x="25" y="18"/>
                </a:cubicBezTo>
                <a:cubicBezTo>
                  <a:pt x="25" y="4"/>
                  <a:pt x="25" y="4"/>
                  <a:pt x="25" y="4"/>
                </a:cubicBezTo>
                <a:cubicBezTo>
                  <a:pt x="25" y="2"/>
                  <a:pt x="23" y="0"/>
                  <a:pt x="21" y="0"/>
                </a:cubicBezTo>
                <a:cubicBezTo>
                  <a:pt x="19" y="0"/>
                  <a:pt x="18" y="2"/>
                  <a:pt x="18" y="4"/>
                </a:cubicBezTo>
                <a:cubicBezTo>
                  <a:pt x="18" y="18"/>
                  <a:pt x="18" y="18"/>
                  <a:pt x="18" y="18"/>
                </a:cubicBezTo>
                <a:cubicBezTo>
                  <a:pt x="3" y="18"/>
                  <a:pt x="3" y="18"/>
                  <a:pt x="3" y="18"/>
                </a:cubicBezTo>
                <a:cubicBezTo>
                  <a:pt x="1" y="18"/>
                  <a:pt x="0" y="20"/>
                  <a:pt x="0" y="22"/>
                </a:cubicBezTo>
                <a:cubicBezTo>
                  <a:pt x="0" y="24"/>
                  <a:pt x="1" y="26"/>
                  <a:pt x="3" y="26"/>
                </a:cubicBezTo>
                <a:cubicBezTo>
                  <a:pt x="18" y="26"/>
                  <a:pt x="18" y="26"/>
                  <a:pt x="18" y="26"/>
                </a:cubicBezTo>
                <a:cubicBezTo>
                  <a:pt x="18" y="40"/>
                  <a:pt x="18" y="40"/>
                  <a:pt x="18" y="40"/>
                </a:cubicBezTo>
                <a:cubicBezTo>
                  <a:pt x="18" y="42"/>
                  <a:pt x="19" y="44"/>
                  <a:pt x="21" y="44"/>
                </a:cubicBezTo>
                <a:cubicBezTo>
                  <a:pt x="23" y="44"/>
                  <a:pt x="25" y="42"/>
                  <a:pt x="25" y="40"/>
                </a:cubicBezTo>
                <a:cubicBezTo>
                  <a:pt x="25" y="26"/>
                  <a:pt x="25" y="26"/>
                  <a:pt x="25" y="26"/>
                </a:cubicBezTo>
                <a:cubicBezTo>
                  <a:pt x="39" y="26"/>
                  <a:pt x="39" y="26"/>
                  <a:pt x="39" y="26"/>
                </a:cubicBezTo>
                <a:cubicBezTo>
                  <a:pt x="41" y="26"/>
                  <a:pt x="43" y="24"/>
                  <a:pt x="43" y="22"/>
                </a:cubicBezTo>
                <a:cubicBezTo>
                  <a:pt x="43" y="20"/>
                  <a:pt x="41" y="18"/>
                  <a:pt x="39" y="1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4098" name="Group 10"/>
          <p:cNvGrpSpPr/>
          <p:nvPr/>
        </p:nvGrpSpPr>
        <p:grpSpPr bwMode="auto">
          <a:xfrm>
            <a:off x="714375" y="803672"/>
            <a:ext cx="222250" cy="161925"/>
            <a:chOff x="348" y="329"/>
            <a:chExt cx="349" cy="340"/>
          </a:xfrm>
        </p:grpSpPr>
        <p:sp>
          <p:nvSpPr>
            <p:cNvPr id="4099" name="MH_Other_9"/>
            <p:cNvSpPr>
              <a:spLocks noEditPoints="1" noChangeArrowheads="1"/>
            </p:cNvSpPr>
            <p:nvPr/>
          </p:nvSpPr>
          <p:spPr bwMode="auto">
            <a:xfrm>
              <a:off x="348" y="329"/>
              <a:ext cx="349" cy="340"/>
            </a:xfrm>
            <a:custGeom>
              <a:avLst/>
              <a:gdLst>
                <a:gd name="T0" fmla="*/ 105 w 108"/>
                <a:gd name="T1" fmla="*/ 95 h 107"/>
                <a:gd name="T2" fmla="*/ 76 w 108"/>
                <a:gd name="T3" fmla="*/ 66 h 107"/>
                <a:gd name="T4" fmla="*/ 83 w 108"/>
                <a:gd name="T5" fmla="*/ 42 h 107"/>
                <a:gd name="T6" fmla="*/ 42 w 108"/>
                <a:gd name="T7" fmla="*/ 0 h 107"/>
                <a:gd name="T8" fmla="*/ 0 w 108"/>
                <a:gd name="T9" fmla="*/ 42 h 107"/>
                <a:gd name="T10" fmla="*/ 42 w 108"/>
                <a:gd name="T11" fmla="*/ 83 h 107"/>
                <a:gd name="T12" fmla="*/ 66 w 108"/>
                <a:gd name="T13" fmla="*/ 76 h 107"/>
                <a:gd name="T14" fmla="*/ 95 w 108"/>
                <a:gd name="T15" fmla="*/ 105 h 107"/>
                <a:gd name="T16" fmla="*/ 100 w 108"/>
                <a:gd name="T17" fmla="*/ 107 h 107"/>
                <a:gd name="T18" fmla="*/ 105 w 108"/>
                <a:gd name="T19" fmla="*/ 105 h 107"/>
                <a:gd name="T20" fmla="*/ 105 w 108"/>
                <a:gd name="T21" fmla="*/ 95 h 107"/>
                <a:gd name="T22" fmla="*/ 7 w 108"/>
                <a:gd name="T23" fmla="*/ 42 h 107"/>
                <a:gd name="T24" fmla="*/ 42 w 108"/>
                <a:gd name="T25" fmla="*/ 7 h 107"/>
                <a:gd name="T26" fmla="*/ 76 w 108"/>
                <a:gd name="T27" fmla="*/ 42 h 107"/>
                <a:gd name="T28" fmla="*/ 42 w 108"/>
                <a:gd name="T29" fmla="*/ 76 h 107"/>
                <a:gd name="T30" fmla="*/ 7 w 108"/>
                <a:gd name="T31" fmla="*/ 4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 h="107">
                  <a:moveTo>
                    <a:pt x="105" y="95"/>
                  </a:moveTo>
                  <a:cubicBezTo>
                    <a:pt x="76" y="66"/>
                    <a:pt x="76" y="66"/>
                    <a:pt x="76" y="66"/>
                  </a:cubicBezTo>
                  <a:cubicBezTo>
                    <a:pt x="81" y="59"/>
                    <a:pt x="83" y="51"/>
                    <a:pt x="83" y="42"/>
                  </a:cubicBezTo>
                  <a:cubicBezTo>
                    <a:pt x="83" y="19"/>
                    <a:pt x="65" y="0"/>
                    <a:pt x="42" y="0"/>
                  </a:cubicBezTo>
                  <a:cubicBezTo>
                    <a:pt x="19" y="0"/>
                    <a:pt x="0" y="19"/>
                    <a:pt x="0" y="42"/>
                  </a:cubicBezTo>
                  <a:cubicBezTo>
                    <a:pt x="0" y="65"/>
                    <a:pt x="19" y="83"/>
                    <a:pt x="42" y="83"/>
                  </a:cubicBezTo>
                  <a:cubicBezTo>
                    <a:pt x="51" y="83"/>
                    <a:pt x="59" y="81"/>
                    <a:pt x="66" y="76"/>
                  </a:cubicBezTo>
                  <a:cubicBezTo>
                    <a:pt x="95" y="105"/>
                    <a:pt x="95" y="105"/>
                    <a:pt x="95" y="105"/>
                  </a:cubicBezTo>
                  <a:cubicBezTo>
                    <a:pt x="96" y="106"/>
                    <a:pt x="98" y="107"/>
                    <a:pt x="100" y="107"/>
                  </a:cubicBezTo>
                  <a:cubicBezTo>
                    <a:pt x="101" y="107"/>
                    <a:pt x="103" y="106"/>
                    <a:pt x="105" y="105"/>
                  </a:cubicBezTo>
                  <a:cubicBezTo>
                    <a:pt x="108" y="102"/>
                    <a:pt x="108" y="97"/>
                    <a:pt x="105" y="95"/>
                  </a:cubicBezTo>
                  <a:moveTo>
                    <a:pt x="7" y="42"/>
                  </a:moveTo>
                  <a:cubicBezTo>
                    <a:pt x="7" y="23"/>
                    <a:pt x="23" y="7"/>
                    <a:pt x="42" y="7"/>
                  </a:cubicBezTo>
                  <a:cubicBezTo>
                    <a:pt x="61" y="7"/>
                    <a:pt x="76" y="23"/>
                    <a:pt x="76" y="42"/>
                  </a:cubicBezTo>
                  <a:cubicBezTo>
                    <a:pt x="76" y="61"/>
                    <a:pt x="61" y="76"/>
                    <a:pt x="42" y="76"/>
                  </a:cubicBezTo>
                  <a:cubicBezTo>
                    <a:pt x="23" y="76"/>
                    <a:pt x="7" y="61"/>
                    <a:pt x="7" y="4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0" name="MH_Other_10"/>
            <p:cNvSpPr>
              <a:spLocks noChangeArrowheads="1"/>
            </p:cNvSpPr>
            <p:nvPr/>
          </p:nvSpPr>
          <p:spPr bwMode="auto">
            <a:xfrm>
              <a:off x="428" y="404"/>
              <a:ext cx="140" cy="140"/>
            </a:xfrm>
            <a:custGeom>
              <a:avLst/>
              <a:gdLst>
                <a:gd name="T0" fmla="*/ 39 w 43"/>
                <a:gd name="T1" fmla="*/ 18 h 44"/>
                <a:gd name="T2" fmla="*/ 25 w 43"/>
                <a:gd name="T3" fmla="*/ 18 h 44"/>
                <a:gd name="T4" fmla="*/ 25 w 43"/>
                <a:gd name="T5" fmla="*/ 4 h 44"/>
                <a:gd name="T6" fmla="*/ 21 w 43"/>
                <a:gd name="T7" fmla="*/ 0 h 44"/>
                <a:gd name="T8" fmla="*/ 18 w 43"/>
                <a:gd name="T9" fmla="*/ 4 h 44"/>
                <a:gd name="T10" fmla="*/ 18 w 43"/>
                <a:gd name="T11" fmla="*/ 18 h 44"/>
                <a:gd name="T12" fmla="*/ 3 w 43"/>
                <a:gd name="T13" fmla="*/ 18 h 44"/>
                <a:gd name="T14" fmla="*/ 0 w 43"/>
                <a:gd name="T15" fmla="*/ 22 h 44"/>
                <a:gd name="T16" fmla="*/ 3 w 43"/>
                <a:gd name="T17" fmla="*/ 26 h 44"/>
                <a:gd name="T18" fmla="*/ 18 w 43"/>
                <a:gd name="T19" fmla="*/ 26 h 44"/>
                <a:gd name="T20" fmla="*/ 18 w 43"/>
                <a:gd name="T21" fmla="*/ 40 h 44"/>
                <a:gd name="T22" fmla="*/ 21 w 43"/>
                <a:gd name="T23" fmla="*/ 44 h 44"/>
                <a:gd name="T24" fmla="*/ 25 w 43"/>
                <a:gd name="T25" fmla="*/ 40 h 44"/>
                <a:gd name="T26" fmla="*/ 25 w 43"/>
                <a:gd name="T27" fmla="*/ 26 h 44"/>
                <a:gd name="T28" fmla="*/ 39 w 43"/>
                <a:gd name="T29" fmla="*/ 26 h 44"/>
                <a:gd name="T30" fmla="*/ 43 w 43"/>
                <a:gd name="T31" fmla="*/ 22 h 44"/>
                <a:gd name="T32" fmla="*/ 39 w 43"/>
                <a:gd name="T33"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44">
                  <a:moveTo>
                    <a:pt x="39" y="18"/>
                  </a:moveTo>
                  <a:cubicBezTo>
                    <a:pt x="25" y="18"/>
                    <a:pt x="25" y="18"/>
                    <a:pt x="25" y="18"/>
                  </a:cubicBezTo>
                  <a:cubicBezTo>
                    <a:pt x="25" y="4"/>
                    <a:pt x="25" y="4"/>
                    <a:pt x="25" y="4"/>
                  </a:cubicBezTo>
                  <a:cubicBezTo>
                    <a:pt x="25" y="2"/>
                    <a:pt x="23" y="0"/>
                    <a:pt x="21" y="0"/>
                  </a:cubicBezTo>
                  <a:cubicBezTo>
                    <a:pt x="19" y="0"/>
                    <a:pt x="18" y="2"/>
                    <a:pt x="18" y="4"/>
                  </a:cubicBezTo>
                  <a:cubicBezTo>
                    <a:pt x="18" y="18"/>
                    <a:pt x="18" y="18"/>
                    <a:pt x="18" y="18"/>
                  </a:cubicBezTo>
                  <a:cubicBezTo>
                    <a:pt x="3" y="18"/>
                    <a:pt x="3" y="18"/>
                    <a:pt x="3" y="18"/>
                  </a:cubicBezTo>
                  <a:cubicBezTo>
                    <a:pt x="1" y="18"/>
                    <a:pt x="0" y="20"/>
                    <a:pt x="0" y="22"/>
                  </a:cubicBezTo>
                  <a:cubicBezTo>
                    <a:pt x="0" y="24"/>
                    <a:pt x="1" y="26"/>
                    <a:pt x="3" y="26"/>
                  </a:cubicBezTo>
                  <a:cubicBezTo>
                    <a:pt x="18" y="26"/>
                    <a:pt x="18" y="26"/>
                    <a:pt x="18" y="26"/>
                  </a:cubicBezTo>
                  <a:cubicBezTo>
                    <a:pt x="18" y="40"/>
                    <a:pt x="18" y="40"/>
                    <a:pt x="18" y="40"/>
                  </a:cubicBezTo>
                  <a:cubicBezTo>
                    <a:pt x="18" y="42"/>
                    <a:pt x="19" y="44"/>
                    <a:pt x="21" y="44"/>
                  </a:cubicBezTo>
                  <a:cubicBezTo>
                    <a:pt x="23" y="44"/>
                    <a:pt x="25" y="42"/>
                    <a:pt x="25" y="40"/>
                  </a:cubicBezTo>
                  <a:cubicBezTo>
                    <a:pt x="25" y="26"/>
                    <a:pt x="25" y="26"/>
                    <a:pt x="25" y="26"/>
                  </a:cubicBezTo>
                  <a:cubicBezTo>
                    <a:pt x="39" y="26"/>
                    <a:pt x="39" y="26"/>
                    <a:pt x="39" y="26"/>
                  </a:cubicBezTo>
                  <a:cubicBezTo>
                    <a:pt x="41" y="26"/>
                    <a:pt x="43" y="24"/>
                    <a:pt x="43" y="22"/>
                  </a:cubicBezTo>
                  <a:cubicBezTo>
                    <a:pt x="43" y="20"/>
                    <a:pt x="41" y="18"/>
                    <a:pt x="39" y="1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4101" name="MH_SubTitle_4"/>
          <p:cNvSpPr txBox="1">
            <a:spLocks noChangeArrowheads="1"/>
          </p:cNvSpPr>
          <p:nvPr/>
        </p:nvSpPr>
        <p:spPr bwMode="auto">
          <a:xfrm>
            <a:off x="3786189" y="857250"/>
            <a:ext cx="1635125" cy="47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10000"/>
              </a:lnSpc>
            </a:pPr>
            <a:r>
              <a:rPr lang="zh-CN" altLang="en-US" sz="2800" b="1" dirty="0">
                <a:solidFill>
                  <a:schemeClr val="tx2"/>
                </a:solidFill>
                <a:latin typeface="微软雅黑" panose="020B0503020204020204" pitchFamily="34" charset="-122"/>
                <a:ea typeface="微软雅黑" panose="020B0503020204020204" pitchFamily="34" charset="-122"/>
              </a:rPr>
              <a:t>学习目标</a:t>
            </a:r>
            <a:endParaRPr lang="zh-CN" altLang="en-US" sz="2000" b="1" dirty="0">
              <a:solidFill>
                <a:schemeClr val="tx2"/>
              </a:solidFill>
              <a:latin typeface="微软雅黑" panose="020B0503020204020204" pitchFamily="34" charset="-122"/>
              <a:ea typeface="微软雅黑" panose="020B0503020204020204" pitchFamily="34" charset="-122"/>
            </a:endParaRPr>
          </a:p>
        </p:txBody>
      </p:sp>
      <p:sp>
        <p:nvSpPr>
          <p:cNvPr id="14348" name="文本框 14347"/>
          <p:cNvSpPr txBox="1">
            <a:spLocks noChangeArrowheads="1"/>
          </p:cNvSpPr>
          <p:nvPr/>
        </p:nvSpPr>
        <p:spPr bwMode="auto">
          <a:xfrm>
            <a:off x="674689" y="1815704"/>
            <a:ext cx="785812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800" dirty="0">
                <a:solidFill>
                  <a:schemeClr val="tx1"/>
                </a:solidFill>
                <a:latin typeface="黑体" panose="02010609060101010101" pitchFamily="49" charset="-122"/>
                <a:ea typeface="黑体" panose="02010609060101010101" pitchFamily="49" charset="-122"/>
              </a:rPr>
              <a:t>1.</a:t>
            </a:r>
            <a:r>
              <a:rPr lang="zh-CN" altLang="en-US" sz="2800" dirty="0">
                <a:solidFill>
                  <a:schemeClr val="tx1"/>
                </a:solidFill>
                <a:latin typeface="黑体" panose="02010609060101010101" pitchFamily="49" charset="-122"/>
                <a:ea typeface="黑体" panose="02010609060101010101" pitchFamily="49" charset="-122"/>
              </a:rPr>
              <a:t>能利用二元一次方程组确定一次函数的表达式．（重点）</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4348"/>
                                        </p:tgtEl>
                                        <p:attrNameLst>
                                          <p:attrName>style.visibility</p:attrName>
                                        </p:attrNameLst>
                                      </p:cBhvr>
                                      <p:to>
                                        <p:strVal val="visible"/>
                                      </p:to>
                                    </p:set>
                                    <p:anim calcmode="lin" valueType="num">
                                      <p:cBhvr>
                                        <p:cTn id="7" dur="500" fill="hold"/>
                                        <p:tgtEl>
                                          <p:spTgt spid="14348"/>
                                        </p:tgtEl>
                                        <p:attrNameLst>
                                          <p:attrName>ppt_w</p:attrName>
                                        </p:attrNameLst>
                                      </p:cBhvr>
                                      <p:tavLst>
                                        <p:tav tm="0">
                                          <p:val>
                                            <p:strVal val="#ppt_w*0.05"/>
                                          </p:val>
                                        </p:tav>
                                        <p:tav tm="100000">
                                          <p:val>
                                            <p:strVal val="#ppt_w"/>
                                          </p:val>
                                        </p:tav>
                                      </p:tavLst>
                                    </p:anim>
                                    <p:anim calcmode="lin" valueType="num">
                                      <p:cBhvr>
                                        <p:cTn id="8" dur="500" fill="hold"/>
                                        <p:tgtEl>
                                          <p:spTgt spid="14348"/>
                                        </p:tgtEl>
                                        <p:attrNameLst>
                                          <p:attrName>ppt_h</p:attrName>
                                        </p:attrNameLst>
                                      </p:cBhvr>
                                      <p:tavLst>
                                        <p:tav tm="0">
                                          <p:val>
                                            <p:strVal val="#ppt_h"/>
                                          </p:val>
                                        </p:tav>
                                        <p:tav tm="100000">
                                          <p:val>
                                            <p:strVal val="#ppt_h"/>
                                          </p:val>
                                        </p:tav>
                                      </p:tavLst>
                                    </p:anim>
                                    <p:anim calcmode="lin" valueType="num">
                                      <p:cBhvr>
                                        <p:cTn id="9" dur="500" fill="hold"/>
                                        <p:tgtEl>
                                          <p:spTgt spid="14348"/>
                                        </p:tgtEl>
                                        <p:attrNameLst>
                                          <p:attrName>ppt_x</p:attrName>
                                        </p:attrNameLst>
                                      </p:cBhvr>
                                      <p:tavLst>
                                        <p:tav tm="0">
                                          <p:val>
                                            <p:strVal val="#ppt_x-.2"/>
                                          </p:val>
                                        </p:tav>
                                        <p:tav tm="100000">
                                          <p:val>
                                            <p:strVal val="#ppt_x"/>
                                          </p:val>
                                        </p:tav>
                                      </p:tavLst>
                                    </p:anim>
                                    <p:anim calcmode="lin" valueType="num">
                                      <p:cBhvr>
                                        <p:cTn id="10" dur="500" fill="hold"/>
                                        <p:tgtEl>
                                          <p:spTgt spid="14348"/>
                                        </p:tgtEl>
                                        <p:attrNameLst>
                                          <p:attrName>ppt_y</p:attrName>
                                        </p:attrNameLst>
                                      </p:cBhvr>
                                      <p:tavLst>
                                        <p:tav tm="0">
                                          <p:val>
                                            <p:strVal val="#ppt_y"/>
                                          </p:val>
                                        </p:tav>
                                        <p:tav tm="100000">
                                          <p:val>
                                            <p:strVal val="#ppt_y"/>
                                          </p:val>
                                        </p:tav>
                                      </p:tavLst>
                                    </p:anim>
                                    <p:animEffect transition="in" filter="fade">
                                      <p:cBhvr>
                                        <p:cTn id="11" dur="500"/>
                                        <p:tgtEl>
                                          <p:spTgt spid="14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3"/>
          <p:cNvSpPr txBox="1">
            <a:spLocks noChangeArrowheads="1"/>
          </p:cNvSpPr>
          <p:nvPr/>
        </p:nvSpPr>
        <p:spPr bwMode="auto">
          <a:xfrm>
            <a:off x="395288" y="427435"/>
            <a:ext cx="8424862"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40000"/>
              </a:lnSpc>
            </a:pPr>
            <a:r>
              <a:rPr lang="en-US" altLang="zh-CN">
                <a:solidFill>
                  <a:schemeClr val="tx1"/>
                </a:solidFill>
                <a:latin typeface="Times New Roman" panose="02020603050405020304" pitchFamily="18" charset="0"/>
                <a:ea typeface="黑体" panose="02010609060101010101" pitchFamily="49" charset="-122"/>
              </a:rPr>
              <a:t>5.</a:t>
            </a:r>
            <a:r>
              <a:rPr lang="zh-CN" altLang="en-US">
                <a:solidFill>
                  <a:schemeClr val="tx1"/>
                </a:solidFill>
                <a:latin typeface="Times New Roman" panose="02020603050405020304" pitchFamily="18" charset="0"/>
                <a:ea typeface="黑体" panose="02010609060101010101" pitchFamily="49" charset="-122"/>
              </a:rPr>
              <a:t>在某个范围内</a:t>
            </a:r>
            <a:r>
              <a:rPr lang="en-US" altLang="zh-CN">
                <a:solidFill>
                  <a:schemeClr val="tx1"/>
                </a:solidFill>
                <a:latin typeface="Times New Roman" panose="02020603050405020304" pitchFamily="18" charset="0"/>
                <a:ea typeface="黑体" panose="02010609060101010101" pitchFamily="49" charset="-122"/>
              </a:rPr>
              <a:t>,</a:t>
            </a:r>
            <a:r>
              <a:rPr lang="zh-CN" altLang="en-US">
                <a:solidFill>
                  <a:schemeClr val="tx1"/>
                </a:solidFill>
                <a:latin typeface="Times New Roman" panose="02020603050405020304" pitchFamily="18" charset="0"/>
                <a:ea typeface="黑体" panose="02010609060101010101" pitchFamily="49" charset="-122"/>
              </a:rPr>
              <a:t>某产品的购买量</a:t>
            </a:r>
            <a:r>
              <a:rPr lang="en-US" altLang="zh-CN" i="1">
                <a:solidFill>
                  <a:schemeClr val="tx1"/>
                </a:solidFill>
                <a:latin typeface="Times New Roman" panose="02020603050405020304" pitchFamily="18" charset="0"/>
                <a:ea typeface="黑体" panose="02010609060101010101" pitchFamily="49" charset="-122"/>
              </a:rPr>
              <a:t>y</a:t>
            </a:r>
            <a:r>
              <a:rPr lang="en-US" altLang="zh-CN">
                <a:solidFill>
                  <a:schemeClr val="tx1"/>
                </a:solidFill>
                <a:latin typeface="Times New Roman" panose="02020603050405020304" pitchFamily="18" charset="0"/>
                <a:ea typeface="黑体" panose="02010609060101010101" pitchFamily="49" charset="-122"/>
              </a:rPr>
              <a:t>(</a:t>
            </a:r>
            <a:r>
              <a:rPr lang="zh-CN" altLang="en-US">
                <a:solidFill>
                  <a:schemeClr val="tx1"/>
                </a:solidFill>
                <a:latin typeface="Times New Roman" panose="02020603050405020304" pitchFamily="18" charset="0"/>
                <a:ea typeface="黑体" panose="02010609060101010101" pitchFamily="49" charset="-122"/>
              </a:rPr>
              <a:t>单位</a:t>
            </a:r>
            <a:r>
              <a:rPr lang="en-US" altLang="zh-CN">
                <a:solidFill>
                  <a:schemeClr val="tx1"/>
                </a:solidFill>
                <a:latin typeface="Times New Roman" panose="02020603050405020304" pitchFamily="18" charset="0"/>
                <a:ea typeface="黑体" panose="02010609060101010101" pitchFamily="49" charset="-122"/>
              </a:rPr>
              <a:t>:kg)</a:t>
            </a:r>
            <a:r>
              <a:rPr lang="zh-CN" altLang="en-US">
                <a:solidFill>
                  <a:schemeClr val="tx1"/>
                </a:solidFill>
                <a:latin typeface="Times New Roman" panose="02020603050405020304" pitchFamily="18" charset="0"/>
                <a:ea typeface="黑体" panose="02010609060101010101" pitchFamily="49" charset="-122"/>
              </a:rPr>
              <a:t>与单价</a:t>
            </a:r>
            <a:r>
              <a:rPr lang="en-US" altLang="zh-CN" i="1">
                <a:solidFill>
                  <a:schemeClr val="tx1"/>
                </a:solidFill>
                <a:latin typeface="Times New Roman" panose="02020603050405020304" pitchFamily="18" charset="0"/>
                <a:ea typeface="黑体" panose="02010609060101010101" pitchFamily="49" charset="-122"/>
              </a:rPr>
              <a:t>x</a:t>
            </a:r>
            <a:r>
              <a:rPr lang="en-US" altLang="zh-CN">
                <a:solidFill>
                  <a:schemeClr val="tx1"/>
                </a:solidFill>
                <a:latin typeface="Times New Roman" panose="02020603050405020304" pitchFamily="18" charset="0"/>
                <a:ea typeface="黑体" panose="02010609060101010101" pitchFamily="49" charset="-122"/>
              </a:rPr>
              <a:t>(</a:t>
            </a:r>
            <a:r>
              <a:rPr lang="zh-CN" altLang="en-US">
                <a:solidFill>
                  <a:schemeClr val="tx1"/>
                </a:solidFill>
                <a:latin typeface="Times New Roman" panose="02020603050405020304" pitchFamily="18" charset="0"/>
                <a:ea typeface="黑体" panose="02010609060101010101" pitchFamily="49" charset="-122"/>
              </a:rPr>
              <a:t>单位</a:t>
            </a:r>
            <a:r>
              <a:rPr lang="en-US" altLang="zh-CN">
                <a:solidFill>
                  <a:schemeClr val="tx1"/>
                </a:solidFill>
                <a:latin typeface="Times New Roman" panose="02020603050405020304" pitchFamily="18" charset="0"/>
                <a:ea typeface="黑体" panose="02010609060101010101" pitchFamily="49" charset="-122"/>
              </a:rPr>
              <a:t>:</a:t>
            </a:r>
            <a:r>
              <a:rPr lang="zh-CN" altLang="en-US">
                <a:solidFill>
                  <a:schemeClr val="tx1"/>
                </a:solidFill>
                <a:latin typeface="Times New Roman" panose="02020603050405020304" pitchFamily="18" charset="0"/>
                <a:ea typeface="黑体" panose="02010609060101010101" pitchFamily="49" charset="-122"/>
              </a:rPr>
              <a:t>元</a:t>
            </a:r>
            <a:r>
              <a:rPr lang="en-US" altLang="zh-CN">
                <a:solidFill>
                  <a:schemeClr val="tx1"/>
                </a:solidFill>
                <a:latin typeface="Times New Roman" panose="02020603050405020304" pitchFamily="18" charset="0"/>
                <a:ea typeface="黑体" panose="02010609060101010101" pitchFamily="49" charset="-122"/>
              </a:rPr>
              <a:t>)</a:t>
            </a:r>
            <a:r>
              <a:rPr lang="zh-CN" altLang="en-US">
                <a:solidFill>
                  <a:schemeClr val="tx1"/>
                </a:solidFill>
                <a:latin typeface="Times New Roman" panose="02020603050405020304" pitchFamily="18" charset="0"/>
                <a:ea typeface="黑体" panose="02010609060101010101" pitchFamily="49" charset="-122"/>
              </a:rPr>
              <a:t>之间满足一次函数</a:t>
            </a:r>
            <a:r>
              <a:rPr lang="en-US" altLang="zh-CN">
                <a:solidFill>
                  <a:schemeClr val="tx1"/>
                </a:solidFill>
                <a:latin typeface="Times New Roman" panose="02020603050405020304" pitchFamily="18" charset="0"/>
                <a:ea typeface="黑体" panose="02010609060101010101" pitchFamily="49" charset="-122"/>
              </a:rPr>
              <a:t>,</a:t>
            </a:r>
            <a:r>
              <a:rPr lang="zh-CN" altLang="en-US">
                <a:solidFill>
                  <a:schemeClr val="tx1"/>
                </a:solidFill>
                <a:latin typeface="Times New Roman" panose="02020603050405020304" pitchFamily="18" charset="0"/>
                <a:ea typeface="黑体" panose="02010609060101010101" pitchFamily="49" charset="-122"/>
              </a:rPr>
              <a:t>若购买</a:t>
            </a:r>
            <a:r>
              <a:rPr lang="en-US" altLang="zh-CN">
                <a:solidFill>
                  <a:schemeClr val="tx1"/>
                </a:solidFill>
                <a:latin typeface="Times New Roman" panose="02020603050405020304" pitchFamily="18" charset="0"/>
                <a:ea typeface="黑体" panose="02010609060101010101" pitchFamily="49" charset="-122"/>
              </a:rPr>
              <a:t>1000kg,</a:t>
            </a:r>
            <a:r>
              <a:rPr lang="zh-CN" altLang="en-US">
                <a:solidFill>
                  <a:schemeClr val="tx1"/>
                </a:solidFill>
                <a:latin typeface="Times New Roman" panose="02020603050405020304" pitchFamily="18" charset="0"/>
                <a:ea typeface="黑体" panose="02010609060101010101" pitchFamily="49" charset="-122"/>
              </a:rPr>
              <a:t>单价为</a:t>
            </a:r>
            <a:r>
              <a:rPr lang="en-US" altLang="zh-CN">
                <a:solidFill>
                  <a:schemeClr val="tx1"/>
                </a:solidFill>
                <a:latin typeface="Times New Roman" panose="02020603050405020304" pitchFamily="18" charset="0"/>
                <a:ea typeface="黑体" panose="02010609060101010101" pitchFamily="49" charset="-122"/>
              </a:rPr>
              <a:t>800</a:t>
            </a:r>
            <a:r>
              <a:rPr lang="zh-CN" altLang="en-US">
                <a:solidFill>
                  <a:schemeClr val="tx1"/>
                </a:solidFill>
                <a:latin typeface="Times New Roman" panose="02020603050405020304" pitchFamily="18" charset="0"/>
                <a:ea typeface="黑体" panose="02010609060101010101" pitchFamily="49" charset="-122"/>
              </a:rPr>
              <a:t>元</a:t>
            </a:r>
            <a:r>
              <a:rPr lang="en-US" altLang="zh-CN">
                <a:solidFill>
                  <a:schemeClr val="tx1"/>
                </a:solidFill>
                <a:latin typeface="Times New Roman" panose="02020603050405020304" pitchFamily="18" charset="0"/>
                <a:ea typeface="黑体" panose="02010609060101010101" pitchFamily="49" charset="-122"/>
              </a:rPr>
              <a:t>;</a:t>
            </a:r>
            <a:r>
              <a:rPr lang="zh-CN" altLang="en-US">
                <a:solidFill>
                  <a:schemeClr val="tx1"/>
                </a:solidFill>
                <a:latin typeface="Times New Roman" panose="02020603050405020304" pitchFamily="18" charset="0"/>
                <a:ea typeface="黑体" panose="02010609060101010101" pitchFamily="49" charset="-122"/>
              </a:rPr>
              <a:t>若购买</a:t>
            </a:r>
            <a:r>
              <a:rPr lang="en-US" altLang="zh-CN">
                <a:solidFill>
                  <a:schemeClr val="tx1"/>
                </a:solidFill>
                <a:latin typeface="Times New Roman" panose="02020603050405020304" pitchFamily="18" charset="0"/>
                <a:ea typeface="黑体" panose="02010609060101010101" pitchFamily="49" charset="-122"/>
              </a:rPr>
              <a:t>2000kg,</a:t>
            </a:r>
            <a:r>
              <a:rPr lang="zh-CN" altLang="en-US">
                <a:solidFill>
                  <a:schemeClr val="tx1"/>
                </a:solidFill>
                <a:latin typeface="Times New Roman" panose="02020603050405020304" pitchFamily="18" charset="0"/>
                <a:ea typeface="黑体" panose="02010609060101010101" pitchFamily="49" charset="-122"/>
              </a:rPr>
              <a:t>单价为</a:t>
            </a:r>
            <a:r>
              <a:rPr lang="en-US" altLang="zh-CN">
                <a:solidFill>
                  <a:schemeClr val="tx1"/>
                </a:solidFill>
                <a:latin typeface="Times New Roman" panose="02020603050405020304" pitchFamily="18" charset="0"/>
                <a:ea typeface="黑体" panose="02010609060101010101" pitchFamily="49" charset="-122"/>
              </a:rPr>
              <a:t>700</a:t>
            </a:r>
            <a:r>
              <a:rPr lang="zh-CN" altLang="en-US">
                <a:solidFill>
                  <a:schemeClr val="tx1"/>
                </a:solidFill>
                <a:latin typeface="Times New Roman" panose="02020603050405020304" pitchFamily="18" charset="0"/>
                <a:ea typeface="黑体" panose="02010609060101010101" pitchFamily="49" charset="-122"/>
              </a:rPr>
              <a:t>元</a:t>
            </a:r>
            <a:r>
              <a:rPr lang="en-US" altLang="zh-CN">
                <a:solidFill>
                  <a:schemeClr val="tx1"/>
                </a:solidFill>
                <a:latin typeface="Times New Roman" panose="02020603050405020304" pitchFamily="18" charset="0"/>
                <a:ea typeface="黑体" panose="02010609060101010101" pitchFamily="49" charset="-122"/>
              </a:rPr>
              <a:t>.</a:t>
            </a:r>
            <a:r>
              <a:rPr lang="zh-CN" altLang="en-US">
                <a:solidFill>
                  <a:schemeClr val="tx1"/>
                </a:solidFill>
                <a:latin typeface="Times New Roman" panose="02020603050405020304" pitchFamily="18" charset="0"/>
                <a:ea typeface="黑体" panose="02010609060101010101" pitchFamily="49" charset="-122"/>
              </a:rPr>
              <a:t>若一客户购买</a:t>
            </a:r>
            <a:r>
              <a:rPr lang="en-US" altLang="zh-CN">
                <a:solidFill>
                  <a:schemeClr val="tx1"/>
                </a:solidFill>
                <a:latin typeface="Times New Roman" panose="02020603050405020304" pitchFamily="18" charset="0"/>
                <a:ea typeface="黑体" panose="02010609060101010101" pitchFamily="49" charset="-122"/>
              </a:rPr>
              <a:t>400kg,</a:t>
            </a:r>
            <a:r>
              <a:rPr lang="zh-CN" altLang="en-US">
                <a:solidFill>
                  <a:schemeClr val="tx1"/>
                </a:solidFill>
                <a:latin typeface="Times New Roman" panose="02020603050405020304" pitchFamily="18" charset="0"/>
                <a:ea typeface="黑体" panose="02010609060101010101" pitchFamily="49" charset="-122"/>
              </a:rPr>
              <a:t>单价是多少</a:t>
            </a:r>
            <a:r>
              <a:rPr lang="en-US" altLang="zh-CN">
                <a:solidFill>
                  <a:schemeClr val="tx1"/>
                </a:solidFill>
                <a:latin typeface="Times New Roman" panose="02020603050405020304" pitchFamily="18" charset="0"/>
                <a:ea typeface="黑体" panose="02010609060101010101" pitchFamily="49" charset="-122"/>
              </a:rPr>
              <a:t>?</a:t>
            </a:r>
          </a:p>
        </p:txBody>
      </p:sp>
      <p:sp>
        <p:nvSpPr>
          <p:cNvPr id="8196" name="Text Box 4"/>
          <p:cNvSpPr txBox="1">
            <a:spLocks noChangeArrowheads="1"/>
          </p:cNvSpPr>
          <p:nvPr/>
        </p:nvSpPr>
        <p:spPr bwMode="auto">
          <a:xfrm>
            <a:off x="611188" y="1707356"/>
            <a:ext cx="64107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a:latin typeface="Times New Roman" panose="02020603050405020304" pitchFamily="18" charset="0"/>
                <a:ea typeface="黑体" panose="02010609060101010101" pitchFamily="49" charset="-122"/>
              </a:rPr>
              <a:t>解</a:t>
            </a:r>
            <a:r>
              <a:rPr lang="en-US" altLang="zh-CN">
                <a:latin typeface="Times New Roman" panose="02020603050405020304" pitchFamily="18" charset="0"/>
                <a:ea typeface="黑体" panose="02010609060101010101" pitchFamily="49" charset="-122"/>
              </a:rPr>
              <a:t>:</a:t>
            </a:r>
            <a:r>
              <a:rPr lang="zh-CN" altLang="en-US">
                <a:latin typeface="Times New Roman" panose="02020603050405020304" pitchFamily="18" charset="0"/>
                <a:ea typeface="黑体" panose="02010609060101010101" pitchFamily="49" charset="-122"/>
              </a:rPr>
              <a:t>设购买量</a:t>
            </a:r>
            <a:r>
              <a:rPr lang="en-US" altLang="zh-CN" i="1">
                <a:latin typeface="Times New Roman" panose="02020603050405020304" pitchFamily="18" charset="0"/>
                <a:ea typeface="黑体" panose="02010609060101010101" pitchFamily="49" charset="-122"/>
              </a:rPr>
              <a:t>y</a:t>
            </a:r>
            <a:r>
              <a:rPr lang="zh-CN" altLang="en-US">
                <a:latin typeface="Times New Roman" panose="02020603050405020304" pitchFamily="18" charset="0"/>
                <a:ea typeface="黑体" panose="02010609060101010101" pitchFamily="49" charset="-122"/>
              </a:rPr>
              <a:t>与单价</a:t>
            </a:r>
            <a:r>
              <a:rPr lang="en-US" altLang="zh-CN" i="1">
                <a:latin typeface="Times New Roman" panose="02020603050405020304" pitchFamily="18" charset="0"/>
                <a:ea typeface="黑体" panose="02010609060101010101" pitchFamily="49" charset="-122"/>
              </a:rPr>
              <a:t>x</a:t>
            </a:r>
            <a:r>
              <a:rPr lang="zh-CN" altLang="en-US">
                <a:latin typeface="Times New Roman" panose="02020603050405020304" pitchFamily="18" charset="0"/>
                <a:ea typeface="黑体" panose="02010609060101010101" pitchFamily="49" charset="-122"/>
              </a:rPr>
              <a:t>的函数解析式为</a:t>
            </a:r>
            <a:r>
              <a:rPr lang="en-US" altLang="zh-CN" i="1">
                <a:latin typeface="Times New Roman" panose="02020603050405020304" pitchFamily="18" charset="0"/>
                <a:ea typeface="黑体" panose="02010609060101010101" pitchFamily="49" charset="-122"/>
              </a:rPr>
              <a:t>y</a:t>
            </a:r>
            <a:r>
              <a:rPr lang="en-US" altLang="zh-CN">
                <a:latin typeface="Times New Roman" panose="02020603050405020304" pitchFamily="18" charset="0"/>
                <a:ea typeface="黑体" panose="02010609060101010101" pitchFamily="49" charset="-122"/>
              </a:rPr>
              <a:t>=</a:t>
            </a:r>
            <a:r>
              <a:rPr lang="en-US" altLang="zh-CN" i="1">
                <a:latin typeface="Times New Roman" panose="02020603050405020304" pitchFamily="18" charset="0"/>
                <a:ea typeface="黑体" panose="02010609060101010101" pitchFamily="49" charset="-122"/>
              </a:rPr>
              <a:t>kx+b</a:t>
            </a:r>
            <a:r>
              <a:rPr lang="zh-CN" altLang="en-US">
                <a:latin typeface="Times New Roman" panose="02020603050405020304" pitchFamily="18" charset="0"/>
                <a:ea typeface="黑体" panose="02010609060101010101" pitchFamily="49" charset="-122"/>
              </a:rPr>
              <a:t>，</a:t>
            </a:r>
          </a:p>
        </p:txBody>
      </p:sp>
      <p:sp>
        <p:nvSpPr>
          <p:cNvPr id="8197" name="Text Box 5"/>
          <p:cNvSpPr txBox="1">
            <a:spLocks noChangeArrowheads="1"/>
          </p:cNvSpPr>
          <p:nvPr/>
        </p:nvSpPr>
        <p:spPr bwMode="auto">
          <a:xfrm>
            <a:off x="769938" y="2139554"/>
            <a:ext cx="58929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a:t>
            </a:r>
            <a:r>
              <a:rPr lang="zh-CN" altLang="en-US">
                <a:latin typeface="Times New Roman" panose="02020603050405020304" pitchFamily="18" charset="0"/>
                <a:ea typeface="黑体" panose="02010609060101010101" pitchFamily="49" charset="-122"/>
              </a:rPr>
              <a:t>当</a:t>
            </a:r>
            <a:r>
              <a:rPr lang="en-US" altLang="zh-CN" i="1">
                <a:latin typeface="Times New Roman" panose="02020603050405020304" pitchFamily="18" charset="0"/>
                <a:ea typeface="黑体" panose="02010609060101010101" pitchFamily="49" charset="-122"/>
              </a:rPr>
              <a:t>x</a:t>
            </a:r>
            <a:r>
              <a:rPr lang="en-US" altLang="zh-CN">
                <a:latin typeface="Times New Roman" panose="02020603050405020304" pitchFamily="18" charset="0"/>
                <a:ea typeface="黑体" panose="02010609060101010101" pitchFamily="49" charset="-122"/>
              </a:rPr>
              <a:t>=1000</a:t>
            </a:r>
            <a:r>
              <a:rPr lang="zh-CN" altLang="en-US">
                <a:latin typeface="Times New Roman" panose="02020603050405020304" pitchFamily="18" charset="0"/>
                <a:ea typeface="黑体" panose="02010609060101010101" pitchFamily="49" charset="-122"/>
              </a:rPr>
              <a:t>时 </a:t>
            </a:r>
            <a:r>
              <a:rPr lang="en-US" altLang="zh-CN" i="1">
                <a:latin typeface="Times New Roman" panose="02020603050405020304" pitchFamily="18" charset="0"/>
                <a:ea typeface="黑体" panose="02010609060101010101" pitchFamily="49" charset="-122"/>
              </a:rPr>
              <a:t>y</a:t>
            </a:r>
            <a:r>
              <a:rPr lang="en-US" altLang="zh-CN">
                <a:latin typeface="Times New Roman" panose="02020603050405020304" pitchFamily="18" charset="0"/>
                <a:ea typeface="黑体" panose="02010609060101010101" pitchFamily="49" charset="-122"/>
              </a:rPr>
              <a:t> = 800;</a:t>
            </a:r>
            <a:r>
              <a:rPr lang="zh-CN" altLang="en-US">
                <a:latin typeface="Times New Roman" panose="02020603050405020304" pitchFamily="18" charset="0"/>
                <a:ea typeface="黑体" panose="02010609060101010101" pitchFamily="49" charset="-122"/>
              </a:rPr>
              <a:t>当</a:t>
            </a:r>
            <a:r>
              <a:rPr lang="en-US" altLang="zh-CN" i="1">
                <a:latin typeface="Times New Roman" panose="02020603050405020304" pitchFamily="18" charset="0"/>
                <a:ea typeface="黑体" panose="02010609060101010101" pitchFamily="49" charset="-122"/>
              </a:rPr>
              <a:t>x</a:t>
            </a:r>
            <a:r>
              <a:rPr lang="en-US" altLang="zh-CN">
                <a:latin typeface="Times New Roman" panose="02020603050405020304" pitchFamily="18" charset="0"/>
                <a:ea typeface="黑体" panose="02010609060101010101" pitchFamily="49" charset="-122"/>
              </a:rPr>
              <a:t>=2000</a:t>
            </a:r>
            <a:r>
              <a:rPr lang="zh-CN" altLang="en-US">
                <a:latin typeface="Times New Roman" panose="02020603050405020304" pitchFamily="18" charset="0"/>
                <a:ea typeface="黑体" panose="02010609060101010101" pitchFamily="49" charset="-122"/>
              </a:rPr>
              <a:t>时</a:t>
            </a:r>
            <a:r>
              <a:rPr lang="en-US" altLang="zh-CN" i="1">
                <a:latin typeface="Times New Roman" panose="02020603050405020304" pitchFamily="18" charset="0"/>
                <a:ea typeface="黑体" panose="02010609060101010101" pitchFamily="49" charset="-122"/>
              </a:rPr>
              <a:t>y</a:t>
            </a:r>
            <a:r>
              <a:rPr lang="en-US" altLang="zh-CN">
                <a:latin typeface="Times New Roman" panose="02020603050405020304" pitchFamily="18" charset="0"/>
                <a:ea typeface="黑体" panose="02010609060101010101" pitchFamily="49" charset="-122"/>
              </a:rPr>
              <a:t> = 700</a:t>
            </a:r>
            <a:r>
              <a:rPr lang="zh-CN" altLang="en-US">
                <a:latin typeface="Times New Roman" panose="02020603050405020304" pitchFamily="18" charset="0"/>
                <a:ea typeface="黑体" panose="02010609060101010101" pitchFamily="49" charset="-122"/>
              </a:rPr>
              <a:t>，</a:t>
            </a:r>
          </a:p>
        </p:txBody>
      </p:sp>
      <p:sp>
        <p:nvSpPr>
          <p:cNvPr id="101384" name="Text Box 7"/>
          <p:cNvSpPr txBox="1">
            <a:spLocks noChangeArrowheads="1"/>
          </p:cNvSpPr>
          <p:nvPr/>
        </p:nvSpPr>
        <p:spPr bwMode="auto">
          <a:xfrm>
            <a:off x="539750" y="2787254"/>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a:t>
            </a:r>
          </a:p>
        </p:txBody>
      </p:sp>
      <p:sp>
        <p:nvSpPr>
          <p:cNvPr id="101385" name="Text Box 8"/>
          <p:cNvSpPr txBox="1">
            <a:spLocks noChangeArrowheads="1"/>
          </p:cNvSpPr>
          <p:nvPr/>
        </p:nvSpPr>
        <p:spPr bwMode="auto">
          <a:xfrm>
            <a:off x="1384300" y="2639616"/>
            <a:ext cx="22060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800</a:t>
            </a:r>
            <a:r>
              <a:rPr lang="en-US" altLang="zh-CN" i="1">
                <a:latin typeface="Times New Roman" panose="02020603050405020304" pitchFamily="18" charset="0"/>
                <a:ea typeface="黑体" panose="02010609060101010101" pitchFamily="49" charset="-122"/>
              </a:rPr>
              <a:t>k</a:t>
            </a:r>
            <a:r>
              <a:rPr lang="en-US" altLang="zh-CN">
                <a:latin typeface="Times New Roman" panose="02020603050405020304" pitchFamily="18" charset="0"/>
                <a:ea typeface="黑体" panose="02010609060101010101" pitchFamily="49" charset="-122"/>
              </a:rPr>
              <a:t> + </a:t>
            </a:r>
            <a:r>
              <a:rPr lang="en-US" altLang="zh-CN" i="1">
                <a:latin typeface="Times New Roman" panose="02020603050405020304" pitchFamily="18" charset="0"/>
                <a:ea typeface="黑体" panose="02010609060101010101" pitchFamily="49" charset="-122"/>
              </a:rPr>
              <a:t>b</a:t>
            </a:r>
            <a:r>
              <a:rPr lang="en-US" altLang="zh-CN">
                <a:latin typeface="Times New Roman" panose="02020603050405020304" pitchFamily="18" charset="0"/>
                <a:ea typeface="黑体" panose="02010609060101010101" pitchFamily="49" charset="-122"/>
              </a:rPr>
              <a:t> = 1000</a:t>
            </a:r>
          </a:p>
        </p:txBody>
      </p:sp>
      <p:sp>
        <p:nvSpPr>
          <p:cNvPr id="101386" name="Text Box 9"/>
          <p:cNvSpPr txBox="1">
            <a:spLocks noChangeArrowheads="1"/>
          </p:cNvSpPr>
          <p:nvPr/>
        </p:nvSpPr>
        <p:spPr bwMode="auto">
          <a:xfrm>
            <a:off x="1404939" y="2949179"/>
            <a:ext cx="22060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700</a:t>
            </a:r>
            <a:r>
              <a:rPr lang="en-US" altLang="zh-CN" i="1">
                <a:latin typeface="Times New Roman" panose="02020603050405020304" pitchFamily="18" charset="0"/>
                <a:ea typeface="黑体" panose="02010609060101010101" pitchFamily="49" charset="-122"/>
              </a:rPr>
              <a:t>k</a:t>
            </a:r>
            <a:r>
              <a:rPr lang="en-US" altLang="zh-CN">
                <a:latin typeface="Times New Roman" panose="02020603050405020304" pitchFamily="18" charset="0"/>
                <a:ea typeface="黑体" panose="02010609060101010101" pitchFamily="49" charset="-122"/>
              </a:rPr>
              <a:t> + </a:t>
            </a:r>
            <a:r>
              <a:rPr lang="en-US" altLang="zh-CN" i="1">
                <a:latin typeface="Times New Roman" panose="02020603050405020304" pitchFamily="18" charset="0"/>
                <a:ea typeface="黑体" panose="02010609060101010101" pitchFamily="49" charset="-122"/>
              </a:rPr>
              <a:t>b</a:t>
            </a:r>
            <a:r>
              <a:rPr lang="en-US" altLang="zh-CN">
                <a:latin typeface="Times New Roman" panose="02020603050405020304" pitchFamily="18" charset="0"/>
                <a:ea typeface="黑体" panose="02010609060101010101" pitchFamily="49" charset="-122"/>
              </a:rPr>
              <a:t> = 2000</a:t>
            </a:r>
          </a:p>
        </p:txBody>
      </p:sp>
      <p:sp>
        <p:nvSpPr>
          <p:cNvPr id="101387" name="Text Box 10"/>
          <p:cNvSpPr txBox="1">
            <a:spLocks noChangeArrowheads="1"/>
          </p:cNvSpPr>
          <p:nvPr/>
        </p:nvSpPr>
        <p:spPr bwMode="auto">
          <a:xfrm>
            <a:off x="971550" y="2680097"/>
            <a:ext cx="4889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4400">
                <a:latin typeface="Times New Roman" panose="02020603050405020304" pitchFamily="18" charset="0"/>
                <a:ea typeface="黑体" panose="02010609060101010101" pitchFamily="49" charset="-122"/>
              </a:rPr>
              <a:t>｛</a:t>
            </a:r>
          </a:p>
        </p:txBody>
      </p:sp>
      <p:grpSp>
        <p:nvGrpSpPr>
          <p:cNvPr id="101405" name="组合 101404"/>
          <p:cNvGrpSpPr/>
          <p:nvPr/>
        </p:nvGrpSpPr>
        <p:grpSpPr bwMode="auto">
          <a:xfrm>
            <a:off x="4133851" y="2571751"/>
            <a:ext cx="3668713" cy="872729"/>
            <a:chOff x="2604" y="2160"/>
            <a:chExt cx="2311" cy="733"/>
          </a:xfrm>
        </p:grpSpPr>
        <p:sp>
          <p:nvSpPr>
            <p:cNvPr id="25609" name="Text Box 12"/>
            <p:cNvSpPr txBox="1">
              <a:spLocks noChangeArrowheads="1"/>
            </p:cNvSpPr>
            <p:nvPr/>
          </p:nvSpPr>
          <p:spPr bwMode="auto">
            <a:xfrm>
              <a:off x="2604" y="2347"/>
              <a:ext cx="558"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a:latin typeface="Times New Roman" panose="02020603050405020304" pitchFamily="18" charset="0"/>
                  <a:ea typeface="黑体" panose="02010609060101010101" pitchFamily="49" charset="-122"/>
                </a:rPr>
                <a:t>解得</a:t>
              </a:r>
              <a:r>
                <a:rPr lang="en-US" altLang="zh-CN">
                  <a:latin typeface="Times New Roman" panose="02020603050405020304" pitchFamily="18" charset="0"/>
                  <a:ea typeface="黑体" panose="02010609060101010101" pitchFamily="49" charset="-122"/>
                </a:rPr>
                <a:t>:</a:t>
              </a:r>
            </a:p>
          </p:txBody>
        </p:sp>
        <p:sp>
          <p:nvSpPr>
            <p:cNvPr id="25610" name="Text Box 14"/>
            <p:cNvSpPr txBox="1">
              <a:spLocks noChangeArrowheads="1"/>
            </p:cNvSpPr>
            <p:nvPr/>
          </p:nvSpPr>
          <p:spPr bwMode="auto">
            <a:xfrm>
              <a:off x="3491" y="2505"/>
              <a:ext cx="710"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i="1">
                  <a:latin typeface="Times New Roman" panose="02020603050405020304" pitchFamily="18" charset="0"/>
                  <a:ea typeface="黑体" panose="02010609060101010101" pitchFamily="49" charset="-122"/>
                </a:rPr>
                <a:t>b</a:t>
              </a:r>
              <a:r>
                <a:rPr lang="en-US" altLang="zh-CN">
                  <a:latin typeface="Times New Roman" panose="02020603050405020304" pitchFamily="18" charset="0"/>
                  <a:ea typeface="黑体" panose="02010609060101010101" pitchFamily="49" charset="-122"/>
                </a:rPr>
                <a:t> =900 </a:t>
              </a:r>
            </a:p>
          </p:txBody>
        </p:sp>
        <p:graphicFrame>
          <p:nvGraphicFramePr>
            <p:cNvPr id="25611" name="AutoShape 128"/>
            <p:cNvGraphicFramePr/>
            <p:nvPr/>
          </p:nvGraphicFramePr>
          <p:xfrm>
            <a:off x="4570" y="2160"/>
            <a:ext cx="345" cy="408"/>
          </p:xfrm>
          <a:graphic>
            <a:graphicData uri="http://schemas.openxmlformats.org/presentationml/2006/ole">
              <mc:AlternateContent xmlns:mc="http://schemas.openxmlformats.org/markup-compatibility/2006">
                <mc:Choice xmlns:v="urn:schemas-microsoft-com:vml" Requires="v">
                  <p:oleObj spid="_x0000_s25626" r:id="rId3" imgW="0" imgH="0" progId="Equation.3">
                    <p:embed/>
                  </p:oleObj>
                </mc:Choice>
                <mc:Fallback>
                  <p:oleObj r:id="rId3" imgW="0" imgH="0" progId="Equation.3">
                    <p:embed/>
                    <p:pic>
                      <p:nvPicPr>
                        <p:cNvPr id="0" name="AutoShape 128"/>
                        <p:cNvPicPr>
                          <a:picLocks noChangeArrowheads="1"/>
                        </p:cNvPicPr>
                        <p:nvPr/>
                      </p:nvPicPr>
                      <p:blipFill>
                        <a:blip/>
                        <a:srcRect/>
                        <a:stretch>
                          <a:fillRect/>
                        </a:stretch>
                      </p:blipFill>
                      <p:spPr bwMode="auto">
                        <a:xfrm>
                          <a:off x="4570" y="2160"/>
                          <a:ext cx="345"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101395" name="Rectangle 18"/>
          <p:cNvSpPr>
            <a:spLocks noChangeArrowheads="1"/>
          </p:cNvSpPr>
          <p:nvPr/>
        </p:nvSpPr>
        <p:spPr bwMode="auto">
          <a:xfrm>
            <a:off x="827089" y="3519488"/>
            <a:ext cx="71032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latin typeface="Times New Roman" panose="02020603050405020304" pitchFamily="18" charset="0"/>
                <a:ea typeface="黑体" panose="02010609060101010101" pitchFamily="49" charset="-122"/>
              </a:rPr>
              <a:t>因此</a:t>
            </a:r>
            <a:r>
              <a:rPr lang="en-US" altLang="zh-CN">
                <a:latin typeface="Times New Roman" panose="02020603050405020304" pitchFamily="18" charset="0"/>
                <a:ea typeface="黑体" panose="02010609060101010101" pitchFamily="49" charset="-122"/>
              </a:rPr>
              <a:t>,</a:t>
            </a:r>
            <a:r>
              <a:rPr lang="zh-CN" altLang="en-US">
                <a:latin typeface="Times New Roman" panose="02020603050405020304" pitchFamily="18" charset="0"/>
                <a:ea typeface="黑体" panose="02010609060101010101" pitchFamily="49" charset="-122"/>
              </a:rPr>
              <a:t>购买量</a:t>
            </a:r>
            <a:r>
              <a:rPr lang="en-US" altLang="zh-CN" i="1">
                <a:latin typeface="Times New Roman" panose="02020603050405020304" pitchFamily="18" charset="0"/>
                <a:ea typeface="黑体" panose="02010609060101010101" pitchFamily="49" charset="-122"/>
              </a:rPr>
              <a:t>y</a:t>
            </a:r>
            <a:r>
              <a:rPr lang="zh-CN" altLang="en-US">
                <a:latin typeface="Times New Roman" panose="02020603050405020304" pitchFamily="18" charset="0"/>
                <a:ea typeface="黑体" panose="02010609060101010101" pitchFamily="49" charset="-122"/>
              </a:rPr>
              <a:t>与单价</a:t>
            </a:r>
            <a:r>
              <a:rPr lang="en-US" altLang="zh-CN" i="1">
                <a:latin typeface="Times New Roman" panose="02020603050405020304" pitchFamily="18" charset="0"/>
                <a:ea typeface="黑体" panose="02010609060101010101" pitchFamily="49" charset="-122"/>
              </a:rPr>
              <a:t>x</a:t>
            </a:r>
            <a:r>
              <a:rPr lang="zh-CN" altLang="en-US">
                <a:latin typeface="Times New Roman" panose="02020603050405020304" pitchFamily="18" charset="0"/>
                <a:ea typeface="黑体" panose="02010609060101010101" pitchFamily="49" charset="-122"/>
              </a:rPr>
              <a:t>的函数解析式为 </a:t>
            </a:r>
            <a:r>
              <a:rPr lang="en-US" altLang="zh-CN" i="1">
                <a:latin typeface="Times New Roman" panose="02020603050405020304" pitchFamily="18" charset="0"/>
                <a:ea typeface="黑体" panose="02010609060101010101" pitchFamily="49" charset="-122"/>
              </a:rPr>
              <a:t>y</a:t>
            </a:r>
            <a:r>
              <a:rPr lang="en-US" altLang="zh-CN">
                <a:latin typeface="Times New Roman" panose="02020603050405020304" pitchFamily="18" charset="0"/>
                <a:ea typeface="黑体" panose="02010609060101010101" pitchFamily="49" charset="-122"/>
              </a:rPr>
              <a:t> =-10</a:t>
            </a:r>
            <a:r>
              <a:rPr lang="en-US" altLang="zh-CN" i="1">
                <a:latin typeface="Times New Roman" panose="02020603050405020304" pitchFamily="18" charset="0"/>
                <a:ea typeface="黑体" panose="02010609060101010101" pitchFamily="49" charset="-122"/>
              </a:rPr>
              <a:t>x </a:t>
            </a:r>
            <a:r>
              <a:rPr lang="en-US" altLang="zh-CN">
                <a:latin typeface="Times New Roman" panose="02020603050405020304" pitchFamily="18" charset="0"/>
                <a:ea typeface="黑体" panose="02010609060101010101" pitchFamily="49" charset="-122"/>
              </a:rPr>
              <a:t>+ 9000</a:t>
            </a:r>
          </a:p>
        </p:txBody>
      </p:sp>
      <p:sp>
        <p:nvSpPr>
          <p:cNvPr id="18445" name="Rectangle 22"/>
          <p:cNvSpPr>
            <a:spLocks noChangeArrowheads="1"/>
          </p:cNvSpPr>
          <p:nvPr/>
        </p:nvSpPr>
        <p:spPr bwMode="auto">
          <a:xfrm>
            <a:off x="827088" y="3946922"/>
            <a:ext cx="47724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latin typeface="Times New Roman" panose="02020603050405020304" pitchFamily="18" charset="0"/>
                <a:ea typeface="黑体" panose="02010609060101010101" pitchFamily="49" charset="-122"/>
              </a:rPr>
              <a:t>当 </a:t>
            </a:r>
            <a:r>
              <a:rPr lang="en-US" altLang="zh-CN" i="1">
                <a:latin typeface="Times New Roman" panose="02020603050405020304" pitchFamily="18" charset="0"/>
                <a:ea typeface="黑体" panose="02010609060101010101" pitchFamily="49" charset="-122"/>
              </a:rPr>
              <a:t>y</a:t>
            </a:r>
            <a:r>
              <a:rPr lang="en-US" altLang="zh-CN">
                <a:latin typeface="Times New Roman" panose="02020603050405020304" pitchFamily="18" charset="0"/>
                <a:ea typeface="黑体" panose="02010609060101010101" pitchFamily="49" charset="-122"/>
              </a:rPr>
              <a:t> = 400</a:t>
            </a:r>
            <a:r>
              <a:rPr lang="zh-CN" altLang="en-US">
                <a:latin typeface="Times New Roman" panose="02020603050405020304" pitchFamily="18" charset="0"/>
                <a:ea typeface="黑体" panose="02010609060101010101" pitchFamily="49" charset="-122"/>
              </a:rPr>
              <a:t>时得，  </a:t>
            </a:r>
            <a:r>
              <a:rPr lang="en-US" altLang="zh-CN">
                <a:latin typeface="Times New Roman" panose="02020603050405020304" pitchFamily="18" charset="0"/>
                <a:ea typeface="黑体" panose="02010609060101010101" pitchFamily="49" charset="-122"/>
              </a:rPr>
              <a:t>-10 </a:t>
            </a:r>
            <a:r>
              <a:rPr lang="en-US" altLang="zh-CN" i="1">
                <a:latin typeface="Times New Roman" panose="02020603050405020304" pitchFamily="18" charset="0"/>
                <a:ea typeface="黑体" panose="02010609060101010101" pitchFamily="49" charset="-122"/>
              </a:rPr>
              <a:t>x</a:t>
            </a:r>
            <a:r>
              <a:rPr lang="en-US" altLang="zh-CN">
                <a:latin typeface="Times New Roman" panose="02020603050405020304" pitchFamily="18" charset="0"/>
                <a:ea typeface="黑体" panose="02010609060101010101" pitchFamily="49" charset="-122"/>
              </a:rPr>
              <a:t> + 900 =400,</a:t>
            </a:r>
          </a:p>
        </p:txBody>
      </p:sp>
      <p:sp>
        <p:nvSpPr>
          <p:cNvPr id="8216" name="Text Box 24"/>
          <p:cNvSpPr txBox="1">
            <a:spLocks noChangeArrowheads="1"/>
          </p:cNvSpPr>
          <p:nvPr/>
        </p:nvSpPr>
        <p:spPr bwMode="auto">
          <a:xfrm>
            <a:off x="5651500" y="3921919"/>
            <a:ext cx="15712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  </a:t>
            </a:r>
            <a:r>
              <a:rPr lang="en-US" altLang="zh-CN" i="1">
                <a:latin typeface="Times New Roman" panose="02020603050405020304" pitchFamily="18" charset="0"/>
                <a:ea typeface="黑体" panose="02010609060101010101" pitchFamily="49" charset="-122"/>
              </a:rPr>
              <a:t>x</a:t>
            </a:r>
            <a:r>
              <a:rPr lang="en-US" altLang="zh-CN">
                <a:latin typeface="Times New Roman" panose="02020603050405020304" pitchFamily="18" charset="0"/>
                <a:ea typeface="黑体" panose="02010609060101010101" pitchFamily="49" charset="-122"/>
              </a:rPr>
              <a:t> =860.</a:t>
            </a:r>
            <a:endParaRPr lang="zh-CN" altLang="en-US">
              <a:latin typeface="Times New Roman" panose="02020603050405020304" pitchFamily="18" charset="0"/>
              <a:ea typeface="黑体" panose="02010609060101010101" pitchFamily="49" charset="-122"/>
            </a:endParaRPr>
          </a:p>
        </p:txBody>
      </p:sp>
      <p:sp>
        <p:nvSpPr>
          <p:cNvPr id="8217" name="Text Box 25"/>
          <p:cNvSpPr txBox="1">
            <a:spLocks noChangeArrowheads="1"/>
          </p:cNvSpPr>
          <p:nvPr/>
        </p:nvSpPr>
        <p:spPr bwMode="auto">
          <a:xfrm>
            <a:off x="900113" y="4407694"/>
            <a:ext cx="47323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a:latin typeface="Times New Roman" panose="02020603050405020304" pitchFamily="18" charset="0"/>
                <a:ea typeface="黑体" panose="02010609060101010101" pitchFamily="49" charset="-122"/>
              </a:rPr>
              <a:t>答</a:t>
            </a:r>
            <a:r>
              <a:rPr lang="en-US" altLang="zh-CN">
                <a:latin typeface="Times New Roman" panose="02020603050405020304" pitchFamily="18" charset="0"/>
                <a:ea typeface="黑体" panose="02010609060101010101" pitchFamily="49" charset="-122"/>
              </a:rPr>
              <a:t>:</a:t>
            </a:r>
            <a:r>
              <a:rPr lang="zh-CN" altLang="en-US">
                <a:latin typeface="Times New Roman" panose="02020603050405020304" pitchFamily="18" charset="0"/>
                <a:ea typeface="黑体" panose="02010609060101010101" pitchFamily="49" charset="-122"/>
              </a:rPr>
              <a:t>当客户购买</a:t>
            </a:r>
            <a:r>
              <a:rPr lang="en-US" altLang="zh-CN">
                <a:latin typeface="Times New Roman" panose="02020603050405020304" pitchFamily="18" charset="0"/>
                <a:ea typeface="黑体" panose="02010609060101010101" pitchFamily="49" charset="-122"/>
              </a:rPr>
              <a:t>400kg,</a:t>
            </a:r>
            <a:r>
              <a:rPr lang="zh-CN" altLang="en-US">
                <a:latin typeface="Times New Roman" panose="02020603050405020304" pitchFamily="18" charset="0"/>
                <a:ea typeface="黑体" panose="02010609060101010101" pitchFamily="49" charset="-122"/>
              </a:rPr>
              <a:t>单价是</a:t>
            </a:r>
            <a:r>
              <a:rPr lang="en-US" altLang="zh-CN">
                <a:latin typeface="Times New Roman" panose="02020603050405020304" pitchFamily="18" charset="0"/>
                <a:ea typeface="黑体" panose="02010609060101010101" pitchFamily="49" charset="-122"/>
              </a:rPr>
              <a:t>860</a:t>
            </a:r>
            <a:r>
              <a:rPr lang="zh-CN" altLang="en-US">
                <a:latin typeface="Times New Roman" panose="02020603050405020304" pitchFamily="18" charset="0"/>
                <a:ea typeface="黑体" panose="02010609060101010101" pitchFamily="49" charset="-122"/>
              </a:rPr>
              <a:t>元</a:t>
            </a:r>
            <a:r>
              <a:rPr lang="en-US" altLang="zh-CN">
                <a:latin typeface="Times New Roman" panose="02020603050405020304" pitchFamily="18" charset="0"/>
                <a:ea typeface="黑体" panose="02010609060101010101" pitchFamily="49" charset="-122"/>
              </a:rPr>
              <a:t>.</a:t>
            </a:r>
          </a:p>
        </p:txBody>
      </p:sp>
      <p:graphicFrame>
        <p:nvGraphicFramePr>
          <p:cNvPr id="101402" name="Object 151"/>
          <p:cNvGraphicFramePr/>
          <p:nvPr/>
        </p:nvGraphicFramePr>
        <p:xfrm>
          <a:off x="5586413" y="2680097"/>
          <a:ext cx="952500" cy="242888"/>
        </p:xfrm>
        <a:graphic>
          <a:graphicData uri="http://schemas.openxmlformats.org/presentationml/2006/ole">
            <mc:AlternateContent xmlns:mc="http://schemas.openxmlformats.org/markup-compatibility/2006">
              <mc:Choice xmlns:v="urn:schemas-microsoft-com:vml" Requires="v">
                <p:oleObj spid="_x0000_s25627" r:id="rId4" imgW="520700" imgH="177800" progId="Equation.3">
                  <p:embed/>
                </p:oleObj>
              </mc:Choice>
              <mc:Fallback>
                <p:oleObj r:id="rId4" imgW="520700" imgH="177800" progId="Equation.3">
                  <p:embed/>
                  <p:pic>
                    <p:nvPicPr>
                      <p:cNvPr id="0" name="Object 15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6413" y="2680097"/>
                        <a:ext cx="952500"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01404" name="Text Box 10"/>
          <p:cNvSpPr txBox="1">
            <a:spLocks noChangeArrowheads="1"/>
          </p:cNvSpPr>
          <p:nvPr/>
        </p:nvSpPr>
        <p:spPr bwMode="auto">
          <a:xfrm>
            <a:off x="5010151" y="2680097"/>
            <a:ext cx="53181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4400">
                <a:latin typeface="Times New Roman" panose="02020603050405020304" pitchFamily="18" charset="0"/>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slide(fromBottom)">
                                      <p:cBhvr>
                                        <p:cTn id="7" dur="500"/>
                                        <p:tgtEl>
                                          <p:spTgt spid="819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slide(fromBottom)">
                                      <p:cBhvr>
                                        <p:cTn id="12" dur="500"/>
                                        <p:tgtEl>
                                          <p:spTgt spid="819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1384"/>
                                        </p:tgtEl>
                                        <p:attrNameLst>
                                          <p:attrName>style.visibility</p:attrName>
                                        </p:attrNameLst>
                                      </p:cBhvr>
                                      <p:to>
                                        <p:strVal val="visible"/>
                                      </p:to>
                                    </p:set>
                                    <p:animEffect transition="in" filter="slide(fromBottom)">
                                      <p:cBhvr>
                                        <p:cTn id="17" dur="500"/>
                                        <p:tgtEl>
                                          <p:spTgt spid="101384"/>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101385"/>
                                        </p:tgtEl>
                                        <p:attrNameLst>
                                          <p:attrName>style.visibility</p:attrName>
                                        </p:attrNameLst>
                                      </p:cBhvr>
                                      <p:to>
                                        <p:strVal val="visible"/>
                                      </p:to>
                                    </p:set>
                                    <p:animEffect transition="in" filter="slide(fromBottom)">
                                      <p:cBhvr>
                                        <p:cTn id="20" dur="500"/>
                                        <p:tgtEl>
                                          <p:spTgt spid="101385"/>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101386"/>
                                        </p:tgtEl>
                                        <p:attrNameLst>
                                          <p:attrName>style.visibility</p:attrName>
                                        </p:attrNameLst>
                                      </p:cBhvr>
                                      <p:to>
                                        <p:strVal val="visible"/>
                                      </p:to>
                                    </p:set>
                                    <p:animEffect transition="in" filter="slide(fromBottom)">
                                      <p:cBhvr>
                                        <p:cTn id="23" dur="500"/>
                                        <p:tgtEl>
                                          <p:spTgt spid="101386"/>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101387"/>
                                        </p:tgtEl>
                                        <p:attrNameLst>
                                          <p:attrName>style.visibility</p:attrName>
                                        </p:attrNameLst>
                                      </p:cBhvr>
                                      <p:to>
                                        <p:strVal val="visible"/>
                                      </p:to>
                                    </p:set>
                                    <p:animEffect transition="in" filter="slide(fromBottom)">
                                      <p:cBhvr>
                                        <p:cTn id="26" dur="500"/>
                                        <p:tgtEl>
                                          <p:spTgt spid="10138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101405"/>
                                        </p:tgtEl>
                                        <p:attrNameLst>
                                          <p:attrName>style.visibility</p:attrName>
                                        </p:attrNameLst>
                                      </p:cBhvr>
                                      <p:to>
                                        <p:strVal val="visible"/>
                                      </p:to>
                                    </p:set>
                                    <p:animEffect transition="in" filter="slide(fromBottom)">
                                      <p:cBhvr>
                                        <p:cTn id="31" dur="500"/>
                                        <p:tgtEl>
                                          <p:spTgt spid="101405"/>
                                        </p:tgtEl>
                                      </p:cBhvr>
                                    </p:animEffect>
                                  </p:childTnLst>
                                </p:cTn>
                              </p:par>
                              <p:par>
                                <p:cTn id="32" presetID="12" presetClass="entr" presetSubtype="4" fill="hold" nodeType="withEffect">
                                  <p:stCondLst>
                                    <p:cond delay="0"/>
                                  </p:stCondLst>
                                  <p:childTnLst>
                                    <p:set>
                                      <p:cBhvr>
                                        <p:cTn id="33" dur="1" fill="hold">
                                          <p:stCondLst>
                                            <p:cond delay="0"/>
                                          </p:stCondLst>
                                        </p:cTn>
                                        <p:tgtEl>
                                          <p:spTgt spid="101402"/>
                                        </p:tgtEl>
                                        <p:attrNameLst>
                                          <p:attrName>style.visibility</p:attrName>
                                        </p:attrNameLst>
                                      </p:cBhvr>
                                      <p:to>
                                        <p:strVal val="visible"/>
                                      </p:to>
                                    </p:set>
                                    <p:animEffect transition="in" filter="slide(fromBottom)">
                                      <p:cBhvr>
                                        <p:cTn id="34" dur="500"/>
                                        <p:tgtEl>
                                          <p:spTgt spid="101402"/>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101404"/>
                                        </p:tgtEl>
                                        <p:attrNameLst>
                                          <p:attrName>style.visibility</p:attrName>
                                        </p:attrNameLst>
                                      </p:cBhvr>
                                      <p:to>
                                        <p:strVal val="visible"/>
                                      </p:to>
                                    </p:set>
                                    <p:animEffect transition="in" filter="slide(fromBottom)">
                                      <p:cBhvr>
                                        <p:cTn id="37" dur="500"/>
                                        <p:tgtEl>
                                          <p:spTgt spid="101404"/>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01395"/>
                                        </p:tgtEl>
                                        <p:attrNameLst>
                                          <p:attrName>style.visibility</p:attrName>
                                        </p:attrNameLst>
                                      </p:cBhvr>
                                      <p:to>
                                        <p:strVal val="visible"/>
                                      </p:to>
                                    </p:set>
                                    <p:animEffect transition="in" filter="slide(fromBottom)">
                                      <p:cBhvr>
                                        <p:cTn id="42" dur="500"/>
                                        <p:tgtEl>
                                          <p:spTgt spid="10139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8445"/>
                                        </p:tgtEl>
                                        <p:attrNameLst>
                                          <p:attrName>style.visibility</p:attrName>
                                        </p:attrNameLst>
                                      </p:cBhvr>
                                      <p:to>
                                        <p:strVal val="visible"/>
                                      </p:to>
                                    </p:set>
                                    <p:animEffect transition="in" filter="dissolve">
                                      <p:cBhvr>
                                        <p:cTn id="47" dur="500"/>
                                        <p:tgtEl>
                                          <p:spTgt spid="18445"/>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8216"/>
                                        </p:tgtEl>
                                        <p:attrNameLst>
                                          <p:attrName>style.visibility</p:attrName>
                                        </p:attrNameLst>
                                      </p:cBhvr>
                                      <p:to>
                                        <p:strVal val="visible"/>
                                      </p:to>
                                    </p:set>
                                    <p:animEffect transition="in" filter="slide(fromBottom)">
                                      <p:cBhvr>
                                        <p:cTn id="52" dur="500"/>
                                        <p:tgtEl>
                                          <p:spTgt spid="8216"/>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8217"/>
                                        </p:tgtEl>
                                        <p:attrNameLst>
                                          <p:attrName>style.visibility</p:attrName>
                                        </p:attrNameLst>
                                      </p:cBhvr>
                                      <p:to>
                                        <p:strVal val="visible"/>
                                      </p:to>
                                    </p:set>
                                    <p:animEffect transition="in" filter="slide(fromBottom)">
                                      <p:cBhvr>
                                        <p:cTn id="57" dur="500"/>
                                        <p:tgtEl>
                                          <p:spTgt spid="8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P spid="101384" grpId="0"/>
      <p:bldP spid="101385" grpId="0"/>
      <p:bldP spid="101386" grpId="0"/>
      <p:bldP spid="101387" grpId="0"/>
      <p:bldP spid="101395" grpId="0"/>
      <p:bldP spid="18445" grpId="0"/>
      <p:bldP spid="8216" grpId="0"/>
      <p:bldP spid="8217" grpId="0"/>
      <p:bldP spid="10140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6"/>
          <p:cNvSpPr txBox="1">
            <a:spLocks noChangeArrowheads="1"/>
          </p:cNvSpPr>
          <p:nvPr/>
        </p:nvSpPr>
        <p:spPr bwMode="auto">
          <a:xfrm>
            <a:off x="1547814" y="2085975"/>
            <a:ext cx="2232025" cy="1200329"/>
          </a:xfrm>
          <a:prstGeom prst="rect">
            <a:avLst/>
          </a:prstGeom>
          <a:solidFill>
            <a:srgbClr val="FFFFFF"/>
          </a:solidFill>
          <a:ln w="25400">
            <a:solidFill>
              <a:srgbClr val="CC0066"/>
            </a:solidFill>
            <a:miter lim="800000"/>
          </a:ln>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zh-CN" altLang="en-US" dirty="0">
                <a:solidFill>
                  <a:schemeClr val="tx2"/>
                </a:solidFill>
                <a:latin typeface="黑体" panose="02010609060101010101" pitchFamily="49" charset="-122"/>
                <a:ea typeface="黑体" panose="02010609060101010101" pitchFamily="49" charset="-122"/>
              </a:rPr>
              <a:t>利用二元一次方程确定一次函数表达式</a:t>
            </a:r>
          </a:p>
        </p:txBody>
      </p:sp>
      <p:sp>
        <p:nvSpPr>
          <p:cNvPr id="18" name="左大括号 17"/>
          <p:cNvSpPr/>
          <p:nvPr/>
        </p:nvSpPr>
        <p:spPr bwMode="auto">
          <a:xfrm>
            <a:off x="4140201" y="1006079"/>
            <a:ext cx="144463" cy="3077765"/>
          </a:xfrm>
          <a:prstGeom prst="leftBrace">
            <a:avLst>
              <a:gd name="adj1" fmla="val 22751"/>
              <a:gd name="adj2" fmla="val 50000"/>
            </a:avLst>
          </a:prstGeom>
          <a:solidFill>
            <a:schemeClr val="accent1"/>
          </a:solidFill>
          <a:ln w="25400">
            <a:solidFill>
              <a:srgbClr val="CC0066"/>
            </a:solidFill>
            <a:round/>
          </a:ln>
        </p:spPr>
        <p:txBody>
          <a:bodyPr/>
          <a:lstStyle/>
          <a:p>
            <a:endParaRPr lang="zh-CN" altLang="en-US" sz="1800">
              <a:solidFill>
                <a:schemeClr val="tx1"/>
              </a:solidFill>
            </a:endParaRPr>
          </a:p>
        </p:txBody>
      </p:sp>
      <p:sp>
        <p:nvSpPr>
          <p:cNvPr id="12295" name="Text Box 18"/>
          <p:cNvSpPr txBox="1">
            <a:spLocks noChangeArrowheads="1"/>
          </p:cNvSpPr>
          <p:nvPr/>
        </p:nvSpPr>
        <p:spPr bwMode="auto">
          <a:xfrm>
            <a:off x="4500563" y="842962"/>
            <a:ext cx="2474912" cy="1200329"/>
          </a:xfrm>
          <a:prstGeom prst="rect">
            <a:avLst/>
          </a:prstGeom>
          <a:solidFill>
            <a:srgbClr val="FFFFFF"/>
          </a:solidFill>
          <a:ln w="25400">
            <a:solidFill>
              <a:srgbClr val="CC0066"/>
            </a:solidFill>
            <a:miter lim="800000"/>
          </a:ln>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dirty="0">
                <a:solidFill>
                  <a:schemeClr val="tx1"/>
                </a:solidFill>
                <a:latin typeface="Times New Roman" panose="02020603050405020304" pitchFamily="18" charset="0"/>
                <a:ea typeface="黑体" panose="02010609060101010101" pitchFamily="49" charset="-122"/>
              </a:rPr>
              <a:t>用含字母的系数设出一次函数的表达式：</a:t>
            </a:r>
            <a:r>
              <a:rPr lang="en-US" altLang="zh-CN" i="1" dirty="0">
                <a:solidFill>
                  <a:schemeClr val="tx1"/>
                </a:solidFill>
                <a:latin typeface="Times New Roman" panose="02020603050405020304" pitchFamily="18" charset="0"/>
                <a:ea typeface="黑体" panose="02010609060101010101" pitchFamily="49" charset="-122"/>
              </a:rPr>
              <a:t>y</a:t>
            </a:r>
            <a:r>
              <a:rPr lang="en-US" altLang="zh-CN" dirty="0">
                <a:solidFill>
                  <a:schemeClr val="tx1"/>
                </a:solidFill>
                <a:latin typeface="Times New Roman" panose="02020603050405020304" pitchFamily="18" charset="0"/>
                <a:ea typeface="黑体" panose="02010609060101010101" pitchFamily="49" charset="-122"/>
              </a:rPr>
              <a:t>=</a:t>
            </a:r>
            <a:r>
              <a:rPr lang="en-US" altLang="zh-CN" i="1" dirty="0" err="1">
                <a:solidFill>
                  <a:schemeClr val="tx1"/>
                </a:solidFill>
                <a:latin typeface="Times New Roman" panose="02020603050405020304" pitchFamily="18" charset="0"/>
                <a:ea typeface="黑体" panose="02010609060101010101" pitchFamily="49" charset="-122"/>
              </a:rPr>
              <a:t>kx+b</a:t>
            </a:r>
            <a:endParaRPr lang="zh-CN" altLang="en-US" i="1" dirty="0">
              <a:solidFill>
                <a:schemeClr val="tx1"/>
              </a:solidFill>
              <a:latin typeface="Times New Roman" panose="02020603050405020304" pitchFamily="18" charset="0"/>
              <a:ea typeface="黑体" panose="02010609060101010101" pitchFamily="49" charset="-122"/>
            </a:endParaRPr>
          </a:p>
        </p:txBody>
      </p:sp>
      <p:sp>
        <p:nvSpPr>
          <p:cNvPr id="26628" name="矩形 80"/>
          <p:cNvSpPr>
            <a:spLocks noChangeArrowheads="1"/>
          </p:cNvSpPr>
          <p:nvPr/>
        </p:nvSpPr>
        <p:spPr bwMode="auto">
          <a:xfrm>
            <a:off x="-36513" y="28576"/>
            <a:ext cx="121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dirty="0">
                <a:solidFill>
                  <a:srgbClr val="228B8B"/>
                </a:solidFill>
                <a:ea typeface="方正姚体" panose="02010601030101010101" pitchFamily="2" charset="-122"/>
              </a:rPr>
              <a:t>课堂小结</a:t>
            </a:r>
            <a:endParaRPr lang="zh-CN" altLang="en-US" sz="2000" dirty="0">
              <a:solidFill>
                <a:srgbClr val="228B8B"/>
              </a:solidFill>
            </a:endParaRPr>
          </a:p>
        </p:txBody>
      </p:sp>
      <p:sp>
        <p:nvSpPr>
          <p:cNvPr id="12301" name="Text Box 18"/>
          <p:cNvSpPr txBox="1">
            <a:spLocks noChangeArrowheads="1"/>
          </p:cNvSpPr>
          <p:nvPr/>
        </p:nvSpPr>
        <p:spPr bwMode="auto">
          <a:xfrm>
            <a:off x="4500564" y="2085976"/>
            <a:ext cx="2447925" cy="1569660"/>
          </a:xfrm>
          <a:prstGeom prst="rect">
            <a:avLst/>
          </a:prstGeom>
          <a:solidFill>
            <a:srgbClr val="FFFFFF"/>
          </a:solidFill>
          <a:ln w="25400">
            <a:solidFill>
              <a:srgbClr val="CC0066"/>
            </a:solidFill>
            <a:miter lim="800000"/>
          </a:ln>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dirty="0">
                <a:solidFill>
                  <a:schemeClr val="tx1"/>
                </a:solidFill>
                <a:latin typeface="Times New Roman" panose="02020603050405020304" pitchFamily="18" charset="0"/>
                <a:ea typeface="黑体" panose="02010609060101010101" pitchFamily="49" charset="-122"/>
              </a:rPr>
              <a:t>将已知条件代入上述表达式中得关于</a:t>
            </a:r>
            <a:r>
              <a:rPr lang="en-US" altLang="zh-CN" i="1" dirty="0">
                <a:solidFill>
                  <a:schemeClr val="tx1"/>
                </a:solidFill>
                <a:latin typeface="Times New Roman" panose="02020603050405020304" pitchFamily="18" charset="0"/>
                <a:ea typeface="黑体" panose="02010609060101010101" pitchFamily="49" charset="-122"/>
              </a:rPr>
              <a:t>k</a:t>
            </a:r>
            <a:r>
              <a:rPr lang="zh-CN" altLang="en-US" i="1" dirty="0">
                <a:solidFill>
                  <a:schemeClr val="tx1"/>
                </a:solidFill>
                <a:latin typeface="Times New Roman" panose="02020603050405020304" pitchFamily="18" charset="0"/>
                <a:ea typeface="黑体" panose="02010609060101010101" pitchFamily="49" charset="-122"/>
              </a:rPr>
              <a:t>，</a:t>
            </a:r>
            <a:r>
              <a:rPr lang="en-US" altLang="zh-CN" i="1" dirty="0">
                <a:solidFill>
                  <a:schemeClr val="tx1"/>
                </a:solidFill>
                <a:latin typeface="Times New Roman" panose="02020603050405020304" pitchFamily="18" charset="0"/>
                <a:ea typeface="黑体" panose="02010609060101010101" pitchFamily="49" charset="-122"/>
              </a:rPr>
              <a:t>b</a:t>
            </a:r>
            <a:r>
              <a:rPr lang="zh-CN" altLang="en-US" dirty="0">
                <a:solidFill>
                  <a:schemeClr val="tx1"/>
                </a:solidFill>
                <a:latin typeface="Times New Roman" panose="02020603050405020304" pitchFamily="18" charset="0"/>
                <a:ea typeface="黑体" panose="02010609060101010101" pitchFamily="49" charset="-122"/>
              </a:rPr>
              <a:t>的二元一次方程组</a:t>
            </a:r>
            <a:endParaRPr lang="en-US" altLang="zh-CN" dirty="0">
              <a:solidFill>
                <a:schemeClr val="tx1"/>
              </a:solidFill>
              <a:latin typeface="Times New Roman" panose="02020603050405020304" pitchFamily="18" charset="0"/>
              <a:ea typeface="黑体" panose="02010609060101010101" pitchFamily="49" charset="-122"/>
            </a:endParaRPr>
          </a:p>
        </p:txBody>
      </p:sp>
      <p:sp>
        <p:nvSpPr>
          <p:cNvPr id="12305" name="Text Box 18"/>
          <p:cNvSpPr txBox="1">
            <a:spLocks noChangeArrowheads="1"/>
          </p:cNvSpPr>
          <p:nvPr/>
        </p:nvSpPr>
        <p:spPr bwMode="auto">
          <a:xfrm>
            <a:off x="4500564" y="3556398"/>
            <a:ext cx="2447925" cy="830997"/>
          </a:xfrm>
          <a:prstGeom prst="rect">
            <a:avLst/>
          </a:prstGeom>
          <a:solidFill>
            <a:srgbClr val="FFFFFF"/>
          </a:solidFill>
          <a:ln w="25400">
            <a:solidFill>
              <a:srgbClr val="CC0066"/>
            </a:solidFill>
            <a:miter lim="800000"/>
          </a:ln>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dirty="0">
                <a:solidFill>
                  <a:schemeClr val="tx1"/>
                </a:solidFill>
                <a:latin typeface="Times New Roman" panose="02020603050405020304" pitchFamily="18" charset="0"/>
                <a:ea typeface="黑体" panose="02010609060101010101" pitchFamily="49" charset="-122"/>
              </a:rPr>
              <a:t>解这个二元一次方程组得</a:t>
            </a:r>
            <a:r>
              <a:rPr lang="en-US" altLang="zh-CN" i="1" dirty="0">
                <a:solidFill>
                  <a:schemeClr val="tx1"/>
                </a:solidFill>
                <a:latin typeface="Times New Roman" panose="02020603050405020304" pitchFamily="18" charset="0"/>
                <a:ea typeface="黑体" panose="02010609060101010101" pitchFamily="49" charset="-122"/>
              </a:rPr>
              <a:t>k</a:t>
            </a:r>
            <a:r>
              <a:rPr lang="zh-CN" altLang="en-US" i="1" dirty="0">
                <a:solidFill>
                  <a:schemeClr val="tx1"/>
                </a:solidFill>
                <a:latin typeface="Times New Roman" panose="02020603050405020304" pitchFamily="18" charset="0"/>
                <a:ea typeface="黑体" panose="02010609060101010101" pitchFamily="49" charset="-122"/>
              </a:rPr>
              <a:t>，</a:t>
            </a:r>
            <a:r>
              <a:rPr lang="en-US" altLang="zh-CN" i="1" dirty="0">
                <a:solidFill>
                  <a:schemeClr val="tx1"/>
                </a:solidFill>
                <a:latin typeface="Times New Roman" panose="02020603050405020304" pitchFamily="18" charset="0"/>
                <a:ea typeface="黑体" panose="02010609060101010101" pitchFamily="49" charset="-122"/>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linds(horizontal)">
                                      <p:cBhvr>
                                        <p:cTn id="7" dur="5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randombar(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blinds(vertical)">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2301"/>
                                        </p:tgtEl>
                                        <p:attrNameLst>
                                          <p:attrName>style.visibility</p:attrName>
                                        </p:attrNameLst>
                                      </p:cBhvr>
                                      <p:to>
                                        <p:strVal val="visible"/>
                                      </p:to>
                                    </p:set>
                                    <p:animEffect transition="in" filter="blinds(vertical)">
                                      <p:cBhvr>
                                        <p:cTn id="22" dur="500"/>
                                        <p:tgtEl>
                                          <p:spTgt spid="1230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12305"/>
                                        </p:tgtEl>
                                        <p:attrNameLst>
                                          <p:attrName>style.visibility</p:attrName>
                                        </p:attrNameLst>
                                      </p:cBhvr>
                                      <p:to>
                                        <p:strVal val="visible"/>
                                      </p:to>
                                    </p:set>
                                    <p:animEffect transition="in" filter="blinds(vertical)">
                                      <p:cBhvr>
                                        <p:cTn id="27" dur="500"/>
                                        <p:tgtEl>
                                          <p:spTgt spid="12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8" grpId="0" animBg="1"/>
      <p:bldP spid="12295" grpId="0" animBg="1"/>
      <p:bldP spid="12301" grpId="0" bldLvl="0" animBg="1"/>
      <p:bldP spid="1230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矩形 80"/>
          <p:cNvSpPr>
            <a:spLocks noChangeArrowheads="1"/>
          </p:cNvSpPr>
          <p:nvPr/>
        </p:nvSpPr>
        <p:spPr bwMode="auto">
          <a:xfrm>
            <a:off x="11113"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800" b="1" dirty="0">
                <a:solidFill>
                  <a:srgbClr val="228B8B"/>
                </a:solidFill>
                <a:ea typeface="方正姚体" panose="02010601030101010101" pitchFamily="2" charset="-122"/>
              </a:rPr>
              <a:t>导入新课</a:t>
            </a:r>
            <a:endParaRPr lang="zh-CN" altLang="en-US" sz="1800" dirty="0">
              <a:solidFill>
                <a:srgbClr val="228B8B"/>
              </a:solidFill>
            </a:endParaRPr>
          </a:p>
        </p:txBody>
      </p:sp>
      <p:sp>
        <p:nvSpPr>
          <p:cNvPr id="5122" name="圆角矩形 31"/>
          <p:cNvSpPr>
            <a:spLocks noChangeArrowheads="1"/>
          </p:cNvSpPr>
          <p:nvPr/>
        </p:nvSpPr>
        <p:spPr bwMode="auto">
          <a:xfrm>
            <a:off x="468313" y="573882"/>
            <a:ext cx="1428750" cy="321469"/>
          </a:xfrm>
          <a:prstGeom prst="roundRect">
            <a:avLst>
              <a:gd name="adj" fmla="val 16667"/>
            </a:avLst>
          </a:prstGeom>
          <a:solidFill>
            <a:srgbClr val="FFFFD9"/>
          </a:solidFill>
          <a:ln w="25400">
            <a:solidFill>
              <a:srgbClr val="0099FF"/>
            </a:solidFill>
            <a:round/>
          </a:ln>
        </p:spPr>
        <p:txBody>
          <a:bodyPr/>
          <a:lstStyle/>
          <a:p>
            <a:pPr algn="ctr"/>
            <a:r>
              <a:rPr lang="zh-CN" altLang="en-US" sz="1800" b="1">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回顾与思考</a:t>
            </a:r>
          </a:p>
        </p:txBody>
      </p:sp>
      <p:sp>
        <p:nvSpPr>
          <p:cNvPr id="5123" name="Text Box 14"/>
          <p:cNvSpPr txBox="1">
            <a:spLocks noChangeArrowheads="1"/>
          </p:cNvSpPr>
          <p:nvPr/>
        </p:nvSpPr>
        <p:spPr bwMode="auto">
          <a:xfrm>
            <a:off x="468314" y="1006079"/>
            <a:ext cx="70008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a:solidFill>
                  <a:schemeClr val="tx1"/>
                </a:solidFill>
                <a:latin typeface="黑体" panose="02010609060101010101" pitchFamily="49" charset="-122"/>
                <a:ea typeface="黑体" panose="02010609060101010101" pitchFamily="49" charset="-122"/>
              </a:rPr>
              <a:t>1.</a:t>
            </a:r>
            <a:r>
              <a:rPr lang="zh-CN" altLang="en-US" sz="2800">
                <a:solidFill>
                  <a:schemeClr val="tx1"/>
                </a:solidFill>
                <a:latin typeface="黑体" panose="02010609060101010101" pitchFamily="49" charset="-122"/>
                <a:ea typeface="黑体" panose="02010609060101010101" pitchFamily="49" charset="-122"/>
              </a:rPr>
              <a:t>二元一次方程组与一次函数有何联系</a:t>
            </a:r>
            <a:r>
              <a:rPr lang="en-US" altLang="zh-CN" sz="2800">
                <a:solidFill>
                  <a:schemeClr val="tx1"/>
                </a:solidFill>
                <a:latin typeface="黑体" panose="02010609060101010101" pitchFamily="49" charset="-122"/>
                <a:ea typeface="黑体" panose="02010609060101010101" pitchFamily="49" charset="-122"/>
              </a:rPr>
              <a:t>? </a:t>
            </a:r>
          </a:p>
        </p:txBody>
      </p:sp>
      <p:sp>
        <p:nvSpPr>
          <p:cNvPr id="2" name="Text Box 15"/>
          <p:cNvSpPr txBox="1">
            <a:spLocks noChangeArrowheads="1"/>
          </p:cNvSpPr>
          <p:nvPr/>
        </p:nvSpPr>
        <p:spPr bwMode="auto">
          <a:xfrm>
            <a:off x="468314" y="1395413"/>
            <a:ext cx="8321675" cy="1772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30000"/>
              </a:lnSpc>
            </a:pPr>
            <a:r>
              <a:rPr lang="en-US" altLang="zh-CN" sz="2800">
                <a:latin typeface="黑体" panose="02010609060101010101" pitchFamily="49" charset="-122"/>
                <a:ea typeface="黑体" panose="02010609060101010101" pitchFamily="49" charset="-122"/>
              </a:rPr>
              <a:t>    </a:t>
            </a:r>
            <a:r>
              <a:rPr lang="zh-CN" altLang="en-US" sz="2800">
                <a:latin typeface="黑体" panose="02010609060101010101" pitchFamily="49" charset="-122"/>
                <a:ea typeface="黑体" panose="02010609060101010101" pitchFamily="49" charset="-122"/>
              </a:rPr>
              <a:t>二元一次方程组的解是它们对应的两个一次函数图象的交点坐标；反之，两个一次函数图象的交点坐标也是它们所对应的二元一次方程组的解． </a:t>
            </a:r>
          </a:p>
        </p:txBody>
      </p:sp>
      <p:sp>
        <p:nvSpPr>
          <p:cNvPr id="5" name="Text Box 5"/>
          <p:cNvSpPr txBox="1">
            <a:spLocks noChangeArrowheads="1"/>
          </p:cNvSpPr>
          <p:nvPr/>
        </p:nvSpPr>
        <p:spPr bwMode="auto">
          <a:xfrm>
            <a:off x="468313" y="2817019"/>
            <a:ext cx="7162800" cy="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40000"/>
              </a:lnSpc>
              <a:spcBef>
                <a:spcPct val="50000"/>
              </a:spcBef>
            </a:pPr>
            <a:r>
              <a:rPr lang="en-US" altLang="zh-CN" sz="2800">
                <a:solidFill>
                  <a:schemeClr val="tx1"/>
                </a:solidFill>
                <a:latin typeface="黑体" panose="02010609060101010101" pitchFamily="49" charset="-122"/>
                <a:ea typeface="黑体" panose="02010609060101010101" pitchFamily="49" charset="-122"/>
              </a:rPr>
              <a:t>2.</a:t>
            </a:r>
            <a:r>
              <a:rPr lang="zh-CN" altLang="en-US" sz="2800">
                <a:solidFill>
                  <a:schemeClr val="tx1"/>
                </a:solidFill>
                <a:latin typeface="黑体" panose="02010609060101010101" pitchFamily="49" charset="-122"/>
                <a:ea typeface="黑体" panose="02010609060101010101" pitchFamily="49" charset="-122"/>
              </a:rPr>
              <a:t>二元一次方程组有哪些解法？ </a:t>
            </a:r>
          </a:p>
        </p:txBody>
      </p:sp>
      <p:sp>
        <p:nvSpPr>
          <p:cNvPr id="6" name="Text Box 7"/>
          <p:cNvSpPr txBox="1">
            <a:spLocks noChangeArrowheads="1"/>
          </p:cNvSpPr>
          <p:nvPr/>
        </p:nvSpPr>
        <p:spPr bwMode="auto">
          <a:xfrm>
            <a:off x="1897063" y="3425429"/>
            <a:ext cx="1681162" cy="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lnSpc>
                <a:spcPct val="140000"/>
              </a:lnSpc>
            </a:pPr>
            <a:r>
              <a:rPr lang="zh-CN" altLang="en-US" sz="2800">
                <a:latin typeface="黑体" panose="02010609060101010101" pitchFamily="49" charset="-122"/>
                <a:ea typeface="黑体" panose="02010609060101010101" pitchFamily="49" charset="-122"/>
                <a:sym typeface="Wingdings" panose="05000000000000000000" pitchFamily="2" charset="2"/>
              </a:rPr>
              <a:t>消元法</a:t>
            </a:r>
          </a:p>
        </p:txBody>
      </p:sp>
      <p:sp>
        <p:nvSpPr>
          <p:cNvPr id="8" name="Text Box 17"/>
          <p:cNvSpPr txBox="1">
            <a:spLocks noChangeArrowheads="1"/>
          </p:cNvSpPr>
          <p:nvPr/>
        </p:nvSpPr>
        <p:spPr bwMode="auto">
          <a:xfrm>
            <a:off x="3890963" y="3425429"/>
            <a:ext cx="1524000" cy="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lnSpc>
                <a:spcPct val="140000"/>
              </a:lnSpc>
            </a:pPr>
            <a:r>
              <a:rPr lang="zh-CN" altLang="en-US" sz="2800">
                <a:latin typeface="黑体" panose="02010609060101010101" pitchFamily="49" charset="-122"/>
                <a:ea typeface="黑体" panose="02010609060101010101" pitchFamily="49" charset="-122"/>
                <a:sym typeface="Wingdings" panose="05000000000000000000" pitchFamily="2" charset="2"/>
              </a:rPr>
              <a:t>图象法</a:t>
            </a:r>
          </a:p>
        </p:txBody>
      </p:sp>
      <p:sp>
        <p:nvSpPr>
          <p:cNvPr id="2345" name="AutoShape 18"/>
          <p:cNvSpPr>
            <a:spLocks noChangeArrowheads="1"/>
          </p:cNvSpPr>
          <p:nvPr/>
        </p:nvSpPr>
        <p:spPr bwMode="auto">
          <a:xfrm>
            <a:off x="2201863" y="3908822"/>
            <a:ext cx="609600" cy="342900"/>
          </a:xfrm>
          <a:prstGeom prst="downArrow">
            <a:avLst>
              <a:gd name="adj1" fmla="val 50000"/>
              <a:gd name="adj2" fmla="val 25000"/>
            </a:avLst>
          </a:prstGeom>
          <a:solidFill>
            <a:srgbClr val="CCFFCC">
              <a:alpha val="30000"/>
            </a:srgbClr>
          </a:solidFill>
          <a:ln w="9525">
            <a:solidFill>
              <a:schemeClr val="tx1"/>
            </a:solidFill>
            <a:miter lim="800000"/>
          </a:ln>
        </p:spPr>
        <p:txBody>
          <a:bodyPr vert="eaVert" wrap="none" anchor="ctr"/>
          <a:lstStyle/>
          <a:p>
            <a:pPr>
              <a:lnSpc>
                <a:spcPct val="140000"/>
              </a:lnSpc>
            </a:pPr>
            <a:endParaRPr lang="zh-CN" altLang="en-US"/>
          </a:p>
        </p:txBody>
      </p:sp>
      <p:sp>
        <p:nvSpPr>
          <p:cNvPr id="10" name="Text Box 19"/>
          <p:cNvSpPr txBox="1">
            <a:spLocks noChangeArrowheads="1"/>
          </p:cNvSpPr>
          <p:nvPr/>
        </p:nvSpPr>
        <p:spPr bwMode="auto">
          <a:xfrm>
            <a:off x="1516064" y="4225528"/>
            <a:ext cx="332422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40000"/>
              </a:lnSpc>
              <a:spcBef>
                <a:spcPct val="50000"/>
              </a:spcBef>
            </a:pPr>
            <a:r>
              <a:rPr lang="zh-CN" altLang="en-US">
                <a:latin typeface="黑体" panose="02010609060101010101" pitchFamily="49" charset="-122"/>
                <a:ea typeface="黑体" panose="02010609060101010101" pitchFamily="49" charset="-122"/>
              </a:rPr>
              <a:t>是一种代数方法</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80">
                                          <p:stCondLst>
                                            <p:cond delay="0"/>
                                          </p:stCondLst>
                                        </p:cTn>
                                        <p:tgtEl>
                                          <p:spTgt spid="8"/>
                                        </p:tgtEl>
                                      </p:cBhvr>
                                    </p:animEffect>
                                    <p:anim calcmode="lin" valueType="num">
                                      <p:cBhvr>
                                        <p:cTn id="1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3" dur="26">
                                          <p:stCondLst>
                                            <p:cond delay="650"/>
                                          </p:stCondLst>
                                        </p:cTn>
                                        <p:tgtEl>
                                          <p:spTgt spid="8"/>
                                        </p:tgtEl>
                                      </p:cBhvr>
                                      <p:to x="100000" y="60000"/>
                                    </p:animScale>
                                    <p:animScale>
                                      <p:cBhvr>
                                        <p:cTn id="24" dur="166" decel="50000">
                                          <p:stCondLst>
                                            <p:cond delay="676"/>
                                          </p:stCondLst>
                                        </p:cTn>
                                        <p:tgtEl>
                                          <p:spTgt spid="8"/>
                                        </p:tgtEl>
                                      </p:cBhvr>
                                      <p:to x="100000" y="100000"/>
                                    </p:animScale>
                                    <p:animScale>
                                      <p:cBhvr>
                                        <p:cTn id="25" dur="26">
                                          <p:stCondLst>
                                            <p:cond delay="1312"/>
                                          </p:stCondLst>
                                        </p:cTn>
                                        <p:tgtEl>
                                          <p:spTgt spid="8"/>
                                        </p:tgtEl>
                                      </p:cBhvr>
                                      <p:to x="100000" y="80000"/>
                                    </p:animScale>
                                    <p:animScale>
                                      <p:cBhvr>
                                        <p:cTn id="26" dur="166" decel="50000">
                                          <p:stCondLst>
                                            <p:cond delay="1338"/>
                                          </p:stCondLst>
                                        </p:cTn>
                                        <p:tgtEl>
                                          <p:spTgt spid="8"/>
                                        </p:tgtEl>
                                      </p:cBhvr>
                                      <p:to x="100000" y="100000"/>
                                    </p:animScale>
                                    <p:animScale>
                                      <p:cBhvr>
                                        <p:cTn id="27" dur="26">
                                          <p:stCondLst>
                                            <p:cond delay="1642"/>
                                          </p:stCondLst>
                                        </p:cTn>
                                        <p:tgtEl>
                                          <p:spTgt spid="8"/>
                                        </p:tgtEl>
                                      </p:cBhvr>
                                      <p:to x="100000" y="90000"/>
                                    </p:animScale>
                                    <p:animScale>
                                      <p:cBhvr>
                                        <p:cTn id="28" dur="166" decel="50000">
                                          <p:stCondLst>
                                            <p:cond delay="1668"/>
                                          </p:stCondLst>
                                        </p:cTn>
                                        <p:tgtEl>
                                          <p:spTgt spid="8"/>
                                        </p:tgtEl>
                                      </p:cBhvr>
                                      <p:to x="100000" y="100000"/>
                                    </p:animScale>
                                    <p:animScale>
                                      <p:cBhvr>
                                        <p:cTn id="29" dur="26">
                                          <p:stCondLst>
                                            <p:cond delay="1808"/>
                                          </p:stCondLst>
                                        </p:cTn>
                                        <p:tgtEl>
                                          <p:spTgt spid="8"/>
                                        </p:tgtEl>
                                      </p:cBhvr>
                                      <p:to x="100000" y="95000"/>
                                    </p:animScale>
                                    <p:animScale>
                                      <p:cBhvr>
                                        <p:cTn id="30" dur="166" decel="50000">
                                          <p:stCondLst>
                                            <p:cond delay="1834"/>
                                          </p:stCondLst>
                                        </p:cTn>
                                        <p:tgtEl>
                                          <p:spTgt spid="8"/>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80">
                                          <p:stCondLst>
                                            <p:cond delay="0"/>
                                          </p:stCondLst>
                                        </p:cTn>
                                        <p:tgtEl>
                                          <p:spTgt spid="6"/>
                                        </p:tgtEl>
                                      </p:cBhvr>
                                    </p:animEffect>
                                    <p:anim calcmode="lin" valueType="num">
                                      <p:cBhvr>
                                        <p:cTn id="3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gtEl>
                                      </p:cBhvr>
                                      <p:to x="100000" y="60000"/>
                                    </p:animScale>
                                    <p:animScale>
                                      <p:cBhvr>
                                        <p:cTn id="42" dur="166" decel="50000">
                                          <p:stCondLst>
                                            <p:cond delay="676"/>
                                          </p:stCondLst>
                                        </p:cTn>
                                        <p:tgtEl>
                                          <p:spTgt spid="6"/>
                                        </p:tgtEl>
                                      </p:cBhvr>
                                      <p:to x="100000" y="100000"/>
                                    </p:animScale>
                                    <p:animScale>
                                      <p:cBhvr>
                                        <p:cTn id="43" dur="26">
                                          <p:stCondLst>
                                            <p:cond delay="1312"/>
                                          </p:stCondLst>
                                        </p:cTn>
                                        <p:tgtEl>
                                          <p:spTgt spid="6"/>
                                        </p:tgtEl>
                                      </p:cBhvr>
                                      <p:to x="100000" y="80000"/>
                                    </p:animScale>
                                    <p:animScale>
                                      <p:cBhvr>
                                        <p:cTn id="44" dur="166" decel="50000">
                                          <p:stCondLst>
                                            <p:cond delay="1338"/>
                                          </p:stCondLst>
                                        </p:cTn>
                                        <p:tgtEl>
                                          <p:spTgt spid="6"/>
                                        </p:tgtEl>
                                      </p:cBhvr>
                                      <p:to x="100000" y="100000"/>
                                    </p:animScale>
                                    <p:animScale>
                                      <p:cBhvr>
                                        <p:cTn id="45" dur="26">
                                          <p:stCondLst>
                                            <p:cond delay="1642"/>
                                          </p:stCondLst>
                                        </p:cTn>
                                        <p:tgtEl>
                                          <p:spTgt spid="6"/>
                                        </p:tgtEl>
                                      </p:cBhvr>
                                      <p:to x="100000" y="90000"/>
                                    </p:animScale>
                                    <p:animScale>
                                      <p:cBhvr>
                                        <p:cTn id="46" dur="166" decel="50000">
                                          <p:stCondLst>
                                            <p:cond delay="1668"/>
                                          </p:stCondLst>
                                        </p:cTn>
                                        <p:tgtEl>
                                          <p:spTgt spid="6"/>
                                        </p:tgtEl>
                                      </p:cBhvr>
                                      <p:to x="100000" y="100000"/>
                                    </p:animScale>
                                    <p:animScale>
                                      <p:cBhvr>
                                        <p:cTn id="47" dur="26">
                                          <p:stCondLst>
                                            <p:cond delay="1808"/>
                                          </p:stCondLst>
                                        </p:cTn>
                                        <p:tgtEl>
                                          <p:spTgt spid="6"/>
                                        </p:tgtEl>
                                      </p:cBhvr>
                                      <p:to x="100000" y="95000"/>
                                    </p:animScale>
                                    <p:animScale>
                                      <p:cBhvr>
                                        <p:cTn id="48" dur="166" decel="50000">
                                          <p:stCondLst>
                                            <p:cond delay="1834"/>
                                          </p:stCondLst>
                                        </p:cTn>
                                        <p:tgtEl>
                                          <p:spTgt spid="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2345"/>
                                        </p:tgtEl>
                                        <p:attrNameLst>
                                          <p:attrName>style.visibility</p:attrName>
                                        </p:attrNameLst>
                                      </p:cBhvr>
                                      <p:to>
                                        <p:strVal val="visible"/>
                                      </p:to>
                                    </p:set>
                                    <p:animEffect transition="in" filter="wipe(up)">
                                      <p:cBhvr>
                                        <p:cTn id="53" dur="500"/>
                                        <p:tgtEl>
                                          <p:spTgt spid="234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up)">
                                      <p:cBhvr>
                                        <p:cTn id="5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2345" grpId="0" bldLvl="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矩形 80"/>
          <p:cNvSpPr>
            <a:spLocks noChangeArrowheads="1"/>
          </p:cNvSpPr>
          <p:nvPr/>
        </p:nvSpPr>
        <p:spPr bwMode="auto">
          <a:xfrm>
            <a:off x="11113"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800" b="1" dirty="0">
                <a:solidFill>
                  <a:srgbClr val="228B8B"/>
                </a:solidFill>
                <a:ea typeface="方正姚体" panose="02010601030101010101" pitchFamily="2" charset="-122"/>
              </a:rPr>
              <a:t>讲授新课</a:t>
            </a:r>
            <a:endParaRPr lang="zh-CN" altLang="en-US" sz="1800" dirty="0">
              <a:solidFill>
                <a:srgbClr val="228B8B"/>
              </a:solidFill>
            </a:endParaRPr>
          </a:p>
        </p:txBody>
      </p:sp>
      <p:grpSp>
        <p:nvGrpSpPr>
          <p:cNvPr id="7170" name="组合 6147"/>
          <p:cNvGrpSpPr/>
          <p:nvPr/>
        </p:nvGrpSpPr>
        <p:grpSpPr bwMode="auto">
          <a:xfrm>
            <a:off x="325438" y="304800"/>
            <a:ext cx="6846249" cy="739246"/>
            <a:chOff x="0" y="0"/>
            <a:chExt cx="10782" cy="1551"/>
          </a:xfrm>
        </p:grpSpPr>
        <p:sp>
          <p:nvSpPr>
            <p:cNvPr id="7171" name="矩形 7"/>
            <p:cNvSpPr>
              <a:spLocks noChangeArrowheads="1"/>
            </p:cNvSpPr>
            <p:nvPr/>
          </p:nvSpPr>
          <p:spPr bwMode="auto">
            <a:xfrm>
              <a:off x="882" y="0"/>
              <a:ext cx="2634" cy="1200"/>
            </a:xfrm>
            <a:custGeom>
              <a:avLst/>
              <a:gdLst>
                <a:gd name="T0" fmla="*/ 0 w 2520280"/>
                <a:gd name="T1" fmla="*/ 1872208 h 1872208"/>
                <a:gd name="T2" fmla="*/ 2520280 w 2520280"/>
                <a:gd name="T3" fmla="*/ 1872208 h 1872208"/>
                <a:gd name="T4" fmla="*/ 0 w 2520280"/>
                <a:gd name="T5" fmla="*/ 1872208 h 1872208"/>
                <a:gd name="T6" fmla="*/ 0 w 2520280"/>
                <a:gd name="T7" fmla="*/ 0 h 1872208"/>
                <a:gd name="T8" fmla="*/ 916 w 2520280"/>
                <a:gd name="T9" fmla="*/ 0 h 1872208"/>
                <a:gd name="T10" fmla="*/ 0 w 2520280"/>
                <a:gd name="T11" fmla="*/ 0 h 1872208"/>
              </a:gdLst>
              <a:ahLst/>
              <a:cxnLst>
                <a:cxn ang="0">
                  <a:pos x="T0" y="T1"/>
                </a:cxn>
                <a:cxn ang="0">
                  <a:pos x="T2" y="T3"/>
                </a:cxn>
                <a:cxn ang="0">
                  <a:pos x="T4" y="T5"/>
                </a:cxn>
                <a:cxn ang="0">
                  <a:pos x="T6" y="T7"/>
                </a:cxn>
                <a:cxn ang="0">
                  <a:pos x="T8" y="T9"/>
                </a:cxn>
                <a:cxn ang="0">
                  <a:pos x="T10" y="T11"/>
                </a:cxn>
              </a:cxnLst>
              <a:rect l="0" t="0"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DDDDDD"/>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172" name="任意多边形 16"/>
            <p:cNvSpPr>
              <a:spLocks noChangeArrowheads="1"/>
            </p:cNvSpPr>
            <p:nvPr/>
          </p:nvSpPr>
          <p:spPr bwMode="auto">
            <a:xfrm>
              <a:off x="0" y="454"/>
              <a:ext cx="826" cy="760"/>
            </a:xfrm>
            <a:custGeom>
              <a:avLst/>
              <a:gdLst>
                <a:gd name="T0" fmla="*/ 0 w 696310"/>
                <a:gd name="T1" fmla="*/ 0 h 696310"/>
                <a:gd name="T2" fmla="*/ 459827 w 696310"/>
                <a:gd name="T3" fmla="*/ 0 h 696310"/>
                <a:gd name="T4" fmla="*/ 459827 w 696310"/>
                <a:gd name="T5" fmla="*/ 236483 h 696310"/>
                <a:gd name="T6" fmla="*/ 696310 w 696310"/>
                <a:gd name="T7" fmla="*/ 236483 h 696310"/>
                <a:gd name="T8" fmla="*/ 696310 w 696310"/>
                <a:gd name="T9" fmla="*/ 696310 h 696310"/>
                <a:gd name="T10" fmla="*/ 0 w 696310"/>
                <a:gd name="T11" fmla="*/ 696310 h 696310"/>
                <a:gd name="T12" fmla="*/ 0 w 696310"/>
                <a:gd name="T13" fmla="*/ 0 h 696310"/>
              </a:gdLst>
              <a:ahLst/>
              <a:cxnLst>
                <a:cxn ang="0">
                  <a:pos x="T0" y="T1"/>
                </a:cxn>
                <a:cxn ang="0">
                  <a:pos x="T2" y="T3"/>
                </a:cxn>
                <a:cxn ang="0">
                  <a:pos x="T4" y="T5"/>
                </a:cxn>
                <a:cxn ang="0">
                  <a:pos x="T6" y="T7"/>
                </a:cxn>
                <a:cxn ang="0">
                  <a:pos x="T8" y="T9"/>
                </a:cxn>
                <a:cxn ang="0">
                  <a:pos x="T10" y="T11"/>
                </a:cxn>
                <a:cxn ang="0">
                  <a:pos x="T12" y="T13"/>
                </a:cxn>
              </a:cxnLst>
              <a:rect l="0" t="0" r="r" b="b"/>
              <a:pathLst>
                <a:path w="696310" h="696310">
                  <a:moveTo>
                    <a:pt x="0" y="0"/>
                  </a:moveTo>
                  <a:lnTo>
                    <a:pt x="459827" y="0"/>
                  </a:lnTo>
                  <a:lnTo>
                    <a:pt x="459827" y="236483"/>
                  </a:lnTo>
                  <a:lnTo>
                    <a:pt x="696310" y="236483"/>
                  </a:lnTo>
                  <a:lnTo>
                    <a:pt x="696310" y="696310"/>
                  </a:lnTo>
                  <a:lnTo>
                    <a:pt x="0" y="696310"/>
                  </a:lnTo>
                  <a:lnTo>
                    <a:pt x="0" y="0"/>
                  </a:lnTo>
                  <a:close/>
                </a:path>
              </a:pathLst>
            </a:cu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173" name="矩形 17"/>
            <p:cNvSpPr>
              <a:spLocks noChangeArrowheads="1"/>
            </p:cNvSpPr>
            <p:nvPr/>
          </p:nvSpPr>
          <p:spPr bwMode="auto">
            <a:xfrm>
              <a:off x="570" y="374"/>
              <a:ext cx="258" cy="265"/>
            </a:xfrm>
            <a:prstGeom prst="rect">
              <a:avLst/>
            </a:prstGeom>
            <a:solidFill>
              <a:srgbClr val="008080">
                <a:alpha val="5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215900" rIns="179705" bIns="0" anchor="ctr"/>
            <a:lstStyle/>
            <a:p>
              <a:pPr algn="ctr"/>
              <a:endParaRPr lang="zh-CN" altLang="en-US" sz="400">
                <a:solidFill>
                  <a:srgbClr val="FFFFFF"/>
                </a:solidFill>
                <a:ea typeface="微软雅黑" panose="020B0503020204020204" pitchFamily="34" charset="-122"/>
              </a:endParaRPr>
            </a:p>
          </p:txBody>
        </p:sp>
        <p:sp>
          <p:nvSpPr>
            <p:cNvPr id="7174" name="文本框 6151"/>
            <p:cNvSpPr txBox="1">
              <a:spLocks noChangeArrowheads="1"/>
            </p:cNvSpPr>
            <p:nvPr/>
          </p:nvSpPr>
          <p:spPr bwMode="auto">
            <a:xfrm>
              <a:off x="878" y="432"/>
              <a:ext cx="9904"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8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用二元一次方程组确定一次函数表达式</a:t>
              </a:r>
            </a:p>
          </p:txBody>
        </p:sp>
        <p:sp>
          <p:nvSpPr>
            <p:cNvPr id="7175" name="文本框 6152"/>
            <p:cNvSpPr txBox="1">
              <a:spLocks noChangeArrowheads="1"/>
            </p:cNvSpPr>
            <p:nvPr/>
          </p:nvSpPr>
          <p:spPr bwMode="auto">
            <a:xfrm>
              <a:off x="0" y="453"/>
              <a:ext cx="872"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800">
                  <a:solidFill>
                    <a:schemeClr val="accent1"/>
                  </a:solidFill>
                  <a:ea typeface="微软雅黑" panose="020B0503020204020204" pitchFamily="34" charset="-122"/>
                </a:rPr>
                <a:t>一</a:t>
              </a:r>
            </a:p>
          </p:txBody>
        </p:sp>
      </p:grpSp>
      <p:sp>
        <p:nvSpPr>
          <p:cNvPr id="7176" name="Text Box 84"/>
          <p:cNvSpPr txBox="1">
            <a:spLocks noChangeArrowheads="1"/>
          </p:cNvSpPr>
          <p:nvPr/>
        </p:nvSpPr>
        <p:spPr bwMode="auto">
          <a:xfrm>
            <a:off x="128589" y="997744"/>
            <a:ext cx="8886825" cy="2441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30000"/>
              </a:lnSpc>
            </a:pPr>
            <a:r>
              <a:rPr lang="zh-CN" altLang="en-US" dirty="0">
                <a:solidFill>
                  <a:srgbClr val="008080"/>
                </a:solidFill>
                <a:latin typeface="Times New Roman" panose="02020603050405020304" pitchFamily="18" charset="0"/>
                <a:ea typeface="黑体" panose="02010609060101010101" pitchFamily="49" charset="-122"/>
              </a:rPr>
              <a:t>议一议：</a:t>
            </a:r>
            <a:r>
              <a:rPr lang="en-US" altLang="zh-CN" i="1" dirty="0">
                <a:solidFill>
                  <a:schemeClr val="tx1"/>
                </a:solidFill>
                <a:latin typeface="Times New Roman" panose="02020603050405020304" pitchFamily="18" charset="0"/>
                <a:ea typeface="黑体" panose="02010609060101010101" pitchFamily="49" charset="-122"/>
              </a:rPr>
              <a:t>A ,B</a:t>
            </a:r>
            <a:r>
              <a:rPr lang="zh-CN" altLang="en-US" dirty="0">
                <a:solidFill>
                  <a:schemeClr val="tx1"/>
                </a:solidFill>
                <a:latin typeface="Times New Roman" panose="02020603050405020304" pitchFamily="18" charset="0"/>
                <a:ea typeface="黑体" panose="02010609060101010101" pitchFamily="49" charset="-122"/>
              </a:rPr>
              <a:t>两地相距</a:t>
            </a:r>
            <a:r>
              <a:rPr lang="en-US" altLang="zh-CN" dirty="0">
                <a:solidFill>
                  <a:schemeClr val="tx1"/>
                </a:solidFill>
                <a:latin typeface="Times New Roman" panose="02020603050405020304" pitchFamily="18" charset="0"/>
                <a:ea typeface="黑体" panose="02010609060101010101" pitchFamily="49" charset="-122"/>
              </a:rPr>
              <a:t>100</a:t>
            </a:r>
            <a:r>
              <a:rPr lang="zh-CN" altLang="en-US" dirty="0">
                <a:solidFill>
                  <a:schemeClr val="tx1"/>
                </a:solidFill>
                <a:latin typeface="Times New Roman" panose="02020603050405020304" pitchFamily="18" charset="0"/>
                <a:ea typeface="黑体" panose="02010609060101010101" pitchFamily="49" charset="-122"/>
              </a:rPr>
              <a:t>千米，甲、乙两人骑车同时分别从</a:t>
            </a:r>
            <a:r>
              <a:rPr lang="en-US" altLang="zh-CN" i="1" dirty="0">
                <a:solidFill>
                  <a:schemeClr val="tx1"/>
                </a:solidFill>
                <a:latin typeface="Times New Roman" panose="02020603050405020304" pitchFamily="18" charset="0"/>
                <a:ea typeface="黑体" panose="02010609060101010101" pitchFamily="49" charset="-122"/>
              </a:rPr>
              <a:t>A</a:t>
            </a:r>
            <a:r>
              <a:rPr lang="zh-CN" altLang="en-US" dirty="0">
                <a:solidFill>
                  <a:schemeClr val="tx1"/>
                </a:solidFill>
                <a:latin typeface="Times New Roman" panose="02020603050405020304" pitchFamily="18" charset="0"/>
                <a:ea typeface="黑体" panose="02010609060101010101" pitchFamily="49" charset="-122"/>
              </a:rPr>
              <a:t>，</a:t>
            </a:r>
            <a:r>
              <a:rPr lang="en-US" altLang="zh-CN" i="1" dirty="0">
                <a:solidFill>
                  <a:schemeClr val="tx1"/>
                </a:solidFill>
                <a:latin typeface="Times New Roman" panose="02020603050405020304" pitchFamily="18" charset="0"/>
                <a:ea typeface="黑体" panose="02010609060101010101" pitchFamily="49" charset="-122"/>
              </a:rPr>
              <a:t>B</a:t>
            </a:r>
            <a:r>
              <a:rPr lang="zh-CN" altLang="en-US" dirty="0">
                <a:solidFill>
                  <a:schemeClr val="tx1"/>
                </a:solidFill>
                <a:latin typeface="Times New Roman" panose="02020603050405020304" pitchFamily="18" charset="0"/>
                <a:ea typeface="黑体" panose="02010609060101010101" pitchFamily="49" charset="-122"/>
              </a:rPr>
              <a:t>两地相向而行．假设他们都保持匀速行驶，则他们各自到</a:t>
            </a:r>
            <a:r>
              <a:rPr lang="en-US" altLang="zh-CN" i="1" dirty="0">
                <a:solidFill>
                  <a:schemeClr val="tx1"/>
                </a:solidFill>
                <a:latin typeface="Times New Roman" panose="02020603050405020304" pitchFamily="18" charset="0"/>
                <a:ea typeface="黑体" panose="02010609060101010101" pitchFamily="49" charset="-122"/>
              </a:rPr>
              <a:t>A</a:t>
            </a:r>
            <a:r>
              <a:rPr lang="zh-CN" altLang="en-US" dirty="0">
                <a:solidFill>
                  <a:schemeClr val="tx1"/>
                </a:solidFill>
                <a:latin typeface="Times New Roman" panose="02020603050405020304" pitchFamily="18" charset="0"/>
                <a:ea typeface="黑体" panose="02010609060101010101" pitchFamily="49" charset="-122"/>
              </a:rPr>
              <a:t>地的距离 </a:t>
            </a:r>
            <a:r>
              <a:rPr lang="en-US" altLang="zh-CN" i="1" dirty="0">
                <a:solidFill>
                  <a:schemeClr val="tx1"/>
                </a:solidFill>
                <a:latin typeface="Times New Roman" panose="02020603050405020304" pitchFamily="18" charset="0"/>
                <a:ea typeface="黑体" panose="02010609060101010101" pitchFamily="49" charset="-122"/>
              </a:rPr>
              <a:t>s</a:t>
            </a:r>
            <a:r>
              <a:rPr lang="en-US" altLang="zh-CN" dirty="0">
                <a:solidFill>
                  <a:schemeClr val="tx1"/>
                </a:solidFill>
                <a:latin typeface="Times New Roman" panose="02020603050405020304" pitchFamily="18" charset="0"/>
                <a:ea typeface="黑体" panose="02010609060101010101" pitchFamily="49" charset="-122"/>
              </a:rPr>
              <a:t>(</a:t>
            </a:r>
            <a:r>
              <a:rPr lang="zh-CN" altLang="en-US" dirty="0">
                <a:solidFill>
                  <a:schemeClr val="tx1"/>
                </a:solidFill>
                <a:latin typeface="Times New Roman" panose="02020603050405020304" pitchFamily="18" charset="0"/>
                <a:ea typeface="黑体" panose="02010609060101010101" pitchFamily="49" charset="-122"/>
              </a:rPr>
              <a:t>千米</a:t>
            </a:r>
            <a:r>
              <a:rPr lang="en-US" altLang="zh-CN" dirty="0">
                <a:solidFill>
                  <a:schemeClr val="tx1"/>
                </a:solidFill>
                <a:latin typeface="Times New Roman" panose="02020603050405020304" pitchFamily="18" charset="0"/>
                <a:ea typeface="黑体" panose="02010609060101010101" pitchFamily="49" charset="-122"/>
              </a:rPr>
              <a:t>)</a:t>
            </a:r>
            <a:r>
              <a:rPr lang="zh-CN" altLang="en-US" dirty="0">
                <a:solidFill>
                  <a:schemeClr val="tx1"/>
                </a:solidFill>
                <a:latin typeface="Times New Roman" panose="02020603050405020304" pitchFamily="18" charset="0"/>
                <a:ea typeface="黑体" panose="02010609060101010101" pitchFamily="49" charset="-122"/>
              </a:rPr>
              <a:t>都是骑车时间 </a:t>
            </a:r>
            <a:r>
              <a:rPr lang="en-US" altLang="zh-CN" i="1" dirty="0">
                <a:solidFill>
                  <a:schemeClr val="tx1"/>
                </a:solidFill>
                <a:latin typeface="Times New Roman" panose="02020603050405020304" pitchFamily="18" charset="0"/>
                <a:ea typeface="黑体" panose="02010609060101010101" pitchFamily="49" charset="-122"/>
              </a:rPr>
              <a:t>t </a:t>
            </a:r>
            <a:r>
              <a:rPr lang="en-US" altLang="zh-CN" dirty="0">
                <a:solidFill>
                  <a:schemeClr val="tx1"/>
                </a:solidFill>
                <a:latin typeface="Times New Roman" panose="02020603050405020304" pitchFamily="18" charset="0"/>
                <a:ea typeface="黑体" panose="02010609060101010101" pitchFamily="49" charset="-122"/>
              </a:rPr>
              <a:t>(</a:t>
            </a:r>
            <a:r>
              <a:rPr lang="zh-CN" altLang="en-US" dirty="0">
                <a:solidFill>
                  <a:schemeClr val="tx1"/>
                </a:solidFill>
                <a:latin typeface="Times New Roman" panose="02020603050405020304" pitchFamily="18" charset="0"/>
                <a:ea typeface="黑体" panose="02010609060101010101" pitchFamily="49" charset="-122"/>
              </a:rPr>
              <a:t>时</a:t>
            </a:r>
            <a:r>
              <a:rPr lang="en-US" altLang="zh-CN" dirty="0">
                <a:solidFill>
                  <a:schemeClr val="tx1"/>
                </a:solidFill>
                <a:latin typeface="Times New Roman" panose="02020603050405020304" pitchFamily="18" charset="0"/>
                <a:ea typeface="黑体" panose="02010609060101010101" pitchFamily="49" charset="-122"/>
              </a:rPr>
              <a:t>)</a:t>
            </a:r>
            <a:r>
              <a:rPr lang="zh-CN" altLang="en-US" dirty="0">
                <a:solidFill>
                  <a:schemeClr val="tx1"/>
                </a:solidFill>
                <a:latin typeface="Times New Roman" panose="02020603050405020304" pitchFamily="18" charset="0"/>
                <a:ea typeface="黑体" panose="02010609060101010101" pitchFamily="49" charset="-122"/>
              </a:rPr>
              <a:t>的一次函数</a:t>
            </a:r>
            <a:r>
              <a:rPr lang="en-US" altLang="zh-CN" dirty="0">
                <a:solidFill>
                  <a:schemeClr val="tx1"/>
                </a:solidFill>
                <a:latin typeface="Times New Roman" panose="02020603050405020304" pitchFamily="18" charset="0"/>
                <a:ea typeface="黑体" panose="02010609060101010101" pitchFamily="49" charset="-122"/>
              </a:rPr>
              <a:t>.1</a:t>
            </a:r>
            <a:r>
              <a:rPr lang="zh-CN" altLang="en-US" dirty="0">
                <a:solidFill>
                  <a:schemeClr val="tx1"/>
                </a:solidFill>
                <a:latin typeface="Times New Roman" panose="02020603050405020304" pitchFamily="18" charset="0"/>
                <a:ea typeface="黑体" panose="02010609060101010101" pitchFamily="49" charset="-122"/>
              </a:rPr>
              <a:t>小时后乙距</a:t>
            </a:r>
            <a:r>
              <a:rPr lang="en-US" altLang="zh-CN" i="1" dirty="0">
                <a:solidFill>
                  <a:schemeClr val="tx1"/>
                </a:solidFill>
                <a:latin typeface="Times New Roman" panose="02020603050405020304" pitchFamily="18" charset="0"/>
                <a:ea typeface="黑体" panose="02010609060101010101" pitchFamily="49" charset="-122"/>
              </a:rPr>
              <a:t>A</a:t>
            </a:r>
            <a:r>
              <a:rPr lang="zh-CN" altLang="en-US" dirty="0">
                <a:solidFill>
                  <a:schemeClr val="tx1"/>
                </a:solidFill>
                <a:latin typeface="Times New Roman" panose="02020603050405020304" pitchFamily="18" charset="0"/>
                <a:ea typeface="黑体" panose="02010609060101010101" pitchFamily="49" charset="-122"/>
              </a:rPr>
              <a:t>地</a:t>
            </a:r>
            <a:r>
              <a:rPr lang="en-US" altLang="zh-CN" dirty="0">
                <a:solidFill>
                  <a:schemeClr val="tx1"/>
                </a:solidFill>
                <a:latin typeface="Times New Roman" panose="02020603050405020304" pitchFamily="18" charset="0"/>
                <a:ea typeface="黑体" panose="02010609060101010101" pitchFamily="49" charset="-122"/>
              </a:rPr>
              <a:t>80</a:t>
            </a:r>
            <a:r>
              <a:rPr lang="zh-CN" altLang="en-US" dirty="0">
                <a:solidFill>
                  <a:schemeClr val="tx1"/>
                </a:solidFill>
                <a:latin typeface="Times New Roman" panose="02020603050405020304" pitchFamily="18" charset="0"/>
                <a:ea typeface="黑体" panose="02010609060101010101" pitchFamily="49" charset="-122"/>
              </a:rPr>
              <a:t>千米</a:t>
            </a:r>
            <a:r>
              <a:rPr lang="en-US" altLang="zh-CN" dirty="0">
                <a:solidFill>
                  <a:schemeClr val="tx1"/>
                </a:solidFill>
                <a:latin typeface="Times New Roman" panose="02020603050405020304" pitchFamily="18" charset="0"/>
                <a:ea typeface="黑体" panose="02010609060101010101" pitchFamily="49" charset="-122"/>
              </a:rPr>
              <a:t>; 2</a:t>
            </a:r>
            <a:r>
              <a:rPr lang="zh-CN" altLang="en-US" dirty="0">
                <a:solidFill>
                  <a:schemeClr val="tx1"/>
                </a:solidFill>
                <a:latin typeface="Times New Roman" panose="02020603050405020304" pitchFamily="18" charset="0"/>
                <a:ea typeface="黑体" panose="02010609060101010101" pitchFamily="49" charset="-122"/>
              </a:rPr>
              <a:t>小时后甲距</a:t>
            </a:r>
            <a:r>
              <a:rPr lang="en-US" altLang="zh-CN" i="1" dirty="0">
                <a:solidFill>
                  <a:schemeClr val="tx1"/>
                </a:solidFill>
                <a:latin typeface="Times New Roman" panose="02020603050405020304" pitchFamily="18" charset="0"/>
                <a:ea typeface="黑体" panose="02010609060101010101" pitchFamily="49" charset="-122"/>
              </a:rPr>
              <a:t>A</a:t>
            </a:r>
            <a:r>
              <a:rPr lang="zh-CN" altLang="en-US" dirty="0">
                <a:solidFill>
                  <a:schemeClr val="tx1"/>
                </a:solidFill>
                <a:latin typeface="Times New Roman" panose="02020603050405020304" pitchFamily="18" charset="0"/>
                <a:ea typeface="黑体" panose="02010609060101010101" pitchFamily="49" charset="-122"/>
              </a:rPr>
              <a:t>地</a:t>
            </a:r>
            <a:r>
              <a:rPr lang="en-US" altLang="zh-CN" dirty="0">
                <a:solidFill>
                  <a:schemeClr val="tx1"/>
                </a:solidFill>
                <a:latin typeface="Times New Roman" panose="02020603050405020304" pitchFamily="18" charset="0"/>
                <a:ea typeface="黑体" panose="02010609060101010101" pitchFamily="49" charset="-122"/>
              </a:rPr>
              <a:t>30</a:t>
            </a:r>
            <a:r>
              <a:rPr lang="zh-CN" altLang="en-US" dirty="0">
                <a:solidFill>
                  <a:schemeClr val="tx1"/>
                </a:solidFill>
                <a:latin typeface="Times New Roman" panose="02020603050405020304" pitchFamily="18" charset="0"/>
                <a:ea typeface="黑体" panose="02010609060101010101" pitchFamily="49" charset="-122"/>
              </a:rPr>
              <a:t>千米</a:t>
            </a:r>
            <a:r>
              <a:rPr lang="en-US" altLang="zh-CN" dirty="0">
                <a:solidFill>
                  <a:schemeClr val="tx1"/>
                </a:solidFill>
                <a:latin typeface="Times New Roman" panose="02020603050405020304" pitchFamily="18" charset="0"/>
                <a:ea typeface="黑体" panose="02010609060101010101" pitchFamily="49" charset="-122"/>
              </a:rPr>
              <a:t>. </a:t>
            </a:r>
          </a:p>
          <a:p>
            <a:pPr>
              <a:lnSpc>
                <a:spcPct val="130000"/>
              </a:lnSpc>
            </a:pPr>
            <a:r>
              <a:rPr lang="zh-CN" altLang="en-US" dirty="0">
                <a:solidFill>
                  <a:schemeClr val="tx1"/>
                </a:solidFill>
                <a:latin typeface="Times New Roman" panose="02020603050405020304" pitchFamily="18" charset="0"/>
                <a:ea typeface="黑体" panose="02010609060101010101" pitchFamily="49" charset="-122"/>
              </a:rPr>
              <a:t>问：经过多长时间两人相遇 </a:t>
            </a:r>
            <a:r>
              <a:rPr lang="en-US" altLang="zh-CN" dirty="0">
                <a:solidFill>
                  <a:schemeClr val="tx1"/>
                </a:solidFill>
                <a:latin typeface="Times New Roman" panose="02020603050405020304" pitchFamily="18" charset="0"/>
                <a:ea typeface="黑体" panose="02010609060101010101" pitchFamily="49" charset="-122"/>
              </a:rPr>
              <a:t>?</a:t>
            </a:r>
            <a:r>
              <a:rPr lang="zh-CN" altLang="en-US" dirty="0">
                <a:solidFill>
                  <a:schemeClr val="tx1"/>
                </a:solidFill>
                <a:latin typeface="Times New Roman" panose="02020603050405020304" pitchFamily="18" charset="0"/>
                <a:ea typeface="黑体" panose="02010609060101010101" pitchFamily="49" charset="-122"/>
              </a:rPr>
              <a:t>说出你的方法，并与同学们交流</a:t>
            </a:r>
            <a:r>
              <a:rPr lang="en-US" altLang="zh-CN" dirty="0">
                <a:solidFill>
                  <a:schemeClr val="tx1"/>
                </a:solidFill>
                <a:latin typeface="Times New Roman" panose="02020603050405020304" pitchFamily="18" charset="0"/>
                <a:ea typeface="黑体" panose="02010609060101010101" pitchFamily="49" charset="-122"/>
              </a:rPr>
              <a:t>.</a:t>
            </a:r>
          </a:p>
        </p:txBody>
      </p:sp>
      <p:grpSp>
        <p:nvGrpSpPr>
          <p:cNvPr id="4479" name="组合 4478"/>
          <p:cNvGrpSpPr/>
          <p:nvPr/>
        </p:nvGrpSpPr>
        <p:grpSpPr bwMode="auto">
          <a:xfrm>
            <a:off x="1903414" y="3544491"/>
            <a:ext cx="6053137" cy="1298972"/>
            <a:chOff x="813" y="3182"/>
            <a:chExt cx="3813" cy="1091"/>
          </a:xfrm>
        </p:grpSpPr>
        <p:sp>
          <p:nvSpPr>
            <p:cNvPr id="7178" name="Text Box 19"/>
            <p:cNvSpPr txBox="1">
              <a:spLocks noChangeArrowheads="1"/>
            </p:cNvSpPr>
            <p:nvPr/>
          </p:nvSpPr>
          <p:spPr bwMode="auto">
            <a:xfrm>
              <a:off x="2898" y="3813"/>
              <a:ext cx="1728"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1800" b="1">
                  <a:solidFill>
                    <a:srgbClr val="FF3300"/>
                  </a:solidFill>
                  <a:latin typeface="Calibri" panose="020F0502020204030204" pitchFamily="34" charset="0"/>
                </a:rPr>
                <a:t>1</a:t>
              </a:r>
              <a:r>
                <a:rPr lang="zh-CN" altLang="en-US" sz="1800" b="1">
                  <a:solidFill>
                    <a:srgbClr val="FF3300"/>
                  </a:solidFill>
                  <a:latin typeface="Calibri" panose="020F0502020204030204" pitchFamily="34" charset="0"/>
                </a:rPr>
                <a:t>小时后</a:t>
              </a:r>
            </a:p>
          </p:txBody>
        </p:sp>
        <p:grpSp>
          <p:nvGrpSpPr>
            <p:cNvPr id="7179" name="组合 4480"/>
            <p:cNvGrpSpPr/>
            <p:nvPr/>
          </p:nvGrpSpPr>
          <p:grpSpPr bwMode="auto">
            <a:xfrm>
              <a:off x="1216" y="3420"/>
              <a:ext cx="2487" cy="457"/>
              <a:chOff x="1216" y="3420"/>
              <a:chExt cx="2487" cy="457"/>
            </a:xfrm>
          </p:grpSpPr>
          <p:sp>
            <p:nvSpPr>
              <p:cNvPr id="7180" name="Line 5"/>
              <p:cNvSpPr>
                <a:spLocks noChangeShapeType="1"/>
              </p:cNvSpPr>
              <p:nvPr/>
            </p:nvSpPr>
            <p:spPr bwMode="auto">
              <a:xfrm flipV="1">
                <a:off x="1225" y="3621"/>
                <a:ext cx="2478" cy="9"/>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7181" name="AutoShape 6"/>
              <p:cNvSpPr/>
              <p:nvPr/>
            </p:nvSpPr>
            <p:spPr bwMode="auto">
              <a:xfrm rot="5400000">
                <a:off x="2037" y="2623"/>
                <a:ext cx="103" cy="1691"/>
              </a:xfrm>
              <a:prstGeom prst="leftBrace">
                <a:avLst>
                  <a:gd name="adj1" fmla="val 136356"/>
                  <a:gd name="adj2" fmla="val 50000"/>
                </a:avLst>
              </a:prstGeom>
              <a:noFill/>
              <a:ln w="15875">
                <a:solidFill>
                  <a:srgbClr val="FF0000"/>
                </a:solidFill>
                <a:roun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zh-CN" altLang="en-US" sz="1800">
                  <a:solidFill>
                    <a:schemeClr val="tx1"/>
                  </a:solidFill>
                  <a:latin typeface="Calibri" panose="020F0502020204030204" pitchFamily="34" charset="0"/>
                </a:endParaRPr>
              </a:p>
            </p:txBody>
          </p:sp>
          <p:sp>
            <p:nvSpPr>
              <p:cNvPr id="7182" name="AutoShape 7"/>
              <p:cNvSpPr/>
              <p:nvPr/>
            </p:nvSpPr>
            <p:spPr bwMode="auto">
              <a:xfrm rot="-5400000">
                <a:off x="3234" y="3380"/>
                <a:ext cx="137" cy="751"/>
              </a:xfrm>
              <a:prstGeom prst="leftBrace">
                <a:avLst>
                  <a:gd name="adj1" fmla="val 45529"/>
                  <a:gd name="adj2" fmla="val 50000"/>
                </a:avLst>
              </a:prstGeom>
              <a:noFill/>
              <a:ln w="15875">
                <a:solidFill>
                  <a:srgbClr val="FF0000"/>
                </a:solidFill>
                <a:round/>
              </a:ln>
              <a:extLst>
                <a:ext uri="{909E8E84-426E-40DD-AFC4-6F175D3DCCD1}">
                  <a14:hiddenFill xmlns:a14="http://schemas.microsoft.com/office/drawing/2010/main">
                    <a:solidFill>
                      <a:srgbClr val="FFFFFF"/>
                    </a:solidFill>
                  </a14:hiddenFill>
                </a:ext>
              </a:extLst>
            </p:spPr>
            <p:txBody>
              <a:bodyPr vert="eaVert" wrap="none" anchor="ctr"/>
              <a:lstStyle/>
              <a:p>
                <a:endParaRPr lang="zh-CN" altLang="en-US" sz="1800">
                  <a:solidFill>
                    <a:schemeClr val="tx1"/>
                  </a:solidFill>
                  <a:latin typeface="Calibri" panose="020F0502020204030204" pitchFamily="34" charset="0"/>
                </a:endParaRPr>
              </a:p>
            </p:txBody>
          </p:sp>
          <p:sp>
            <p:nvSpPr>
              <p:cNvPr id="7183" name="Line 8"/>
              <p:cNvSpPr>
                <a:spLocks noChangeShapeType="1"/>
              </p:cNvSpPr>
              <p:nvPr/>
            </p:nvSpPr>
            <p:spPr bwMode="auto">
              <a:xfrm>
                <a:off x="1234" y="3584"/>
                <a:ext cx="0" cy="46"/>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7184" name="Line 9"/>
              <p:cNvSpPr>
                <a:spLocks noChangeShapeType="1"/>
              </p:cNvSpPr>
              <p:nvPr/>
            </p:nvSpPr>
            <p:spPr bwMode="auto">
              <a:xfrm>
                <a:off x="2927" y="3576"/>
                <a:ext cx="0" cy="46"/>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7185" name="Line 10"/>
              <p:cNvSpPr>
                <a:spLocks noChangeShapeType="1"/>
              </p:cNvSpPr>
              <p:nvPr/>
            </p:nvSpPr>
            <p:spPr bwMode="auto">
              <a:xfrm>
                <a:off x="3701" y="3585"/>
                <a:ext cx="0" cy="46"/>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7186" name="Line 12"/>
              <p:cNvSpPr>
                <a:spLocks noChangeShapeType="1"/>
              </p:cNvSpPr>
              <p:nvPr/>
            </p:nvSpPr>
            <p:spPr bwMode="auto">
              <a:xfrm flipH="1" flipV="1">
                <a:off x="1216" y="3758"/>
                <a:ext cx="247" cy="1"/>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algn="ctr"/>
                <a:endParaRPr lang="zh-CN" altLang="en-US"/>
              </a:p>
            </p:txBody>
          </p:sp>
          <p:sp>
            <p:nvSpPr>
              <p:cNvPr id="7187" name="Line 13"/>
              <p:cNvSpPr>
                <a:spLocks noChangeShapeType="1"/>
              </p:cNvSpPr>
              <p:nvPr/>
            </p:nvSpPr>
            <p:spPr bwMode="auto">
              <a:xfrm flipV="1">
                <a:off x="2009" y="3766"/>
                <a:ext cx="275" cy="1"/>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algn="ctr"/>
                <a:endParaRPr lang="zh-CN" altLang="en-US"/>
              </a:p>
            </p:txBody>
          </p:sp>
          <p:sp>
            <p:nvSpPr>
              <p:cNvPr id="7188" name="Line 14"/>
              <p:cNvSpPr>
                <a:spLocks noChangeShapeType="1"/>
              </p:cNvSpPr>
              <p:nvPr/>
            </p:nvSpPr>
            <p:spPr bwMode="auto">
              <a:xfrm>
                <a:off x="1225" y="3621"/>
                <a:ext cx="0" cy="22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7189" name="Line 16"/>
              <p:cNvSpPr>
                <a:spLocks noChangeShapeType="1"/>
              </p:cNvSpPr>
              <p:nvPr/>
            </p:nvSpPr>
            <p:spPr bwMode="auto">
              <a:xfrm>
                <a:off x="2277" y="3630"/>
                <a:ext cx="9" cy="24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grpSp>
        <p:sp>
          <p:nvSpPr>
            <p:cNvPr id="7190" name="Text Box 18"/>
            <p:cNvSpPr txBox="1">
              <a:spLocks noChangeArrowheads="1"/>
            </p:cNvSpPr>
            <p:nvPr/>
          </p:nvSpPr>
          <p:spPr bwMode="auto">
            <a:xfrm>
              <a:off x="1170" y="3730"/>
              <a:ext cx="1170"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1800" b="1">
                  <a:solidFill>
                    <a:schemeClr val="tx1"/>
                  </a:solidFill>
                  <a:latin typeface="Calibri" panose="020F0502020204030204" pitchFamily="34" charset="0"/>
                </a:rPr>
                <a:t>2</a:t>
              </a:r>
              <a:r>
                <a:rPr lang="zh-CN" altLang="en-US" sz="1800" b="1">
                  <a:solidFill>
                    <a:schemeClr val="tx1"/>
                  </a:solidFill>
                  <a:latin typeface="Calibri" panose="020F0502020204030204" pitchFamily="34" charset="0"/>
                </a:rPr>
                <a:t>小时后甲距</a:t>
              </a:r>
              <a:r>
                <a:rPr lang="en-US" altLang="zh-CN" sz="1800" b="1" i="1">
                  <a:solidFill>
                    <a:schemeClr val="tx1"/>
                  </a:solidFill>
                  <a:latin typeface="Calibri" panose="020F0502020204030204" pitchFamily="34" charset="0"/>
                </a:rPr>
                <a:t>A</a:t>
              </a:r>
              <a:r>
                <a:rPr lang="zh-CN" altLang="en-US" sz="1800" b="1">
                  <a:solidFill>
                    <a:schemeClr val="tx1"/>
                  </a:solidFill>
                  <a:latin typeface="Calibri" panose="020F0502020204030204" pitchFamily="34" charset="0"/>
                </a:rPr>
                <a:t>地</a:t>
              </a:r>
              <a:r>
                <a:rPr lang="en-US" altLang="zh-CN" sz="1800" b="1">
                  <a:solidFill>
                    <a:schemeClr val="tx1"/>
                  </a:solidFill>
                  <a:latin typeface="Calibri" panose="020F0502020204030204" pitchFamily="34" charset="0"/>
                </a:rPr>
                <a:t>30</a:t>
              </a:r>
              <a:r>
                <a:rPr lang="zh-CN" altLang="en-US" sz="1800" b="1">
                  <a:solidFill>
                    <a:schemeClr val="tx1"/>
                  </a:solidFill>
                  <a:latin typeface="Calibri" panose="020F0502020204030204" pitchFamily="34" charset="0"/>
                </a:rPr>
                <a:t>千米</a:t>
              </a:r>
            </a:p>
          </p:txBody>
        </p:sp>
        <p:sp>
          <p:nvSpPr>
            <p:cNvPr id="7191" name="Text Box 22"/>
            <p:cNvSpPr txBox="1">
              <a:spLocks noChangeArrowheads="1"/>
            </p:cNvSpPr>
            <p:nvPr/>
          </p:nvSpPr>
          <p:spPr bwMode="auto">
            <a:xfrm>
              <a:off x="1582" y="3282"/>
              <a:ext cx="1317"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1800" b="1">
                  <a:solidFill>
                    <a:srgbClr val="FF3300"/>
                  </a:solidFill>
                  <a:latin typeface="Calibri" panose="020F0502020204030204" pitchFamily="34" charset="0"/>
                </a:rPr>
                <a:t>乙距</a:t>
              </a:r>
              <a:r>
                <a:rPr lang="en-US" altLang="zh-CN" sz="1800" b="1" i="1">
                  <a:solidFill>
                    <a:srgbClr val="FF3300"/>
                  </a:solidFill>
                  <a:latin typeface="Calibri" panose="020F0502020204030204" pitchFamily="34" charset="0"/>
                </a:rPr>
                <a:t>A</a:t>
              </a:r>
              <a:r>
                <a:rPr lang="zh-CN" altLang="en-US" sz="1800" b="1">
                  <a:solidFill>
                    <a:srgbClr val="FF3300"/>
                  </a:solidFill>
                  <a:latin typeface="Calibri" panose="020F0502020204030204" pitchFamily="34" charset="0"/>
                </a:rPr>
                <a:t>地</a:t>
              </a:r>
              <a:r>
                <a:rPr lang="en-US" altLang="zh-CN" sz="1800" b="1">
                  <a:solidFill>
                    <a:srgbClr val="FF3300"/>
                  </a:solidFill>
                  <a:latin typeface="Calibri" panose="020F0502020204030204" pitchFamily="34" charset="0"/>
                </a:rPr>
                <a:t>80</a:t>
              </a:r>
              <a:r>
                <a:rPr lang="zh-CN" altLang="en-US" sz="1800" b="1">
                  <a:solidFill>
                    <a:srgbClr val="FF3300"/>
                  </a:solidFill>
                  <a:latin typeface="Calibri" panose="020F0502020204030204" pitchFamily="34" charset="0"/>
                </a:rPr>
                <a:t>千米</a:t>
              </a:r>
            </a:p>
            <a:p>
              <a:pPr>
                <a:spcBef>
                  <a:spcPct val="50000"/>
                </a:spcBef>
              </a:pPr>
              <a:endParaRPr lang="zh-CN" altLang="en-US" sz="1800">
                <a:solidFill>
                  <a:schemeClr val="tx1"/>
                </a:solidFill>
                <a:latin typeface="Calibri" panose="020F0502020204030204" pitchFamily="34" charset="0"/>
              </a:endParaRPr>
            </a:p>
          </p:txBody>
        </p:sp>
        <p:sp>
          <p:nvSpPr>
            <p:cNvPr id="7192" name="Text Box 23"/>
            <p:cNvSpPr txBox="1">
              <a:spLocks noChangeArrowheads="1"/>
            </p:cNvSpPr>
            <p:nvPr/>
          </p:nvSpPr>
          <p:spPr bwMode="auto">
            <a:xfrm>
              <a:off x="813" y="3182"/>
              <a:ext cx="302" cy="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a:solidFill>
                    <a:schemeClr val="tx1"/>
                  </a:solidFill>
                  <a:latin typeface="Calibri" panose="020F0502020204030204" pitchFamily="34" charset="0"/>
                </a:rPr>
                <a:t>甲</a:t>
              </a:r>
            </a:p>
            <a:p>
              <a:pPr>
                <a:spcBef>
                  <a:spcPct val="50000"/>
                </a:spcBef>
              </a:pPr>
              <a:r>
                <a:rPr lang="en-US" altLang="zh-CN" sz="2800">
                  <a:solidFill>
                    <a:schemeClr val="tx1"/>
                  </a:solidFill>
                  <a:latin typeface="Calibri" panose="020F0502020204030204" pitchFamily="34" charset="0"/>
                </a:rPr>
                <a:t>A</a:t>
              </a:r>
            </a:p>
          </p:txBody>
        </p:sp>
        <p:sp>
          <p:nvSpPr>
            <p:cNvPr id="7193" name="Text Box 24"/>
            <p:cNvSpPr txBox="1">
              <a:spLocks noChangeArrowheads="1"/>
            </p:cNvSpPr>
            <p:nvPr/>
          </p:nvSpPr>
          <p:spPr bwMode="auto">
            <a:xfrm>
              <a:off x="3784" y="3227"/>
              <a:ext cx="211" cy="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a:solidFill>
                    <a:schemeClr val="tx1"/>
                  </a:solidFill>
                  <a:latin typeface="Calibri" panose="020F0502020204030204" pitchFamily="34" charset="0"/>
                </a:rPr>
                <a:t>乙</a:t>
              </a:r>
            </a:p>
            <a:p>
              <a:pPr>
                <a:spcBef>
                  <a:spcPct val="50000"/>
                </a:spcBef>
              </a:pPr>
              <a:r>
                <a:rPr lang="en-US" altLang="zh-CN" sz="2800">
                  <a:solidFill>
                    <a:schemeClr val="tx1"/>
                  </a:solidFill>
                  <a:latin typeface="Calibri" panose="020F0502020204030204" pitchFamily="34" charset="0"/>
                </a:rPr>
                <a:t>B</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79"/>
                                        </p:tgtEl>
                                        <p:attrNameLst>
                                          <p:attrName>style.visibility</p:attrName>
                                        </p:attrNameLst>
                                      </p:cBhvr>
                                      <p:to>
                                        <p:strVal val="visible"/>
                                      </p:to>
                                    </p:set>
                                    <p:animEffect transition="in" filter="wipe(left)">
                                      <p:cBhvr>
                                        <p:cTn id="7" dur="2000"/>
                                        <p:tgtEl>
                                          <p:spTgt spid="4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2"/>
          <p:cNvSpPr>
            <a:spLocks noChangeShapeType="1"/>
          </p:cNvSpPr>
          <p:nvPr/>
        </p:nvSpPr>
        <p:spPr bwMode="auto">
          <a:xfrm flipH="1">
            <a:off x="5243513" y="2733675"/>
            <a:ext cx="2590800" cy="142875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5" name="Line 14"/>
          <p:cNvSpPr>
            <a:spLocks noChangeShapeType="1"/>
          </p:cNvSpPr>
          <p:nvPr/>
        </p:nvSpPr>
        <p:spPr bwMode="auto">
          <a:xfrm>
            <a:off x="5281613" y="1975247"/>
            <a:ext cx="2519362" cy="1922859"/>
          </a:xfrm>
          <a:prstGeom prst="line">
            <a:avLst/>
          </a:prstGeom>
          <a:noFill/>
          <a:ln w="4445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73949" name="Oval 30"/>
          <p:cNvSpPr>
            <a:spLocks noChangeAspect="1" noChangeArrowheads="1"/>
          </p:cNvSpPr>
          <p:nvPr/>
        </p:nvSpPr>
        <p:spPr bwMode="auto">
          <a:xfrm rot="14019812">
            <a:off x="6416676" y="3473053"/>
            <a:ext cx="61913" cy="80963"/>
          </a:xfrm>
          <a:prstGeom prst="ellipse">
            <a:avLst/>
          </a:prstGeom>
          <a:solidFill>
            <a:schemeClr val="tx2"/>
          </a:solidFill>
          <a:ln w="9525">
            <a:solidFill>
              <a:schemeClr val="tx1"/>
            </a:solidFill>
            <a:round/>
            <a:headEnd type="none" w="sm" len="sm"/>
            <a:tailEnd type="none" w="sm" len="sm"/>
          </a:ln>
        </p:spPr>
        <p:txBody>
          <a:bodyPr rot="10800000" wrap="none" anchor="ctr"/>
          <a:lstStyle/>
          <a:p>
            <a:endParaRPr lang="zh-CN" altLang="en-US">
              <a:solidFill>
                <a:schemeClr val="tx1"/>
              </a:solidFill>
              <a:latin typeface="Times New Roman" panose="02020603050405020304" pitchFamily="18" charset="0"/>
              <a:ea typeface="黑体" panose="02010609060101010101" pitchFamily="49" charset="-122"/>
            </a:endParaRPr>
          </a:p>
        </p:txBody>
      </p:sp>
      <p:sp>
        <p:nvSpPr>
          <p:cNvPr id="7" name="Oval 52"/>
          <p:cNvSpPr>
            <a:spLocks noChangeArrowheads="1"/>
          </p:cNvSpPr>
          <p:nvPr/>
        </p:nvSpPr>
        <p:spPr bwMode="auto">
          <a:xfrm>
            <a:off x="6888164" y="3198018"/>
            <a:ext cx="71437" cy="53579"/>
          </a:xfrm>
          <a:prstGeom prst="ellipse">
            <a:avLst/>
          </a:prstGeom>
          <a:solidFill>
            <a:schemeClr val="tx2"/>
          </a:solidFill>
          <a:ln w="9525">
            <a:solidFill>
              <a:srgbClr val="0000FF"/>
            </a:solidFill>
            <a:round/>
          </a:ln>
        </p:spPr>
        <p:txBody>
          <a:bodyPr wrap="none" anchor="ctr"/>
          <a:lstStyle/>
          <a:p>
            <a:endParaRPr lang="zh-CN" altLang="en-US">
              <a:solidFill>
                <a:schemeClr val="tx1"/>
              </a:solidFill>
              <a:latin typeface="Times New Roman" panose="02020603050405020304" pitchFamily="18" charset="0"/>
              <a:ea typeface="黑体" panose="02010609060101010101" pitchFamily="49" charset="-122"/>
            </a:endParaRPr>
          </a:p>
        </p:txBody>
      </p:sp>
      <p:sp>
        <p:nvSpPr>
          <p:cNvPr id="8" name="Oval 53"/>
          <p:cNvSpPr>
            <a:spLocks noChangeArrowheads="1"/>
          </p:cNvSpPr>
          <p:nvPr/>
        </p:nvSpPr>
        <p:spPr bwMode="auto">
          <a:xfrm>
            <a:off x="5888039" y="2416969"/>
            <a:ext cx="71437" cy="53579"/>
          </a:xfrm>
          <a:prstGeom prst="ellipse">
            <a:avLst/>
          </a:prstGeom>
          <a:solidFill>
            <a:schemeClr val="tx2"/>
          </a:solidFill>
          <a:ln w="9525">
            <a:solidFill>
              <a:srgbClr val="0000FF"/>
            </a:solidFill>
            <a:round/>
          </a:ln>
        </p:spPr>
        <p:txBody>
          <a:bodyPr wrap="none" anchor="ctr"/>
          <a:lstStyle/>
          <a:p>
            <a:endParaRPr lang="zh-CN" altLang="en-US">
              <a:solidFill>
                <a:schemeClr val="tx1"/>
              </a:solidFill>
              <a:latin typeface="Times New Roman" panose="02020603050405020304" pitchFamily="18" charset="0"/>
              <a:ea typeface="黑体" panose="02010609060101010101" pitchFamily="49" charset="-122"/>
            </a:endParaRPr>
          </a:p>
        </p:txBody>
      </p:sp>
      <p:sp>
        <p:nvSpPr>
          <p:cNvPr id="9" name="Line 64"/>
          <p:cNvSpPr>
            <a:spLocks noChangeShapeType="1"/>
          </p:cNvSpPr>
          <p:nvPr/>
        </p:nvSpPr>
        <p:spPr bwMode="auto">
          <a:xfrm flipV="1">
            <a:off x="5875339" y="2447925"/>
            <a:ext cx="33337" cy="1715691"/>
          </a:xfrm>
          <a:prstGeom prst="line">
            <a:avLst/>
          </a:prstGeom>
          <a:noFill/>
          <a:ln w="38100">
            <a:solidFill>
              <a:schemeClr val="tx1"/>
            </a:solidFill>
            <a:prstDash val="sysDot"/>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10" name="Line 65"/>
          <p:cNvSpPr>
            <a:spLocks noChangeShapeType="1"/>
          </p:cNvSpPr>
          <p:nvPr/>
        </p:nvSpPr>
        <p:spPr bwMode="auto">
          <a:xfrm flipH="1">
            <a:off x="5264151" y="2432447"/>
            <a:ext cx="588963" cy="0"/>
          </a:xfrm>
          <a:prstGeom prst="line">
            <a:avLst/>
          </a:prstGeom>
          <a:noFill/>
          <a:ln w="38100">
            <a:solidFill>
              <a:schemeClr val="tx1"/>
            </a:solidFill>
            <a:prstDash val="sysDot"/>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11" name="Line 67"/>
          <p:cNvSpPr>
            <a:spLocks noChangeShapeType="1"/>
          </p:cNvSpPr>
          <p:nvPr/>
        </p:nvSpPr>
        <p:spPr bwMode="auto">
          <a:xfrm flipV="1">
            <a:off x="6462713" y="3533776"/>
            <a:ext cx="0" cy="575072"/>
          </a:xfrm>
          <a:prstGeom prst="line">
            <a:avLst/>
          </a:prstGeom>
          <a:noFill/>
          <a:ln w="38100">
            <a:solidFill>
              <a:schemeClr val="tx1"/>
            </a:solidFill>
            <a:prstDash val="sysDot"/>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12" name="Line 68"/>
          <p:cNvSpPr>
            <a:spLocks noChangeShapeType="1"/>
          </p:cNvSpPr>
          <p:nvPr/>
        </p:nvSpPr>
        <p:spPr bwMode="auto">
          <a:xfrm>
            <a:off x="5299075" y="3507581"/>
            <a:ext cx="1143000" cy="0"/>
          </a:xfrm>
          <a:prstGeom prst="line">
            <a:avLst/>
          </a:prstGeom>
          <a:noFill/>
          <a:ln w="38100">
            <a:solidFill>
              <a:schemeClr val="tx1"/>
            </a:solidFill>
            <a:prstDash val="sysDot"/>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16" name="Line 75"/>
          <p:cNvSpPr>
            <a:spLocks noChangeShapeType="1"/>
          </p:cNvSpPr>
          <p:nvPr/>
        </p:nvSpPr>
        <p:spPr bwMode="auto">
          <a:xfrm>
            <a:off x="6919913" y="3248025"/>
            <a:ext cx="0" cy="903685"/>
          </a:xfrm>
          <a:prstGeom prst="line">
            <a:avLst/>
          </a:prstGeom>
          <a:noFill/>
          <a:ln w="38100">
            <a:solidFill>
              <a:schemeClr val="tx1"/>
            </a:solidFill>
            <a:prstDash val="sysDot"/>
            <a:round/>
          </a:ln>
          <a:extLst>
            <a:ext uri="{909E8E84-426E-40DD-AFC4-6F175D3DCCD1}">
              <a14:hiddenFill xmlns:a14="http://schemas.microsoft.com/office/drawing/2010/main">
                <a:noFill/>
              </a14:hiddenFill>
            </a:ext>
          </a:extLst>
        </p:spPr>
        <p:txBody>
          <a:bodyPr/>
          <a:lstStyle/>
          <a:p>
            <a:pPr algn="ctr"/>
            <a:endParaRPr lang="zh-CN" altLang="en-US"/>
          </a:p>
        </p:txBody>
      </p:sp>
      <p:grpSp>
        <p:nvGrpSpPr>
          <p:cNvPr id="2" name="Group 308"/>
          <p:cNvGrpSpPr/>
          <p:nvPr/>
        </p:nvGrpSpPr>
        <p:grpSpPr bwMode="auto">
          <a:xfrm>
            <a:off x="4500563" y="469107"/>
            <a:ext cx="4171950" cy="5053012"/>
            <a:chOff x="3024" y="258"/>
            <a:chExt cx="2628" cy="4244"/>
          </a:xfrm>
        </p:grpSpPr>
        <p:sp>
          <p:nvSpPr>
            <p:cNvPr id="9228" name="Text Box 311"/>
            <p:cNvSpPr txBox="1">
              <a:spLocks noChangeArrowheads="1"/>
            </p:cNvSpPr>
            <p:nvPr/>
          </p:nvSpPr>
          <p:spPr bwMode="auto">
            <a:xfrm>
              <a:off x="4314" y="258"/>
              <a:ext cx="1157"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spcBef>
                  <a:spcPct val="50000"/>
                </a:spcBef>
              </a:pPr>
              <a:r>
                <a:rPr lang="zh-CN" altLang="en-US">
                  <a:solidFill>
                    <a:schemeClr val="tx1"/>
                  </a:solidFill>
                  <a:latin typeface="Times New Roman" panose="02020603050405020304" pitchFamily="18" charset="0"/>
                  <a:ea typeface="黑体" panose="02010609060101010101" pitchFamily="49" charset="-122"/>
                  <a:sym typeface="Wingdings" panose="05000000000000000000" pitchFamily="2" charset="2"/>
                </a:rPr>
                <a:t>图象表示</a:t>
              </a:r>
            </a:p>
          </p:txBody>
        </p:sp>
        <p:sp>
          <p:nvSpPr>
            <p:cNvPr id="20" name="Text Box 312"/>
            <p:cNvSpPr txBox="1">
              <a:spLocks noChangeArrowheads="1"/>
            </p:cNvSpPr>
            <p:nvPr/>
          </p:nvSpPr>
          <p:spPr bwMode="auto">
            <a:xfrm>
              <a:off x="3024" y="3312"/>
              <a:ext cx="491" cy="388"/>
            </a:xfrm>
            <a:prstGeom prst="rect">
              <a:avLst/>
            </a:prstGeom>
            <a:noFill/>
            <a:ln w="9525" algn="ctr">
              <a:noFill/>
              <a:miter lim="800000"/>
            </a:ln>
            <a:effectLst/>
          </p:spPr>
          <p:txBody>
            <a:bodyPr>
              <a:spAutoFit/>
            </a:bodyPr>
            <a:lstStyle/>
            <a:p>
              <a:pPr>
                <a:spcBef>
                  <a:spcPct val="50000"/>
                </a:spcBef>
              </a:pPr>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(A)</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p:txBody>
        </p:sp>
        <p:sp>
          <p:nvSpPr>
            <p:cNvPr id="9230" name="Line 313"/>
            <p:cNvSpPr>
              <a:spLocks noChangeAspect="1" noChangeShapeType="1"/>
            </p:cNvSpPr>
            <p:nvPr/>
          </p:nvSpPr>
          <p:spPr bwMode="auto">
            <a:xfrm>
              <a:off x="3164" y="3349"/>
              <a:ext cx="2488" cy="1"/>
            </a:xfrm>
            <a:prstGeom prst="line">
              <a:avLst/>
            </a:prstGeom>
            <a:noFill/>
            <a:ln w="38100">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a:lstStyle/>
            <a:p>
              <a:pPr algn="ctr"/>
              <a:endParaRPr lang="zh-CN" altLang="en-US"/>
            </a:p>
          </p:txBody>
        </p:sp>
        <p:sp>
          <p:nvSpPr>
            <p:cNvPr id="22" name="Rectangle 314"/>
            <p:cNvSpPr>
              <a:spLocks noChangeArrowheads="1"/>
            </p:cNvSpPr>
            <p:nvPr/>
          </p:nvSpPr>
          <p:spPr bwMode="auto">
            <a:xfrm>
              <a:off x="3396" y="3362"/>
              <a:ext cx="97" cy="310"/>
            </a:xfrm>
            <a:prstGeom prst="rect">
              <a:avLst/>
            </a:prstGeom>
            <a:noFill/>
            <a:ln w="9525">
              <a:noFill/>
              <a:miter lim="800000"/>
            </a:ln>
          </p:spPr>
          <p:txBody>
            <a:bodyPr wrap="none" lIns="0" tIns="0" rIns="0" bIns="0">
              <a:spAutoFit/>
            </a:bodyPr>
            <a:lstStyle/>
            <a:p>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0</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p:txBody>
        </p:sp>
        <p:sp>
          <p:nvSpPr>
            <p:cNvPr id="23" name="Rectangle 315"/>
            <p:cNvSpPr>
              <a:spLocks noChangeArrowheads="1"/>
            </p:cNvSpPr>
            <p:nvPr/>
          </p:nvSpPr>
          <p:spPr bwMode="auto">
            <a:xfrm>
              <a:off x="4936" y="3388"/>
              <a:ext cx="97" cy="310"/>
            </a:xfrm>
            <a:prstGeom prst="rect">
              <a:avLst/>
            </a:prstGeom>
            <a:noFill/>
            <a:ln w="9525">
              <a:noFill/>
              <a:miter lim="800000"/>
            </a:ln>
          </p:spPr>
          <p:txBody>
            <a:bodyPr wrap="none" lIns="0" tIns="0" rIns="0" bIns="0">
              <a:spAutoFit/>
            </a:bodyPr>
            <a:lstStyle/>
            <a:p>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4</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p:txBody>
        </p:sp>
        <p:sp>
          <p:nvSpPr>
            <p:cNvPr id="24" name="Rectangle 316"/>
            <p:cNvSpPr>
              <a:spLocks noChangeArrowheads="1"/>
            </p:cNvSpPr>
            <p:nvPr/>
          </p:nvSpPr>
          <p:spPr bwMode="auto">
            <a:xfrm>
              <a:off x="3862" y="3360"/>
              <a:ext cx="97" cy="310"/>
            </a:xfrm>
            <a:prstGeom prst="rect">
              <a:avLst/>
            </a:prstGeom>
            <a:noFill/>
            <a:ln w="9525">
              <a:noFill/>
              <a:miter lim="800000"/>
            </a:ln>
          </p:spPr>
          <p:txBody>
            <a:bodyPr wrap="none" lIns="0" tIns="0" rIns="0" bIns="0">
              <a:spAutoFit/>
            </a:bodyPr>
            <a:lstStyle/>
            <a:p>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1</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p:txBody>
        </p:sp>
        <p:sp>
          <p:nvSpPr>
            <p:cNvPr id="25" name="Rectangle 317"/>
            <p:cNvSpPr>
              <a:spLocks noChangeArrowheads="1"/>
            </p:cNvSpPr>
            <p:nvPr/>
          </p:nvSpPr>
          <p:spPr bwMode="auto">
            <a:xfrm>
              <a:off x="4203" y="3385"/>
              <a:ext cx="97" cy="310"/>
            </a:xfrm>
            <a:prstGeom prst="rect">
              <a:avLst/>
            </a:prstGeom>
            <a:noFill/>
            <a:ln w="9525">
              <a:noFill/>
              <a:miter lim="800000"/>
            </a:ln>
          </p:spPr>
          <p:txBody>
            <a:bodyPr wrap="none" lIns="0" tIns="0" rIns="0" bIns="0">
              <a:spAutoFit/>
            </a:bodyPr>
            <a:lstStyle/>
            <a:p>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2</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p:txBody>
        </p:sp>
        <p:sp>
          <p:nvSpPr>
            <p:cNvPr id="26" name="Rectangle 318"/>
            <p:cNvSpPr>
              <a:spLocks noChangeArrowheads="1"/>
            </p:cNvSpPr>
            <p:nvPr/>
          </p:nvSpPr>
          <p:spPr bwMode="auto">
            <a:xfrm>
              <a:off x="4584" y="3373"/>
              <a:ext cx="97" cy="310"/>
            </a:xfrm>
            <a:prstGeom prst="rect">
              <a:avLst/>
            </a:prstGeom>
            <a:noFill/>
            <a:ln w="9525">
              <a:noFill/>
              <a:miter lim="800000"/>
            </a:ln>
          </p:spPr>
          <p:txBody>
            <a:bodyPr wrap="none" lIns="0" tIns="0" rIns="0" bIns="0">
              <a:spAutoFit/>
            </a:bodyPr>
            <a:lstStyle/>
            <a:p>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3</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p:txBody>
        </p:sp>
        <p:sp>
          <p:nvSpPr>
            <p:cNvPr id="9236" name="Rectangle 319"/>
            <p:cNvSpPr>
              <a:spLocks noChangeArrowheads="1"/>
            </p:cNvSpPr>
            <p:nvPr/>
          </p:nvSpPr>
          <p:spPr bwMode="auto">
            <a:xfrm>
              <a:off x="5270" y="3408"/>
              <a:ext cx="302"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zh-CN" b="1" i="1">
                  <a:solidFill>
                    <a:schemeClr val="tx1"/>
                  </a:solidFill>
                  <a:latin typeface="Times New Roman" panose="02020603050405020304" pitchFamily="18" charset="0"/>
                  <a:ea typeface="黑体" panose="02010609060101010101" pitchFamily="49" charset="-122"/>
                  <a:sym typeface="Wingdings" panose="05000000000000000000" pitchFamily="2" charset="2"/>
                </a:rPr>
                <a:t>t/</a:t>
              </a:r>
              <a:r>
                <a:rPr lang="zh-CN" altLang="en-US" b="1" i="1">
                  <a:solidFill>
                    <a:schemeClr val="tx1"/>
                  </a:solidFill>
                  <a:latin typeface="Times New Roman" panose="02020603050405020304" pitchFamily="18" charset="0"/>
                  <a:ea typeface="黑体" panose="02010609060101010101" pitchFamily="49" charset="-122"/>
                  <a:sym typeface="Wingdings" panose="05000000000000000000" pitchFamily="2" charset="2"/>
                </a:rPr>
                <a:t>时</a:t>
              </a:r>
              <a:endParaRPr lang="zh-CN" altLang="en-US" b="1">
                <a:solidFill>
                  <a:schemeClr val="tx1"/>
                </a:solidFill>
                <a:latin typeface="Times New Roman" panose="02020603050405020304" pitchFamily="18" charset="0"/>
                <a:ea typeface="黑体" panose="02010609060101010101" pitchFamily="49" charset="-122"/>
                <a:sym typeface="Wingdings" panose="05000000000000000000" pitchFamily="2" charset="2"/>
              </a:endParaRPr>
            </a:p>
          </p:txBody>
        </p:sp>
        <p:sp>
          <p:nvSpPr>
            <p:cNvPr id="9237" name="Line 320"/>
            <p:cNvSpPr>
              <a:spLocks noChangeShapeType="1"/>
            </p:cNvSpPr>
            <p:nvPr/>
          </p:nvSpPr>
          <p:spPr bwMode="auto">
            <a:xfrm>
              <a:off x="3505" y="3168"/>
              <a:ext cx="68"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38" name="Line 321"/>
            <p:cNvSpPr>
              <a:spLocks noChangeShapeType="1"/>
            </p:cNvSpPr>
            <p:nvPr/>
          </p:nvSpPr>
          <p:spPr bwMode="auto">
            <a:xfrm>
              <a:off x="3346" y="3274"/>
              <a:ext cx="0" cy="8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39" name="Line 322"/>
            <p:cNvSpPr>
              <a:spLocks noChangeShapeType="1"/>
            </p:cNvSpPr>
            <p:nvPr/>
          </p:nvSpPr>
          <p:spPr bwMode="auto">
            <a:xfrm>
              <a:off x="3709" y="3274"/>
              <a:ext cx="0" cy="7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40" name="Line 323"/>
            <p:cNvSpPr>
              <a:spLocks noChangeShapeType="1"/>
            </p:cNvSpPr>
            <p:nvPr/>
          </p:nvSpPr>
          <p:spPr bwMode="auto">
            <a:xfrm>
              <a:off x="3890" y="3274"/>
              <a:ext cx="0" cy="7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41" name="Line 324"/>
            <p:cNvSpPr>
              <a:spLocks noChangeShapeType="1"/>
            </p:cNvSpPr>
            <p:nvPr/>
          </p:nvSpPr>
          <p:spPr bwMode="auto">
            <a:xfrm>
              <a:off x="4253" y="3274"/>
              <a:ext cx="0" cy="7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42" name="Line 325"/>
            <p:cNvSpPr>
              <a:spLocks noChangeShapeType="1"/>
            </p:cNvSpPr>
            <p:nvPr/>
          </p:nvSpPr>
          <p:spPr bwMode="auto">
            <a:xfrm>
              <a:off x="4797" y="3274"/>
              <a:ext cx="0" cy="7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43" name="Line 326"/>
            <p:cNvSpPr>
              <a:spLocks noChangeShapeType="1"/>
            </p:cNvSpPr>
            <p:nvPr/>
          </p:nvSpPr>
          <p:spPr bwMode="auto">
            <a:xfrm>
              <a:off x="4434" y="3274"/>
              <a:ext cx="0" cy="7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44" name="Line 327"/>
            <p:cNvSpPr>
              <a:spLocks noChangeShapeType="1"/>
            </p:cNvSpPr>
            <p:nvPr/>
          </p:nvSpPr>
          <p:spPr bwMode="auto">
            <a:xfrm>
              <a:off x="4979" y="3274"/>
              <a:ext cx="0" cy="7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45" name="Line 328"/>
            <p:cNvSpPr>
              <a:spLocks noChangeShapeType="1"/>
            </p:cNvSpPr>
            <p:nvPr/>
          </p:nvSpPr>
          <p:spPr bwMode="auto">
            <a:xfrm>
              <a:off x="5160" y="3274"/>
              <a:ext cx="0" cy="7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46" name="Line 329"/>
            <p:cNvSpPr>
              <a:spLocks noChangeShapeType="1"/>
            </p:cNvSpPr>
            <p:nvPr/>
          </p:nvSpPr>
          <p:spPr bwMode="auto">
            <a:xfrm>
              <a:off x="4072" y="3274"/>
              <a:ext cx="0" cy="7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47" name="Line 330"/>
            <p:cNvSpPr>
              <a:spLocks noChangeShapeType="1"/>
            </p:cNvSpPr>
            <p:nvPr/>
          </p:nvSpPr>
          <p:spPr bwMode="auto">
            <a:xfrm>
              <a:off x="4616" y="3274"/>
              <a:ext cx="0" cy="7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48" name="Line 331"/>
            <p:cNvSpPr>
              <a:spLocks noChangeAspect="1" noChangeShapeType="1"/>
            </p:cNvSpPr>
            <p:nvPr/>
          </p:nvSpPr>
          <p:spPr bwMode="auto">
            <a:xfrm>
              <a:off x="3508" y="460"/>
              <a:ext cx="0" cy="3288"/>
            </a:xfrm>
            <a:prstGeom prst="line">
              <a:avLst/>
            </a:prstGeom>
            <a:noFill/>
            <a:ln w="31750">
              <a:solidFill>
                <a:schemeClr val="tx1"/>
              </a:solidFill>
              <a:round/>
              <a:headEnd type="triangle" w="med" len="lg"/>
            </a:ln>
            <a:extLst>
              <a:ext uri="{909E8E84-426E-40DD-AFC4-6F175D3DCCD1}">
                <a14:hiddenFill xmlns:a14="http://schemas.microsoft.com/office/drawing/2010/main">
                  <a:noFill/>
                </a14:hiddenFill>
              </a:ext>
            </a:extLst>
          </p:spPr>
          <p:txBody>
            <a:bodyPr/>
            <a:lstStyle/>
            <a:p>
              <a:pPr algn="ctr"/>
              <a:endParaRPr lang="zh-CN" altLang="en-US"/>
            </a:p>
          </p:txBody>
        </p:sp>
        <p:sp>
          <p:nvSpPr>
            <p:cNvPr id="9249" name="Rectangle 332"/>
            <p:cNvSpPr>
              <a:spLocks noChangeArrowheads="1"/>
            </p:cNvSpPr>
            <p:nvPr/>
          </p:nvSpPr>
          <p:spPr bwMode="auto">
            <a:xfrm>
              <a:off x="3588" y="336"/>
              <a:ext cx="61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ltLang="zh-CN" b="1" i="1">
                  <a:solidFill>
                    <a:schemeClr val="tx1"/>
                  </a:solidFill>
                  <a:latin typeface="Times New Roman" panose="02020603050405020304" pitchFamily="18" charset="0"/>
                  <a:ea typeface="黑体" panose="02010609060101010101" pitchFamily="49" charset="-122"/>
                  <a:sym typeface="Wingdings" panose="05000000000000000000" pitchFamily="2" charset="2"/>
                </a:rPr>
                <a:t>s/</a:t>
              </a:r>
              <a:r>
                <a:rPr lang="zh-CN" altLang="en-US">
                  <a:solidFill>
                    <a:schemeClr val="tx1"/>
                  </a:solidFill>
                  <a:latin typeface="Times New Roman" panose="02020603050405020304" pitchFamily="18" charset="0"/>
                  <a:ea typeface="黑体" panose="02010609060101010101" pitchFamily="49" charset="-122"/>
                  <a:sym typeface="Wingdings" panose="05000000000000000000" pitchFamily="2" charset="2"/>
                </a:rPr>
                <a:t>千米</a:t>
              </a:r>
            </a:p>
          </p:txBody>
        </p:sp>
        <p:sp>
          <p:nvSpPr>
            <p:cNvPr id="9250" name="Line 333"/>
            <p:cNvSpPr>
              <a:spLocks noChangeShapeType="1"/>
            </p:cNvSpPr>
            <p:nvPr/>
          </p:nvSpPr>
          <p:spPr bwMode="auto">
            <a:xfrm>
              <a:off x="3508" y="3536"/>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51" name="Line 334"/>
            <p:cNvSpPr>
              <a:spLocks noChangeShapeType="1"/>
            </p:cNvSpPr>
            <p:nvPr/>
          </p:nvSpPr>
          <p:spPr bwMode="auto">
            <a:xfrm>
              <a:off x="3498" y="2447"/>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52" name="Line 335"/>
            <p:cNvSpPr>
              <a:spLocks noChangeShapeType="1"/>
            </p:cNvSpPr>
            <p:nvPr/>
          </p:nvSpPr>
          <p:spPr bwMode="auto">
            <a:xfrm>
              <a:off x="3498" y="2266"/>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53" name="Line 336"/>
            <p:cNvSpPr>
              <a:spLocks noChangeShapeType="1"/>
            </p:cNvSpPr>
            <p:nvPr/>
          </p:nvSpPr>
          <p:spPr bwMode="auto">
            <a:xfrm>
              <a:off x="3498" y="1721"/>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54" name="Line 337"/>
            <p:cNvSpPr>
              <a:spLocks noChangeShapeType="1"/>
            </p:cNvSpPr>
            <p:nvPr/>
          </p:nvSpPr>
          <p:spPr bwMode="auto">
            <a:xfrm>
              <a:off x="3498" y="1540"/>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55" name="Line 338"/>
            <p:cNvSpPr>
              <a:spLocks noChangeShapeType="1"/>
            </p:cNvSpPr>
            <p:nvPr/>
          </p:nvSpPr>
          <p:spPr bwMode="auto">
            <a:xfrm>
              <a:off x="3498" y="1359"/>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56" name="Line 339"/>
            <p:cNvSpPr>
              <a:spLocks noChangeShapeType="1"/>
            </p:cNvSpPr>
            <p:nvPr/>
          </p:nvSpPr>
          <p:spPr bwMode="auto">
            <a:xfrm>
              <a:off x="3498" y="2992"/>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57" name="Line 340"/>
            <p:cNvSpPr>
              <a:spLocks noChangeShapeType="1"/>
            </p:cNvSpPr>
            <p:nvPr/>
          </p:nvSpPr>
          <p:spPr bwMode="auto">
            <a:xfrm>
              <a:off x="3498" y="2810"/>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58" name="Line 341"/>
            <p:cNvSpPr>
              <a:spLocks noChangeShapeType="1"/>
            </p:cNvSpPr>
            <p:nvPr/>
          </p:nvSpPr>
          <p:spPr bwMode="auto">
            <a:xfrm>
              <a:off x="3498" y="2629"/>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59" name="Line 342"/>
            <p:cNvSpPr>
              <a:spLocks noChangeShapeType="1"/>
            </p:cNvSpPr>
            <p:nvPr/>
          </p:nvSpPr>
          <p:spPr bwMode="auto">
            <a:xfrm>
              <a:off x="3498" y="2084"/>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60" name="Line 343"/>
            <p:cNvSpPr>
              <a:spLocks noChangeShapeType="1"/>
            </p:cNvSpPr>
            <p:nvPr/>
          </p:nvSpPr>
          <p:spPr bwMode="auto">
            <a:xfrm>
              <a:off x="3498" y="1903"/>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61" name="Line 344"/>
            <p:cNvSpPr>
              <a:spLocks noChangeShapeType="1"/>
            </p:cNvSpPr>
            <p:nvPr/>
          </p:nvSpPr>
          <p:spPr bwMode="auto">
            <a:xfrm>
              <a:off x="3498" y="1177"/>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62" name="Line 345"/>
            <p:cNvSpPr>
              <a:spLocks noChangeShapeType="1"/>
            </p:cNvSpPr>
            <p:nvPr/>
          </p:nvSpPr>
          <p:spPr bwMode="auto">
            <a:xfrm>
              <a:off x="3498" y="980"/>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63" name="Line 346"/>
            <p:cNvSpPr>
              <a:spLocks noChangeShapeType="1"/>
            </p:cNvSpPr>
            <p:nvPr/>
          </p:nvSpPr>
          <p:spPr bwMode="auto">
            <a:xfrm>
              <a:off x="3498" y="799"/>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9264" name="Line 347"/>
            <p:cNvSpPr>
              <a:spLocks noChangeShapeType="1"/>
            </p:cNvSpPr>
            <p:nvPr/>
          </p:nvSpPr>
          <p:spPr bwMode="auto">
            <a:xfrm>
              <a:off x="3498" y="618"/>
              <a:ext cx="7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56" name="Text Box 348"/>
            <p:cNvSpPr txBox="1">
              <a:spLocks noChangeArrowheads="1"/>
            </p:cNvSpPr>
            <p:nvPr/>
          </p:nvSpPr>
          <p:spPr bwMode="auto">
            <a:xfrm>
              <a:off x="3112" y="683"/>
              <a:ext cx="464" cy="3819"/>
            </a:xfrm>
            <a:prstGeom prst="rect">
              <a:avLst/>
            </a:prstGeom>
            <a:noFill/>
            <a:ln w="9525" algn="ctr">
              <a:noFill/>
              <a:miter lim="800000"/>
            </a:ln>
            <a:effectLst/>
          </p:spPr>
          <p:txBody>
            <a:bodyPr>
              <a:spAutoFit/>
            </a:bodyPr>
            <a:lstStyle/>
            <a:p>
              <a:pPr>
                <a:spcBef>
                  <a:spcPct val="58000"/>
                </a:spcBef>
              </a:pPr>
              <a:endParaRPr lang="en-US" altLang="zh-CN" b="1" noProof="1">
                <a:solidFill>
                  <a:srgbClr val="000066"/>
                </a:solidFill>
                <a:effectLst>
                  <a:outerShdw blurRad="38100" dist="38100" dir="2700000">
                    <a:srgbClr val="000000"/>
                  </a:outerShdw>
                </a:effectLst>
                <a:latin typeface="Times New Roman" panose="02020603050405020304" pitchFamily="18" charset="0"/>
                <a:ea typeface="黑体" panose="02010609060101010101" pitchFamily="49" charset="-122"/>
                <a:sym typeface="Wingdings" panose="05000000000000000000" pitchFamily="2" charset="2"/>
              </a:endParaRPr>
            </a:p>
            <a:p>
              <a:pPr>
                <a:spcBef>
                  <a:spcPct val="58000"/>
                </a:spcBef>
              </a:pPr>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120</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a:p>
              <a:pPr>
                <a:spcBef>
                  <a:spcPct val="58000"/>
                </a:spcBef>
              </a:pPr>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100</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a:p>
              <a:pPr>
                <a:spcBef>
                  <a:spcPct val="58000"/>
                </a:spcBef>
              </a:pPr>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  80</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a:p>
              <a:pPr>
                <a:spcBef>
                  <a:spcPct val="58000"/>
                </a:spcBef>
              </a:pPr>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  60</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a:p>
              <a:pPr>
                <a:spcBef>
                  <a:spcPct val="58000"/>
                </a:spcBef>
              </a:pPr>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  40</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a:p>
              <a:pPr>
                <a:spcBef>
                  <a:spcPct val="58000"/>
                </a:spcBef>
              </a:pPr>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  20</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a:p>
              <a:pPr>
                <a:spcBef>
                  <a:spcPct val="58000"/>
                </a:spcBef>
              </a:pP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p:txBody>
        </p:sp>
        <p:sp>
          <p:nvSpPr>
            <p:cNvPr id="57" name="Text Box 349"/>
            <p:cNvSpPr txBox="1">
              <a:spLocks noChangeArrowheads="1"/>
            </p:cNvSpPr>
            <p:nvPr/>
          </p:nvSpPr>
          <p:spPr bwMode="auto">
            <a:xfrm>
              <a:off x="3588" y="1296"/>
              <a:ext cx="491" cy="388"/>
            </a:xfrm>
            <a:prstGeom prst="rect">
              <a:avLst/>
            </a:prstGeom>
            <a:noFill/>
            <a:ln w="9525" algn="ctr">
              <a:noFill/>
              <a:miter lim="800000"/>
            </a:ln>
            <a:effectLst/>
          </p:spPr>
          <p:txBody>
            <a:bodyPr>
              <a:spAutoFit/>
            </a:bodyPr>
            <a:lstStyle/>
            <a:p>
              <a:pPr>
                <a:spcBef>
                  <a:spcPct val="50000"/>
                </a:spcBef>
              </a:pPr>
              <a:r>
                <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(B)</a:t>
              </a:r>
              <a:endParaRPr lang="en-US" altLang="zh-CN" b="1"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p:txBody>
        </p:sp>
      </p:grpSp>
      <p:sp>
        <p:nvSpPr>
          <p:cNvPr id="60" name="Oval 350"/>
          <p:cNvSpPr>
            <a:spLocks noChangeArrowheads="1"/>
          </p:cNvSpPr>
          <p:nvPr/>
        </p:nvSpPr>
        <p:spPr bwMode="auto">
          <a:xfrm>
            <a:off x="5264150" y="1964531"/>
            <a:ext cx="71438" cy="53579"/>
          </a:xfrm>
          <a:prstGeom prst="ellipse">
            <a:avLst/>
          </a:prstGeom>
          <a:solidFill>
            <a:schemeClr val="tx2"/>
          </a:solidFill>
          <a:ln w="9525">
            <a:solidFill>
              <a:srgbClr val="0000FF"/>
            </a:solidFill>
            <a:round/>
          </a:ln>
        </p:spPr>
        <p:txBody>
          <a:bodyPr wrap="none" anchor="ctr"/>
          <a:lstStyle/>
          <a:p>
            <a:endParaRPr lang="zh-CN" altLang="en-US">
              <a:solidFill>
                <a:schemeClr val="tx1"/>
              </a:solidFill>
              <a:latin typeface="Times New Roman" panose="02020603050405020304" pitchFamily="18" charset="0"/>
              <a:ea typeface="黑体" panose="02010609060101010101" pitchFamily="49" charset="-122"/>
            </a:endParaRPr>
          </a:p>
        </p:txBody>
      </p:sp>
      <p:sp>
        <p:nvSpPr>
          <p:cNvPr id="61" name="Oval 351"/>
          <p:cNvSpPr>
            <a:spLocks noChangeArrowheads="1"/>
          </p:cNvSpPr>
          <p:nvPr/>
        </p:nvSpPr>
        <p:spPr bwMode="auto">
          <a:xfrm>
            <a:off x="5243514" y="4108848"/>
            <a:ext cx="71437" cy="53578"/>
          </a:xfrm>
          <a:prstGeom prst="ellipse">
            <a:avLst/>
          </a:prstGeom>
          <a:solidFill>
            <a:schemeClr val="tx2"/>
          </a:solidFill>
          <a:ln w="9525">
            <a:solidFill>
              <a:srgbClr val="0000FF"/>
            </a:solidFill>
            <a:round/>
          </a:ln>
        </p:spPr>
        <p:txBody>
          <a:bodyPr wrap="none" anchor="ctr"/>
          <a:lstStyle/>
          <a:p>
            <a:endParaRPr lang="zh-CN" altLang="en-US">
              <a:solidFill>
                <a:schemeClr val="tx1"/>
              </a:solidFill>
              <a:latin typeface="Times New Roman" panose="02020603050405020304" pitchFamily="18" charset="0"/>
              <a:ea typeface="黑体" panose="02010609060101010101" pitchFamily="49" charset="-122"/>
            </a:endParaRPr>
          </a:p>
        </p:txBody>
      </p:sp>
      <p:sp>
        <p:nvSpPr>
          <p:cNvPr id="9269" name="Text Box 70"/>
          <p:cNvSpPr txBox="1">
            <a:spLocks noChangeArrowheads="1"/>
          </p:cNvSpPr>
          <p:nvPr/>
        </p:nvSpPr>
        <p:spPr bwMode="auto">
          <a:xfrm>
            <a:off x="214314" y="1285876"/>
            <a:ext cx="4357687" cy="2031325"/>
          </a:xfrm>
          <a:prstGeom prst="rect">
            <a:avLst/>
          </a:prstGeom>
          <a:noFill/>
          <a:ln w="38100" cap="rnd">
            <a:solidFill>
              <a:schemeClr val="tx1"/>
            </a:solidFill>
            <a:prstDash val="sysDot"/>
            <a:miter lim="800000"/>
          </a:ln>
          <a:extLst>
            <a:ext uri="{909E8E84-426E-40DD-AFC4-6F175D3DCCD1}">
              <a14:hiddenFill xmlns:a14="http://schemas.microsoft.com/office/drawing/2010/main">
                <a:solidFill>
                  <a:srgbClr val="FFFFFF"/>
                </a:solidFill>
              </a14:hiddenFill>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lnSpc>
                <a:spcPct val="150000"/>
              </a:lnSpc>
            </a:pP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可以分别作出两人</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s</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 </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与</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t </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之间的关系图象，找出交点的横坐标就行了</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a:t>
            </a:r>
          </a:p>
        </p:txBody>
      </p:sp>
      <p:pic>
        <p:nvPicPr>
          <p:cNvPr id="9270" name="Picture 353" descr="mso7FDAE"/>
          <p:cNvPicPr>
            <a:picLocks noChangeAspect="1" noChangeArrowheads="1"/>
          </p:cNvPicPr>
          <p:nvPr/>
        </p:nvPicPr>
        <p:blipFill>
          <a:blip r:embed="rId2" cstate="email">
            <a:lum bright="-12000" contrast="18000"/>
          </a:blip>
          <a:srcRect/>
          <a:stretch>
            <a:fillRect/>
          </a:stretch>
        </p:blipFill>
        <p:spPr bwMode="auto">
          <a:xfrm>
            <a:off x="357189" y="375047"/>
            <a:ext cx="909637"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71" name="Text Box 354"/>
          <p:cNvSpPr txBox="1">
            <a:spLocks noChangeArrowheads="1"/>
          </p:cNvSpPr>
          <p:nvPr/>
        </p:nvSpPr>
        <p:spPr bwMode="auto">
          <a:xfrm>
            <a:off x="285751" y="857250"/>
            <a:ext cx="13700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a:latin typeface="Times New Roman" panose="02020603050405020304" pitchFamily="18" charset="0"/>
                <a:ea typeface="黑体" panose="02010609060101010101" pitchFamily="49" charset="-122"/>
              </a:rPr>
              <a:t>小明</a:t>
            </a:r>
          </a:p>
        </p:txBody>
      </p:sp>
      <p:sp>
        <p:nvSpPr>
          <p:cNvPr id="9272" name="Text Box 58"/>
          <p:cNvSpPr txBox="1">
            <a:spLocks noChangeArrowheads="1"/>
          </p:cNvSpPr>
          <p:nvPr/>
        </p:nvSpPr>
        <p:spPr bwMode="auto">
          <a:xfrm>
            <a:off x="7924801" y="3711179"/>
            <a:ext cx="550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a:solidFill>
                  <a:schemeClr val="tx1"/>
                </a:solidFill>
                <a:latin typeface="Times New Roman" panose="02020603050405020304" pitchFamily="18" charset="0"/>
                <a:ea typeface="黑体" panose="02010609060101010101" pitchFamily="49" charset="-122"/>
              </a:rPr>
              <a:t>乙</a:t>
            </a:r>
          </a:p>
        </p:txBody>
      </p:sp>
      <p:sp>
        <p:nvSpPr>
          <p:cNvPr id="9273" name="Text Box 59"/>
          <p:cNvSpPr txBox="1">
            <a:spLocks noChangeArrowheads="1"/>
          </p:cNvSpPr>
          <p:nvPr/>
        </p:nvSpPr>
        <p:spPr bwMode="auto">
          <a:xfrm>
            <a:off x="7908926" y="2446735"/>
            <a:ext cx="550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a:solidFill>
                  <a:schemeClr val="tx1"/>
                </a:solidFill>
                <a:latin typeface="Times New Roman" panose="02020603050405020304" pitchFamily="18" charset="0"/>
                <a:ea typeface="黑体" panose="02010609060101010101" pitchFamily="49" charset="-122"/>
              </a:rPr>
              <a:t>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down)">
                                      <p:cBhvr>
                                        <p:cTn id="11" dur="580">
                                          <p:stCondLst>
                                            <p:cond delay="0"/>
                                          </p:stCondLst>
                                        </p:cTn>
                                        <p:tgtEl>
                                          <p:spTgt spid="60"/>
                                        </p:tgtEl>
                                      </p:cBhvr>
                                    </p:animEffect>
                                    <p:anim calcmode="lin" valueType="num">
                                      <p:cBhvr>
                                        <p:cTn id="12"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17" dur="26">
                                          <p:stCondLst>
                                            <p:cond delay="650"/>
                                          </p:stCondLst>
                                        </p:cTn>
                                        <p:tgtEl>
                                          <p:spTgt spid="60"/>
                                        </p:tgtEl>
                                      </p:cBhvr>
                                      <p:to x="100000" y="60000"/>
                                    </p:animScale>
                                    <p:animScale>
                                      <p:cBhvr>
                                        <p:cTn id="18" dur="166" decel="50000">
                                          <p:stCondLst>
                                            <p:cond delay="676"/>
                                          </p:stCondLst>
                                        </p:cTn>
                                        <p:tgtEl>
                                          <p:spTgt spid="60"/>
                                        </p:tgtEl>
                                      </p:cBhvr>
                                      <p:to x="100000" y="100000"/>
                                    </p:animScale>
                                    <p:animScale>
                                      <p:cBhvr>
                                        <p:cTn id="19" dur="26">
                                          <p:stCondLst>
                                            <p:cond delay="1312"/>
                                          </p:stCondLst>
                                        </p:cTn>
                                        <p:tgtEl>
                                          <p:spTgt spid="60"/>
                                        </p:tgtEl>
                                      </p:cBhvr>
                                      <p:to x="100000" y="80000"/>
                                    </p:animScale>
                                    <p:animScale>
                                      <p:cBhvr>
                                        <p:cTn id="20" dur="166" decel="50000">
                                          <p:stCondLst>
                                            <p:cond delay="1338"/>
                                          </p:stCondLst>
                                        </p:cTn>
                                        <p:tgtEl>
                                          <p:spTgt spid="60"/>
                                        </p:tgtEl>
                                      </p:cBhvr>
                                      <p:to x="100000" y="100000"/>
                                    </p:animScale>
                                    <p:animScale>
                                      <p:cBhvr>
                                        <p:cTn id="21" dur="26">
                                          <p:stCondLst>
                                            <p:cond delay="1642"/>
                                          </p:stCondLst>
                                        </p:cTn>
                                        <p:tgtEl>
                                          <p:spTgt spid="60"/>
                                        </p:tgtEl>
                                      </p:cBhvr>
                                      <p:to x="100000" y="90000"/>
                                    </p:animScale>
                                    <p:animScale>
                                      <p:cBhvr>
                                        <p:cTn id="22" dur="166" decel="50000">
                                          <p:stCondLst>
                                            <p:cond delay="1668"/>
                                          </p:stCondLst>
                                        </p:cTn>
                                        <p:tgtEl>
                                          <p:spTgt spid="60"/>
                                        </p:tgtEl>
                                      </p:cBhvr>
                                      <p:to x="100000" y="100000"/>
                                    </p:animScale>
                                    <p:animScale>
                                      <p:cBhvr>
                                        <p:cTn id="23" dur="26">
                                          <p:stCondLst>
                                            <p:cond delay="1808"/>
                                          </p:stCondLst>
                                        </p:cTn>
                                        <p:tgtEl>
                                          <p:spTgt spid="60"/>
                                        </p:tgtEl>
                                      </p:cBhvr>
                                      <p:to x="100000" y="95000"/>
                                    </p:animScale>
                                    <p:animScale>
                                      <p:cBhvr>
                                        <p:cTn id="24" dur="166" decel="50000">
                                          <p:stCondLst>
                                            <p:cond delay="1834"/>
                                          </p:stCondLst>
                                        </p:cTn>
                                        <p:tgtEl>
                                          <p:spTgt spid="60"/>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up)">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26" presetClass="entr" presetSubtype="0" fill="hold" grpId="0" nodeType="clickEffect">
                                  <p:stCondLst>
                                    <p:cond delay="0"/>
                                  </p:stCondLst>
                                  <p:childTnLst>
                                    <p:set>
                                      <p:cBhvr>
                                        <p:cTn id="61" dur="1" fill="hold">
                                          <p:stCondLst>
                                            <p:cond delay="0"/>
                                          </p:stCondLst>
                                        </p:cTn>
                                        <p:tgtEl>
                                          <p:spTgt spid="61"/>
                                        </p:tgtEl>
                                        <p:attrNameLst>
                                          <p:attrName>style.visibility</p:attrName>
                                        </p:attrNameLst>
                                      </p:cBhvr>
                                      <p:to>
                                        <p:strVal val="visible"/>
                                      </p:to>
                                    </p:set>
                                    <p:animEffect transition="in" filter="wipe(down)">
                                      <p:cBhvr>
                                        <p:cTn id="62" dur="580">
                                          <p:stCondLst>
                                            <p:cond delay="0"/>
                                          </p:stCondLst>
                                        </p:cTn>
                                        <p:tgtEl>
                                          <p:spTgt spid="61"/>
                                        </p:tgtEl>
                                      </p:cBhvr>
                                    </p:animEffect>
                                    <p:anim calcmode="lin" valueType="num">
                                      <p:cBhvr>
                                        <p:cTn id="63"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68" dur="26">
                                          <p:stCondLst>
                                            <p:cond delay="650"/>
                                          </p:stCondLst>
                                        </p:cTn>
                                        <p:tgtEl>
                                          <p:spTgt spid="61"/>
                                        </p:tgtEl>
                                      </p:cBhvr>
                                      <p:to x="100000" y="60000"/>
                                    </p:animScale>
                                    <p:animScale>
                                      <p:cBhvr>
                                        <p:cTn id="69" dur="166" decel="50000">
                                          <p:stCondLst>
                                            <p:cond delay="676"/>
                                          </p:stCondLst>
                                        </p:cTn>
                                        <p:tgtEl>
                                          <p:spTgt spid="61"/>
                                        </p:tgtEl>
                                      </p:cBhvr>
                                      <p:to x="100000" y="100000"/>
                                    </p:animScale>
                                    <p:animScale>
                                      <p:cBhvr>
                                        <p:cTn id="70" dur="26">
                                          <p:stCondLst>
                                            <p:cond delay="1312"/>
                                          </p:stCondLst>
                                        </p:cTn>
                                        <p:tgtEl>
                                          <p:spTgt spid="61"/>
                                        </p:tgtEl>
                                      </p:cBhvr>
                                      <p:to x="100000" y="80000"/>
                                    </p:animScale>
                                    <p:animScale>
                                      <p:cBhvr>
                                        <p:cTn id="71" dur="166" decel="50000">
                                          <p:stCondLst>
                                            <p:cond delay="1338"/>
                                          </p:stCondLst>
                                        </p:cTn>
                                        <p:tgtEl>
                                          <p:spTgt spid="61"/>
                                        </p:tgtEl>
                                      </p:cBhvr>
                                      <p:to x="100000" y="100000"/>
                                    </p:animScale>
                                    <p:animScale>
                                      <p:cBhvr>
                                        <p:cTn id="72" dur="26">
                                          <p:stCondLst>
                                            <p:cond delay="1642"/>
                                          </p:stCondLst>
                                        </p:cTn>
                                        <p:tgtEl>
                                          <p:spTgt spid="61"/>
                                        </p:tgtEl>
                                      </p:cBhvr>
                                      <p:to x="100000" y="90000"/>
                                    </p:animScale>
                                    <p:animScale>
                                      <p:cBhvr>
                                        <p:cTn id="73" dur="166" decel="50000">
                                          <p:stCondLst>
                                            <p:cond delay="1668"/>
                                          </p:stCondLst>
                                        </p:cTn>
                                        <p:tgtEl>
                                          <p:spTgt spid="61"/>
                                        </p:tgtEl>
                                      </p:cBhvr>
                                      <p:to x="100000" y="100000"/>
                                    </p:animScale>
                                    <p:animScale>
                                      <p:cBhvr>
                                        <p:cTn id="74" dur="26">
                                          <p:stCondLst>
                                            <p:cond delay="1808"/>
                                          </p:stCondLst>
                                        </p:cTn>
                                        <p:tgtEl>
                                          <p:spTgt spid="61"/>
                                        </p:tgtEl>
                                      </p:cBhvr>
                                      <p:to x="100000" y="95000"/>
                                    </p:animScale>
                                    <p:animScale>
                                      <p:cBhvr>
                                        <p:cTn id="75" dur="166" decel="50000">
                                          <p:stCondLst>
                                            <p:cond delay="1834"/>
                                          </p:stCondLst>
                                        </p:cTn>
                                        <p:tgtEl>
                                          <p:spTgt spid="61"/>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nodeType="click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wipe(down)">
                                      <p:cBhvr>
                                        <p:cTn id="80" dur="500"/>
                                        <p:tgtEl>
                                          <p:spTgt spid="11"/>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12"/>
                                        </p:tgtEl>
                                        <p:attrNameLst>
                                          <p:attrName>style.visibility</p:attrName>
                                        </p:attrNameLst>
                                      </p:cBhvr>
                                      <p:to>
                                        <p:strVal val="visible"/>
                                      </p:to>
                                    </p:set>
                                    <p:animEffect transition="in" filter="wipe(left)">
                                      <p:cBhvr>
                                        <p:cTn id="85" dur="500"/>
                                        <p:tgtEl>
                                          <p:spTgt spid="12"/>
                                        </p:tgtEl>
                                      </p:cBhvr>
                                    </p:animEffect>
                                  </p:childTnLst>
                                </p:cTn>
                              </p:par>
                            </p:childTnLst>
                          </p:cTn>
                        </p:par>
                      </p:childTnLst>
                    </p:cTn>
                  </p:par>
                  <p:par>
                    <p:cTn id="86" fill="hold">
                      <p:stCondLst>
                        <p:cond delay="indefinite"/>
                      </p:stCondLst>
                      <p:childTnLst>
                        <p:par>
                          <p:cTn id="87" fill="hold">
                            <p:stCondLst>
                              <p:cond delay="0"/>
                            </p:stCondLst>
                            <p:childTnLst>
                              <p:par>
                                <p:cTn id="88" presetID="26" presetClass="entr" presetSubtype="0" fill="hold" grpId="0" nodeType="clickEffect">
                                  <p:stCondLst>
                                    <p:cond delay="0"/>
                                  </p:stCondLst>
                                  <p:childTnLst>
                                    <p:set>
                                      <p:cBhvr>
                                        <p:cTn id="89" dur="1" fill="hold">
                                          <p:stCondLst>
                                            <p:cond delay="0"/>
                                          </p:stCondLst>
                                        </p:cTn>
                                        <p:tgtEl>
                                          <p:spTgt spid="73949"/>
                                        </p:tgtEl>
                                        <p:attrNameLst>
                                          <p:attrName>style.visibility</p:attrName>
                                        </p:attrNameLst>
                                      </p:cBhvr>
                                      <p:to>
                                        <p:strVal val="visible"/>
                                      </p:to>
                                    </p:set>
                                    <p:animEffect transition="in" filter="wipe(down)">
                                      <p:cBhvr>
                                        <p:cTn id="90" dur="580">
                                          <p:stCondLst>
                                            <p:cond delay="0"/>
                                          </p:stCondLst>
                                        </p:cTn>
                                        <p:tgtEl>
                                          <p:spTgt spid="73949"/>
                                        </p:tgtEl>
                                      </p:cBhvr>
                                    </p:animEffect>
                                    <p:anim calcmode="lin" valueType="num">
                                      <p:cBhvr>
                                        <p:cTn id="91" dur="1822" tmFilter="0,0; 0.14,0.36; 0.43,0.73; 0.71,0.91; 1.0,1.0">
                                          <p:stCondLst>
                                            <p:cond delay="0"/>
                                          </p:stCondLst>
                                        </p:cTn>
                                        <p:tgtEl>
                                          <p:spTgt spid="73949"/>
                                        </p:tgtEl>
                                        <p:attrNameLst>
                                          <p:attrName>ppt_x</p:attrName>
                                        </p:attrNameLst>
                                      </p:cBhvr>
                                      <p:tavLst>
                                        <p:tav tm="0">
                                          <p:val>
                                            <p:strVal val="#ppt_x-0.25"/>
                                          </p:val>
                                        </p:tav>
                                        <p:tav tm="100000">
                                          <p:val>
                                            <p:strVal val="#ppt_x"/>
                                          </p:val>
                                        </p:tav>
                                      </p:tavLst>
                                    </p:anim>
                                    <p:anim calcmode="lin" valueType="num">
                                      <p:cBhvr>
                                        <p:cTn id="92" dur="664" tmFilter="0.0,0.0; 0.25,0.07; 0.50,0.2; 0.75,0.467; 1.0,1.0">
                                          <p:stCondLst>
                                            <p:cond delay="0"/>
                                          </p:stCondLst>
                                        </p:cTn>
                                        <p:tgtEl>
                                          <p:spTgt spid="73949"/>
                                        </p:tgtEl>
                                        <p:attrNameLst>
                                          <p:attrName>ppt_y</p:attrName>
                                        </p:attrNameLst>
                                      </p:cBhvr>
                                      <p:tavLst>
                                        <p:tav tm="0" fmla="#ppt_y-sin(pi*$)/3">
                                          <p:val>
                                            <p:fltVal val="0.5"/>
                                          </p:val>
                                        </p:tav>
                                        <p:tav tm="100000">
                                          <p:val>
                                            <p:fltVal val="1"/>
                                          </p:val>
                                        </p:tav>
                                      </p:tavLst>
                                    </p:anim>
                                    <p:anim calcmode="lin" valueType="num">
                                      <p:cBhvr>
                                        <p:cTn id="93" dur="664" tmFilter="0, 0; 0.125,0.2665; 0.25,0.4; 0.375,0.465; 0.5,0.5;  0.625,0.535; 0.75,0.6; 0.875,0.7335; 1,1">
                                          <p:stCondLst>
                                            <p:cond delay="664"/>
                                          </p:stCondLst>
                                        </p:cTn>
                                        <p:tgtEl>
                                          <p:spTgt spid="73949"/>
                                        </p:tgtEl>
                                        <p:attrNameLst>
                                          <p:attrName>ppt_y</p:attrName>
                                        </p:attrNameLst>
                                      </p:cBhvr>
                                      <p:tavLst>
                                        <p:tav tm="0" fmla="#ppt_y-sin(pi*$)/9">
                                          <p:val>
                                            <p:fltVal val="0"/>
                                          </p:val>
                                        </p:tav>
                                        <p:tav tm="100000">
                                          <p:val>
                                            <p:fltVal val="1"/>
                                          </p:val>
                                        </p:tav>
                                      </p:tavLst>
                                    </p:anim>
                                    <p:anim calcmode="lin" valueType="num">
                                      <p:cBhvr>
                                        <p:cTn id="94" dur="332" tmFilter="0, 0; 0.125,0.2665; 0.25,0.4; 0.375,0.465; 0.5,0.5;  0.625,0.535; 0.75,0.6; 0.875,0.7335; 1,1">
                                          <p:stCondLst>
                                            <p:cond delay="1324"/>
                                          </p:stCondLst>
                                        </p:cTn>
                                        <p:tgtEl>
                                          <p:spTgt spid="73949"/>
                                        </p:tgtEl>
                                        <p:attrNameLst>
                                          <p:attrName>ppt_y</p:attrName>
                                        </p:attrNameLst>
                                      </p:cBhvr>
                                      <p:tavLst>
                                        <p:tav tm="0" fmla="#ppt_y-sin(pi*$)/27">
                                          <p:val>
                                            <p:fltVal val="0"/>
                                          </p:val>
                                        </p:tav>
                                        <p:tav tm="100000">
                                          <p:val>
                                            <p:fltVal val="1"/>
                                          </p:val>
                                        </p:tav>
                                      </p:tavLst>
                                    </p:anim>
                                    <p:anim calcmode="lin" valueType="num">
                                      <p:cBhvr>
                                        <p:cTn id="95" dur="164" tmFilter="0, 0; 0.125,0.2665; 0.25,0.4; 0.375,0.465; 0.5,0.5;  0.625,0.535; 0.75,0.6; 0.875,0.7335; 1,1">
                                          <p:stCondLst>
                                            <p:cond delay="1656"/>
                                          </p:stCondLst>
                                        </p:cTn>
                                        <p:tgtEl>
                                          <p:spTgt spid="73949"/>
                                        </p:tgtEl>
                                        <p:attrNameLst>
                                          <p:attrName>ppt_y</p:attrName>
                                        </p:attrNameLst>
                                      </p:cBhvr>
                                      <p:tavLst>
                                        <p:tav tm="0" fmla="#ppt_y-sin(pi*$)/81">
                                          <p:val>
                                            <p:fltVal val="0"/>
                                          </p:val>
                                        </p:tav>
                                        <p:tav tm="100000">
                                          <p:val>
                                            <p:fltVal val="1"/>
                                          </p:val>
                                        </p:tav>
                                      </p:tavLst>
                                    </p:anim>
                                    <p:animScale>
                                      <p:cBhvr>
                                        <p:cTn id="96" dur="26">
                                          <p:stCondLst>
                                            <p:cond delay="650"/>
                                          </p:stCondLst>
                                        </p:cTn>
                                        <p:tgtEl>
                                          <p:spTgt spid="73949"/>
                                        </p:tgtEl>
                                      </p:cBhvr>
                                      <p:to x="100000" y="60000"/>
                                    </p:animScale>
                                    <p:animScale>
                                      <p:cBhvr>
                                        <p:cTn id="97" dur="166" decel="50000">
                                          <p:stCondLst>
                                            <p:cond delay="676"/>
                                          </p:stCondLst>
                                        </p:cTn>
                                        <p:tgtEl>
                                          <p:spTgt spid="73949"/>
                                        </p:tgtEl>
                                      </p:cBhvr>
                                      <p:to x="100000" y="100000"/>
                                    </p:animScale>
                                    <p:animScale>
                                      <p:cBhvr>
                                        <p:cTn id="98" dur="26">
                                          <p:stCondLst>
                                            <p:cond delay="1312"/>
                                          </p:stCondLst>
                                        </p:cTn>
                                        <p:tgtEl>
                                          <p:spTgt spid="73949"/>
                                        </p:tgtEl>
                                      </p:cBhvr>
                                      <p:to x="100000" y="80000"/>
                                    </p:animScale>
                                    <p:animScale>
                                      <p:cBhvr>
                                        <p:cTn id="99" dur="166" decel="50000">
                                          <p:stCondLst>
                                            <p:cond delay="1338"/>
                                          </p:stCondLst>
                                        </p:cTn>
                                        <p:tgtEl>
                                          <p:spTgt spid="73949"/>
                                        </p:tgtEl>
                                      </p:cBhvr>
                                      <p:to x="100000" y="100000"/>
                                    </p:animScale>
                                    <p:animScale>
                                      <p:cBhvr>
                                        <p:cTn id="100" dur="26">
                                          <p:stCondLst>
                                            <p:cond delay="1642"/>
                                          </p:stCondLst>
                                        </p:cTn>
                                        <p:tgtEl>
                                          <p:spTgt spid="73949"/>
                                        </p:tgtEl>
                                      </p:cBhvr>
                                      <p:to x="100000" y="90000"/>
                                    </p:animScale>
                                    <p:animScale>
                                      <p:cBhvr>
                                        <p:cTn id="101" dur="166" decel="50000">
                                          <p:stCondLst>
                                            <p:cond delay="1668"/>
                                          </p:stCondLst>
                                        </p:cTn>
                                        <p:tgtEl>
                                          <p:spTgt spid="73949"/>
                                        </p:tgtEl>
                                      </p:cBhvr>
                                      <p:to x="100000" y="100000"/>
                                    </p:animScale>
                                    <p:animScale>
                                      <p:cBhvr>
                                        <p:cTn id="102" dur="26">
                                          <p:stCondLst>
                                            <p:cond delay="1808"/>
                                          </p:stCondLst>
                                        </p:cTn>
                                        <p:tgtEl>
                                          <p:spTgt spid="73949"/>
                                        </p:tgtEl>
                                      </p:cBhvr>
                                      <p:to x="100000" y="95000"/>
                                    </p:animScale>
                                    <p:animScale>
                                      <p:cBhvr>
                                        <p:cTn id="103" dur="166" decel="50000">
                                          <p:stCondLst>
                                            <p:cond delay="1834"/>
                                          </p:stCondLst>
                                        </p:cTn>
                                        <p:tgtEl>
                                          <p:spTgt spid="73949"/>
                                        </p:tgtEl>
                                      </p:cBhvr>
                                      <p:to x="100000" y="100000"/>
                                    </p:animScale>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nodeType="clickEffect">
                                  <p:stCondLst>
                                    <p:cond delay="0"/>
                                  </p:stCondLst>
                                  <p:childTnLst>
                                    <p:set>
                                      <p:cBhvr>
                                        <p:cTn id="107" dur="1" fill="hold">
                                          <p:stCondLst>
                                            <p:cond delay="0"/>
                                          </p:stCondLst>
                                        </p:cTn>
                                        <p:tgtEl>
                                          <p:spTgt spid="4"/>
                                        </p:tgtEl>
                                        <p:attrNameLst>
                                          <p:attrName>style.visibility</p:attrName>
                                        </p:attrNameLst>
                                      </p:cBhvr>
                                      <p:to>
                                        <p:strVal val="visible"/>
                                      </p:to>
                                    </p:set>
                                    <p:animEffect transition="in" filter="wipe(down)">
                                      <p:cBhvr>
                                        <p:cTn id="108" dur="500"/>
                                        <p:tgtEl>
                                          <p:spTgt spid="4"/>
                                        </p:tgtEl>
                                      </p:cBhvr>
                                    </p:animEffect>
                                  </p:childTnLst>
                                </p:cTn>
                              </p:par>
                            </p:childTnLst>
                          </p:cTn>
                        </p:par>
                      </p:childTnLst>
                    </p:cTn>
                  </p:par>
                  <p:par>
                    <p:cTn id="109" fill="hold">
                      <p:stCondLst>
                        <p:cond delay="indefinite"/>
                      </p:stCondLst>
                      <p:childTnLst>
                        <p:par>
                          <p:cTn id="110" fill="hold">
                            <p:stCondLst>
                              <p:cond delay="0"/>
                            </p:stCondLst>
                            <p:childTnLst>
                              <p:par>
                                <p:cTn id="111" presetID="26" presetClass="entr" presetSubtype="0" fill="hold" grpId="0" nodeType="clickEffect">
                                  <p:stCondLst>
                                    <p:cond delay="0"/>
                                  </p:stCondLst>
                                  <p:childTnLst>
                                    <p:set>
                                      <p:cBhvr>
                                        <p:cTn id="112" dur="1" fill="hold">
                                          <p:stCondLst>
                                            <p:cond delay="0"/>
                                          </p:stCondLst>
                                        </p:cTn>
                                        <p:tgtEl>
                                          <p:spTgt spid="7"/>
                                        </p:tgtEl>
                                        <p:attrNameLst>
                                          <p:attrName>style.visibility</p:attrName>
                                        </p:attrNameLst>
                                      </p:cBhvr>
                                      <p:to>
                                        <p:strVal val="visible"/>
                                      </p:to>
                                    </p:set>
                                    <p:animEffect transition="in" filter="wipe(down)">
                                      <p:cBhvr>
                                        <p:cTn id="113" dur="580">
                                          <p:stCondLst>
                                            <p:cond delay="0"/>
                                          </p:stCondLst>
                                        </p:cTn>
                                        <p:tgtEl>
                                          <p:spTgt spid="7"/>
                                        </p:tgtEl>
                                      </p:cBhvr>
                                    </p:animEffect>
                                    <p:anim calcmode="lin" valueType="num">
                                      <p:cBhvr>
                                        <p:cTn id="11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19" dur="26">
                                          <p:stCondLst>
                                            <p:cond delay="650"/>
                                          </p:stCondLst>
                                        </p:cTn>
                                        <p:tgtEl>
                                          <p:spTgt spid="7"/>
                                        </p:tgtEl>
                                      </p:cBhvr>
                                      <p:to x="100000" y="60000"/>
                                    </p:animScale>
                                    <p:animScale>
                                      <p:cBhvr>
                                        <p:cTn id="120" dur="166" decel="50000">
                                          <p:stCondLst>
                                            <p:cond delay="676"/>
                                          </p:stCondLst>
                                        </p:cTn>
                                        <p:tgtEl>
                                          <p:spTgt spid="7"/>
                                        </p:tgtEl>
                                      </p:cBhvr>
                                      <p:to x="100000" y="100000"/>
                                    </p:animScale>
                                    <p:animScale>
                                      <p:cBhvr>
                                        <p:cTn id="121" dur="26">
                                          <p:stCondLst>
                                            <p:cond delay="1312"/>
                                          </p:stCondLst>
                                        </p:cTn>
                                        <p:tgtEl>
                                          <p:spTgt spid="7"/>
                                        </p:tgtEl>
                                      </p:cBhvr>
                                      <p:to x="100000" y="80000"/>
                                    </p:animScale>
                                    <p:animScale>
                                      <p:cBhvr>
                                        <p:cTn id="122" dur="166" decel="50000">
                                          <p:stCondLst>
                                            <p:cond delay="1338"/>
                                          </p:stCondLst>
                                        </p:cTn>
                                        <p:tgtEl>
                                          <p:spTgt spid="7"/>
                                        </p:tgtEl>
                                      </p:cBhvr>
                                      <p:to x="100000" y="100000"/>
                                    </p:animScale>
                                    <p:animScale>
                                      <p:cBhvr>
                                        <p:cTn id="123" dur="26">
                                          <p:stCondLst>
                                            <p:cond delay="1642"/>
                                          </p:stCondLst>
                                        </p:cTn>
                                        <p:tgtEl>
                                          <p:spTgt spid="7"/>
                                        </p:tgtEl>
                                      </p:cBhvr>
                                      <p:to x="100000" y="90000"/>
                                    </p:animScale>
                                    <p:animScale>
                                      <p:cBhvr>
                                        <p:cTn id="124" dur="166" decel="50000">
                                          <p:stCondLst>
                                            <p:cond delay="1668"/>
                                          </p:stCondLst>
                                        </p:cTn>
                                        <p:tgtEl>
                                          <p:spTgt spid="7"/>
                                        </p:tgtEl>
                                      </p:cBhvr>
                                      <p:to x="100000" y="100000"/>
                                    </p:animScale>
                                    <p:animScale>
                                      <p:cBhvr>
                                        <p:cTn id="125" dur="26">
                                          <p:stCondLst>
                                            <p:cond delay="1808"/>
                                          </p:stCondLst>
                                        </p:cTn>
                                        <p:tgtEl>
                                          <p:spTgt spid="7"/>
                                        </p:tgtEl>
                                      </p:cBhvr>
                                      <p:to x="100000" y="95000"/>
                                    </p:animScale>
                                    <p:animScale>
                                      <p:cBhvr>
                                        <p:cTn id="126" dur="166" decel="50000">
                                          <p:stCondLst>
                                            <p:cond delay="1834"/>
                                          </p:stCondLst>
                                        </p:cTn>
                                        <p:tgtEl>
                                          <p:spTgt spid="7"/>
                                        </p:tgtEl>
                                      </p:cBhvr>
                                      <p:to x="100000" y="100000"/>
                                    </p:animScale>
                                  </p:childTnLst>
                                </p:cTn>
                              </p:par>
                            </p:childTnLst>
                          </p:cTn>
                        </p:par>
                      </p:childTnLst>
                    </p:cTn>
                  </p:par>
                  <p:par>
                    <p:cTn id="127" fill="hold">
                      <p:stCondLst>
                        <p:cond delay="indefinite"/>
                      </p:stCondLst>
                      <p:childTnLst>
                        <p:par>
                          <p:cTn id="128" fill="hold">
                            <p:stCondLst>
                              <p:cond delay="0"/>
                            </p:stCondLst>
                            <p:childTnLst>
                              <p:par>
                                <p:cTn id="129" presetID="22" presetClass="entr" presetSubtype="1" fill="hold" nodeType="clickEffect">
                                  <p:stCondLst>
                                    <p:cond delay="0"/>
                                  </p:stCondLst>
                                  <p:childTnLst>
                                    <p:set>
                                      <p:cBhvr>
                                        <p:cTn id="130" dur="1" fill="hold">
                                          <p:stCondLst>
                                            <p:cond delay="0"/>
                                          </p:stCondLst>
                                        </p:cTn>
                                        <p:tgtEl>
                                          <p:spTgt spid="16"/>
                                        </p:tgtEl>
                                        <p:attrNameLst>
                                          <p:attrName>style.visibility</p:attrName>
                                        </p:attrNameLst>
                                      </p:cBhvr>
                                      <p:to>
                                        <p:strVal val="visible"/>
                                      </p:to>
                                    </p:set>
                                    <p:animEffect transition="in" filter="wipe(up)">
                                      <p:cBhvr>
                                        <p:cTn id="1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49" grpId="0" animBg="1"/>
      <p:bldP spid="7" grpId="0" animBg="1"/>
      <p:bldP spid="8" grpId="0" animBg="1"/>
      <p:bldP spid="60" grpId="0" animBg="1"/>
      <p:bldP spid="6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1" name="Group 8"/>
          <p:cNvGrpSpPr/>
          <p:nvPr/>
        </p:nvGrpSpPr>
        <p:grpSpPr bwMode="auto">
          <a:xfrm>
            <a:off x="501651" y="751286"/>
            <a:ext cx="1223963" cy="1164432"/>
            <a:chOff x="3334" y="1207"/>
            <a:chExt cx="771" cy="978"/>
          </a:xfrm>
        </p:grpSpPr>
        <p:pic>
          <p:nvPicPr>
            <p:cNvPr id="10242" name="Picture 9" descr="mso38364"/>
            <p:cNvPicPr>
              <a:picLocks noChangeAspect="1" noChangeArrowheads="1"/>
            </p:cNvPicPr>
            <p:nvPr/>
          </p:nvPicPr>
          <p:blipFill>
            <a:blip r:embed="rId3" cstate="email"/>
            <a:srcRect/>
            <a:stretch>
              <a:fillRect/>
            </a:stretch>
          </p:blipFill>
          <p:spPr bwMode="auto">
            <a:xfrm>
              <a:off x="3334" y="1207"/>
              <a:ext cx="662"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10"/>
            <p:cNvSpPr txBox="1">
              <a:spLocks noChangeArrowheads="1"/>
            </p:cNvSpPr>
            <p:nvPr/>
          </p:nvSpPr>
          <p:spPr bwMode="auto">
            <a:xfrm>
              <a:off x="3425" y="1797"/>
              <a:ext cx="680"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a:latin typeface="Times New Roman" panose="02020603050405020304" pitchFamily="18" charset="0"/>
                  <a:ea typeface="黑体" panose="02010609060101010101" pitchFamily="49" charset="-122"/>
                  <a:sym typeface="Wingdings" panose="05000000000000000000" pitchFamily="2" charset="2"/>
                </a:rPr>
                <a:t>小颖</a:t>
              </a:r>
            </a:p>
          </p:txBody>
        </p:sp>
      </p:grpSp>
      <p:graphicFrame>
        <p:nvGraphicFramePr>
          <p:cNvPr id="72831" name="Object 3"/>
          <p:cNvGraphicFramePr/>
          <p:nvPr/>
        </p:nvGraphicFramePr>
        <p:xfrm>
          <a:off x="1763714" y="3219450"/>
          <a:ext cx="2471737" cy="866775"/>
        </p:xfrm>
        <a:graphic>
          <a:graphicData uri="http://schemas.openxmlformats.org/presentationml/2006/ole">
            <mc:AlternateContent xmlns:mc="http://schemas.openxmlformats.org/markup-compatibility/2006">
              <mc:Choice xmlns:v="urn:schemas-microsoft-com:vml" Requires="v">
                <p:oleObj spid="_x0000_s10255" r:id="rId4" imgW="1308100" imgH="609600" progId="Equation.3">
                  <p:embed/>
                </p:oleObj>
              </mc:Choice>
              <mc:Fallback>
                <p:oleObj r:id="rId4" imgW="1308100" imgH="609600" progId="Equation.3">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714" y="3219450"/>
                        <a:ext cx="2471737"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72832" name="Object 15"/>
          <p:cNvGraphicFramePr/>
          <p:nvPr/>
        </p:nvGraphicFramePr>
        <p:xfrm>
          <a:off x="5580064" y="3112294"/>
          <a:ext cx="1508125" cy="1588294"/>
        </p:xfrm>
        <a:graphic>
          <a:graphicData uri="http://schemas.openxmlformats.org/presentationml/2006/ole">
            <mc:AlternateContent xmlns:mc="http://schemas.openxmlformats.org/markup-compatibility/2006">
              <mc:Choice xmlns:v="urn:schemas-microsoft-com:vml" Requires="v">
                <p:oleObj spid="_x0000_s10256" r:id="rId6" imgW="800100" imgH="1117600" progId="Equation.3">
                  <p:embed/>
                </p:oleObj>
              </mc:Choice>
              <mc:Fallback>
                <p:oleObj r:id="rId6" imgW="800100" imgH="1117600" progId="Equation.3">
                  <p:embed/>
                  <p:pic>
                    <p:nvPicPr>
                      <p:cNvPr id="0" name="Object 1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064" y="3112294"/>
                        <a:ext cx="1508125" cy="1588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0246" name="文本框 72832"/>
          <p:cNvSpPr txBox="1">
            <a:spLocks noChangeArrowheads="1"/>
          </p:cNvSpPr>
          <p:nvPr/>
        </p:nvSpPr>
        <p:spPr bwMode="auto">
          <a:xfrm>
            <a:off x="1900238" y="426244"/>
            <a:ext cx="7459662" cy="4315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30000"/>
              </a:lnSpc>
            </a:pP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对于乙，</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s</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 </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是</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t</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的一次函数，可设 </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s</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kt</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b</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当</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t</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=0</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时，</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s</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=100</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；当</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t</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=1</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时   </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s</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=80.</a:t>
            </a:r>
          </a:p>
          <a:p>
            <a:pPr>
              <a:lnSpc>
                <a:spcPct val="130000"/>
              </a:lnSpc>
            </a:pP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将它们分别代入</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s</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kt</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b</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中，</a:t>
            </a:r>
          </a:p>
          <a:p>
            <a:pPr>
              <a:lnSpc>
                <a:spcPct val="130000"/>
              </a:lnSpc>
            </a:pP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可以求出</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k</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b</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的值，</a:t>
            </a:r>
          </a:p>
          <a:p>
            <a:pPr>
              <a:lnSpc>
                <a:spcPct val="130000"/>
              </a:lnSpc>
            </a:pP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即可以求出乙 中</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s </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与</a:t>
            </a:r>
            <a:r>
              <a:rPr lang="en-US" altLang="zh-CN" sz="2800" i="1">
                <a:solidFill>
                  <a:schemeClr val="tx1"/>
                </a:solidFill>
                <a:latin typeface="Times New Roman" panose="02020603050405020304" pitchFamily="18" charset="0"/>
                <a:ea typeface="黑体" panose="02010609060101010101" pitchFamily="49" charset="-122"/>
                <a:sym typeface="Wingdings" panose="05000000000000000000" pitchFamily="2" charset="2"/>
              </a:rPr>
              <a:t>t </a:t>
            </a: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之间的函数表达式</a:t>
            </a:r>
            <a:r>
              <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rPr>
              <a:t>.</a:t>
            </a:r>
          </a:p>
          <a:p>
            <a:pPr>
              <a:lnSpc>
                <a:spcPct val="130000"/>
              </a:lnSpc>
            </a:pPr>
            <a:r>
              <a:rPr lang="zh-CN" altLang="en-US" sz="2800">
                <a:solidFill>
                  <a:schemeClr val="tx1"/>
                </a:solidFill>
                <a:latin typeface="Times New Roman" panose="02020603050405020304" pitchFamily="18" charset="0"/>
                <a:ea typeface="黑体" panose="02010609060101010101" pitchFamily="49" charset="-122"/>
                <a:sym typeface="Wingdings" panose="05000000000000000000" pitchFamily="2" charset="2"/>
              </a:rPr>
              <a:t>你能求出甲的表达式吗？</a:t>
            </a:r>
            <a:endParaRPr lang="en-US" altLang="zh-CN" sz="2800">
              <a:solidFill>
                <a:schemeClr val="tx1"/>
              </a:solidFill>
              <a:latin typeface="Times New Roman" panose="02020603050405020304" pitchFamily="18" charset="0"/>
              <a:ea typeface="黑体" panose="02010609060101010101" pitchFamily="49" charset="-122"/>
              <a:sym typeface="Wingdings" panose="05000000000000000000" pitchFamily="2" charset="2"/>
            </a:endParaRPr>
          </a:p>
          <a:p>
            <a:pPr>
              <a:lnSpc>
                <a:spcPct val="150000"/>
              </a:lnSpc>
              <a:spcBef>
                <a:spcPct val="50000"/>
              </a:spcBef>
            </a:pPr>
            <a:endParaRPr lang="zh-CN" altLang="en-US" sz="2800">
              <a:solidFill>
                <a:schemeClr val="tx1"/>
              </a:solidFill>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8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8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Line 7"/>
          <p:cNvSpPr>
            <a:spLocks noChangeShapeType="1"/>
          </p:cNvSpPr>
          <p:nvPr/>
        </p:nvSpPr>
        <p:spPr bwMode="auto">
          <a:xfrm>
            <a:off x="465138" y="4605338"/>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grpSp>
        <p:nvGrpSpPr>
          <p:cNvPr id="11266" name="Group 49"/>
          <p:cNvGrpSpPr/>
          <p:nvPr/>
        </p:nvGrpSpPr>
        <p:grpSpPr bwMode="auto">
          <a:xfrm>
            <a:off x="274639" y="508398"/>
            <a:ext cx="1050925" cy="1402557"/>
            <a:chOff x="3171" y="460"/>
            <a:chExt cx="662" cy="1178"/>
          </a:xfrm>
        </p:grpSpPr>
        <p:pic>
          <p:nvPicPr>
            <p:cNvPr id="11267" name="Picture 50" descr="msoEBAAA"/>
            <p:cNvPicPr>
              <a:picLocks noChangeAspect="1" noChangeArrowheads="1"/>
            </p:cNvPicPr>
            <p:nvPr/>
          </p:nvPicPr>
          <p:blipFill>
            <a:blip r:embed="rId3" cstate="email">
              <a:lum bright="-12000" contrast="18000"/>
            </a:blip>
            <a:srcRect/>
            <a:stretch>
              <a:fillRect/>
            </a:stretch>
          </p:blipFill>
          <p:spPr bwMode="auto">
            <a:xfrm>
              <a:off x="3171" y="460"/>
              <a:ext cx="662"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51"/>
            <p:cNvSpPr txBox="1">
              <a:spLocks noChangeArrowheads="1"/>
            </p:cNvSpPr>
            <p:nvPr/>
          </p:nvSpPr>
          <p:spPr bwMode="auto">
            <a:xfrm>
              <a:off x="3242" y="1095"/>
              <a:ext cx="591"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zh-CN" altLang="en-US">
                  <a:latin typeface="Times New Roman" panose="02020603050405020304" pitchFamily="18" charset="0"/>
                  <a:ea typeface="黑体" panose="02010609060101010101" pitchFamily="49" charset="-122"/>
                  <a:sym typeface="Wingdings" panose="05000000000000000000" pitchFamily="2" charset="2"/>
                </a:rPr>
                <a:t>小亮</a:t>
              </a:r>
              <a:endParaRPr lang="en-US" altLang="zh-CN">
                <a:latin typeface="Times New Roman" panose="02020603050405020304" pitchFamily="18" charset="0"/>
                <a:ea typeface="黑体" panose="02010609060101010101" pitchFamily="49" charset="-122"/>
                <a:sym typeface="Wingdings" panose="05000000000000000000" pitchFamily="2" charset="2"/>
              </a:endParaRPr>
            </a:p>
          </p:txBody>
        </p:sp>
      </p:grpSp>
      <p:sp>
        <p:nvSpPr>
          <p:cNvPr id="11269" name="Rectangle 52"/>
          <p:cNvSpPr>
            <a:spLocks noChangeArrowheads="1"/>
          </p:cNvSpPr>
          <p:nvPr/>
        </p:nvSpPr>
        <p:spPr bwMode="auto">
          <a:xfrm>
            <a:off x="1582739" y="508397"/>
            <a:ext cx="739298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800">
                <a:solidFill>
                  <a:schemeClr val="tx1"/>
                </a:solidFill>
                <a:latin typeface="Times New Roman" panose="02020603050405020304" pitchFamily="18" charset="0"/>
                <a:ea typeface="黑体" panose="02010609060101010101" pitchFamily="49" charset="-122"/>
              </a:rPr>
              <a:t>1 </a:t>
            </a:r>
            <a:r>
              <a:rPr lang="zh-CN" altLang="en-US" sz="2800">
                <a:solidFill>
                  <a:schemeClr val="tx1"/>
                </a:solidFill>
                <a:latin typeface="Times New Roman" panose="02020603050405020304" pitchFamily="18" charset="0"/>
                <a:ea typeface="黑体" panose="02010609060101010101" pitchFamily="49" charset="-122"/>
              </a:rPr>
              <a:t>时后乙距</a:t>
            </a:r>
            <a:r>
              <a:rPr lang="en-US" altLang="zh-CN" sz="2800" i="1">
                <a:solidFill>
                  <a:schemeClr val="tx1"/>
                </a:solidFill>
                <a:latin typeface="Times New Roman" panose="02020603050405020304" pitchFamily="18" charset="0"/>
                <a:ea typeface="黑体" panose="02010609060101010101" pitchFamily="49" charset="-122"/>
              </a:rPr>
              <a:t>A</a:t>
            </a:r>
            <a:r>
              <a:rPr lang="zh-CN" altLang="en-US" sz="2800">
                <a:solidFill>
                  <a:schemeClr val="tx1"/>
                </a:solidFill>
                <a:latin typeface="Times New Roman" panose="02020603050405020304" pitchFamily="18" charset="0"/>
                <a:ea typeface="黑体" panose="02010609060101010101" pitchFamily="49" charset="-122"/>
              </a:rPr>
              <a:t>地 </a:t>
            </a:r>
            <a:r>
              <a:rPr lang="en-US" altLang="zh-CN" sz="2800">
                <a:solidFill>
                  <a:schemeClr val="tx1"/>
                </a:solidFill>
                <a:latin typeface="Times New Roman" panose="02020603050405020304" pitchFamily="18" charset="0"/>
                <a:ea typeface="黑体" panose="02010609060101010101" pitchFamily="49" charset="-122"/>
              </a:rPr>
              <a:t>80</a:t>
            </a:r>
            <a:r>
              <a:rPr lang="zh-CN" altLang="en-US" sz="2800">
                <a:solidFill>
                  <a:schemeClr val="tx1"/>
                </a:solidFill>
                <a:latin typeface="Times New Roman" panose="02020603050405020304" pitchFamily="18" charset="0"/>
                <a:ea typeface="黑体" panose="02010609060101010101" pitchFamily="49" charset="-122"/>
              </a:rPr>
              <a:t>千米</a:t>
            </a:r>
            <a:r>
              <a:rPr lang="en-US" altLang="zh-CN" sz="2800">
                <a:solidFill>
                  <a:schemeClr val="tx1"/>
                </a:solidFill>
                <a:latin typeface="Times New Roman" panose="02020603050405020304" pitchFamily="18" charset="0"/>
                <a:ea typeface="黑体" panose="02010609060101010101" pitchFamily="49" charset="-122"/>
              </a:rPr>
              <a:t>,</a:t>
            </a:r>
            <a:r>
              <a:rPr lang="zh-CN" altLang="en-US" sz="2800">
                <a:solidFill>
                  <a:schemeClr val="tx1"/>
                </a:solidFill>
                <a:latin typeface="Times New Roman" panose="02020603050405020304" pitchFamily="18" charset="0"/>
                <a:ea typeface="黑体" panose="02010609060101010101" pitchFamily="49" charset="-122"/>
              </a:rPr>
              <a:t>即乙的速度是</a:t>
            </a:r>
            <a:r>
              <a:rPr lang="en-US" altLang="zh-CN" sz="2800">
                <a:solidFill>
                  <a:schemeClr val="tx1"/>
                </a:solidFill>
                <a:latin typeface="Times New Roman" panose="02020603050405020304" pitchFamily="18" charset="0"/>
                <a:ea typeface="黑体" panose="02010609060101010101" pitchFamily="49" charset="-122"/>
              </a:rPr>
              <a:t>20</a:t>
            </a:r>
            <a:r>
              <a:rPr lang="zh-CN" altLang="en-US" sz="2800">
                <a:solidFill>
                  <a:schemeClr val="tx1"/>
                </a:solidFill>
                <a:latin typeface="Times New Roman" panose="02020603050405020304" pitchFamily="18" charset="0"/>
                <a:ea typeface="黑体" panose="02010609060101010101" pitchFamily="49" charset="-122"/>
              </a:rPr>
              <a:t>千米</a:t>
            </a:r>
            <a:r>
              <a:rPr lang="en-US" altLang="zh-CN" sz="2800">
                <a:solidFill>
                  <a:schemeClr val="tx1"/>
                </a:solidFill>
                <a:latin typeface="Times New Roman" panose="02020603050405020304" pitchFamily="18" charset="0"/>
                <a:ea typeface="黑体" panose="02010609060101010101" pitchFamily="49" charset="-122"/>
              </a:rPr>
              <a:t>/</a:t>
            </a:r>
            <a:r>
              <a:rPr lang="zh-CN" altLang="en-US" sz="2800">
                <a:solidFill>
                  <a:schemeClr val="tx1"/>
                </a:solidFill>
                <a:latin typeface="Times New Roman" panose="02020603050405020304" pitchFamily="18" charset="0"/>
                <a:ea typeface="黑体" panose="02010609060101010101" pitchFamily="49" charset="-122"/>
              </a:rPr>
              <a:t>时</a:t>
            </a:r>
          </a:p>
        </p:txBody>
      </p:sp>
      <p:sp>
        <p:nvSpPr>
          <p:cNvPr id="11270" name="Rectangle 54"/>
          <p:cNvSpPr>
            <a:spLocks noChangeArrowheads="1"/>
          </p:cNvSpPr>
          <p:nvPr/>
        </p:nvSpPr>
        <p:spPr bwMode="auto">
          <a:xfrm>
            <a:off x="1582739" y="1229916"/>
            <a:ext cx="74961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800">
                <a:solidFill>
                  <a:schemeClr val="tx1"/>
                </a:solidFill>
                <a:latin typeface="Times New Roman" panose="02020603050405020304" pitchFamily="18" charset="0"/>
                <a:ea typeface="黑体" panose="02010609060101010101" pitchFamily="49" charset="-122"/>
              </a:rPr>
              <a:t>2 </a:t>
            </a:r>
            <a:r>
              <a:rPr lang="zh-CN" altLang="en-US" sz="2800">
                <a:solidFill>
                  <a:schemeClr val="tx1"/>
                </a:solidFill>
                <a:latin typeface="Times New Roman" panose="02020603050405020304" pitchFamily="18" charset="0"/>
                <a:ea typeface="黑体" panose="02010609060101010101" pitchFamily="49" charset="-122"/>
              </a:rPr>
              <a:t>时后甲距</a:t>
            </a:r>
            <a:r>
              <a:rPr lang="en-US" altLang="zh-CN" sz="2800" i="1">
                <a:solidFill>
                  <a:schemeClr val="tx1"/>
                </a:solidFill>
                <a:latin typeface="Times New Roman" panose="02020603050405020304" pitchFamily="18" charset="0"/>
                <a:ea typeface="黑体" panose="02010609060101010101" pitchFamily="49" charset="-122"/>
              </a:rPr>
              <a:t>A </a:t>
            </a:r>
            <a:r>
              <a:rPr lang="zh-CN" altLang="en-US" sz="2800">
                <a:solidFill>
                  <a:schemeClr val="tx1"/>
                </a:solidFill>
                <a:latin typeface="Times New Roman" panose="02020603050405020304" pitchFamily="18" charset="0"/>
                <a:ea typeface="黑体" panose="02010609060101010101" pitchFamily="49" charset="-122"/>
              </a:rPr>
              <a:t>地 </a:t>
            </a:r>
            <a:r>
              <a:rPr lang="en-US" altLang="zh-CN" sz="2800">
                <a:solidFill>
                  <a:schemeClr val="tx1"/>
                </a:solidFill>
                <a:latin typeface="Times New Roman" panose="02020603050405020304" pitchFamily="18" charset="0"/>
                <a:ea typeface="黑体" panose="02010609060101010101" pitchFamily="49" charset="-122"/>
              </a:rPr>
              <a:t>30</a:t>
            </a:r>
            <a:r>
              <a:rPr lang="zh-CN" altLang="en-US" sz="2800">
                <a:solidFill>
                  <a:schemeClr val="tx1"/>
                </a:solidFill>
                <a:latin typeface="Times New Roman" panose="02020603050405020304" pitchFamily="18" charset="0"/>
                <a:ea typeface="黑体" panose="02010609060101010101" pitchFamily="49" charset="-122"/>
              </a:rPr>
              <a:t>千米</a:t>
            </a:r>
            <a:r>
              <a:rPr lang="en-US" altLang="zh-CN" sz="2800">
                <a:solidFill>
                  <a:schemeClr val="tx1"/>
                </a:solidFill>
                <a:latin typeface="Times New Roman" panose="02020603050405020304" pitchFamily="18" charset="0"/>
                <a:ea typeface="黑体" panose="02010609060101010101" pitchFamily="49" charset="-122"/>
              </a:rPr>
              <a:t>,</a:t>
            </a:r>
            <a:r>
              <a:rPr lang="zh-CN" altLang="en-US" sz="2800">
                <a:solidFill>
                  <a:schemeClr val="tx1"/>
                </a:solidFill>
                <a:latin typeface="Times New Roman" panose="02020603050405020304" pitchFamily="18" charset="0"/>
                <a:ea typeface="黑体" panose="02010609060101010101" pitchFamily="49" charset="-122"/>
              </a:rPr>
              <a:t>故甲的速度是</a:t>
            </a:r>
            <a:r>
              <a:rPr lang="en-US" altLang="zh-CN" sz="2800">
                <a:solidFill>
                  <a:schemeClr val="tx1"/>
                </a:solidFill>
                <a:latin typeface="Times New Roman" panose="02020603050405020304" pitchFamily="18" charset="0"/>
                <a:ea typeface="黑体" panose="02010609060101010101" pitchFamily="49" charset="-122"/>
              </a:rPr>
              <a:t>15</a:t>
            </a:r>
            <a:r>
              <a:rPr lang="zh-CN" altLang="en-US" sz="2800">
                <a:solidFill>
                  <a:schemeClr val="tx1"/>
                </a:solidFill>
                <a:latin typeface="Times New Roman" panose="02020603050405020304" pitchFamily="18" charset="0"/>
                <a:ea typeface="黑体" panose="02010609060101010101" pitchFamily="49" charset="-122"/>
              </a:rPr>
              <a:t>千米</a:t>
            </a:r>
            <a:r>
              <a:rPr lang="en-US" altLang="zh-CN" sz="2800">
                <a:solidFill>
                  <a:schemeClr val="tx1"/>
                </a:solidFill>
                <a:latin typeface="Times New Roman" panose="02020603050405020304" pitchFamily="18" charset="0"/>
                <a:ea typeface="黑体" panose="02010609060101010101" pitchFamily="49" charset="-122"/>
              </a:rPr>
              <a:t>/</a:t>
            </a:r>
            <a:r>
              <a:rPr lang="zh-CN" altLang="en-US" sz="2800">
                <a:solidFill>
                  <a:schemeClr val="tx1"/>
                </a:solidFill>
                <a:latin typeface="Times New Roman" panose="02020603050405020304" pitchFamily="18" charset="0"/>
                <a:ea typeface="黑体" panose="02010609060101010101" pitchFamily="49" charset="-122"/>
              </a:rPr>
              <a:t>时</a:t>
            </a:r>
            <a:endParaRPr lang="en-US" altLang="zh-CN" sz="2800">
              <a:solidFill>
                <a:schemeClr val="tx1"/>
              </a:solidFill>
              <a:latin typeface="Times New Roman" panose="02020603050405020304" pitchFamily="18" charset="0"/>
              <a:ea typeface="黑体" panose="02010609060101010101" pitchFamily="49" charset="-122"/>
            </a:endParaRPr>
          </a:p>
        </p:txBody>
      </p:sp>
      <p:sp>
        <p:nvSpPr>
          <p:cNvPr id="17" name="TextBox 16"/>
          <p:cNvSpPr txBox="1">
            <a:spLocks noChangeArrowheads="1"/>
          </p:cNvSpPr>
          <p:nvPr/>
        </p:nvSpPr>
        <p:spPr bwMode="auto">
          <a:xfrm>
            <a:off x="1673225" y="1938338"/>
            <a:ext cx="48895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800">
                <a:solidFill>
                  <a:schemeClr val="tx1"/>
                </a:solidFill>
                <a:latin typeface="Times New Roman" panose="02020603050405020304" pitchFamily="18" charset="0"/>
                <a:ea typeface="黑体" panose="02010609060101010101" pitchFamily="49" charset="-122"/>
              </a:rPr>
              <a:t>设同时出发后</a:t>
            </a:r>
            <a:r>
              <a:rPr lang="en-US" altLang="zh-CN" sz="2800">
                <a:solidFill>
                  <a:schemeClr val="tx1"/>
                </a:solidFill>
                <a:latin typeface="Times New Roman" panose="02020603050405020304" pitchFamily="18" charset="0"/>
                <a:ea typeface="黑体" panose="02010609060101010101" pitchFamily="49" charset="-122"/>
              </a:rPr>
              <a:t>t</a:t>
            </a:r>
            <a:r>
              <a:rPr lang="zh-CN" altLang="en-US" sz="2800">
                <a:solidFill>
                  <a:schemeClr val="tx1"/>
                </a:solidFill>
                <a:latin typeface="Times New Roman" panose="02020603050405020304" pitchFamily="18" charset="0"/>
                <a:ea typeface="黑体" panose="02010609060101010101" pitchFamily="49" charset="-122"/>
              </a:rPr>
              <a:t>小时相遇，则</a:t>
            </a:r>
            <a:r>
              <a:rPr lang="en-US" altLang="zh-CN" sz="2800">
                <a:solidFill>
                  <a:schemeClr val="tx1"/>
                </a:solidFill>
                <a:latin typeface="Times New Roman" panose="02020603050405020304" pitchFamily="18" charset="0"/>
                <a:ea typeface="黑体" panose="02010609060101010101" pitchFamily="49" charset="-122"/>
              </a:rPr>
              <a:t>15</a:t>
            </a:r>
            <a:r>
              <a:rPr lang="en-US" altLang="zh-CN" sz="2800" i="1">
                <a:solidFill>
                  <a:schemeClr val="tx1"/>
                </a:solidFill>
                <a:latin typeface="Times New Roman" panose="02020603050405020304" pitchFamily="18" charset="0"/>
                <a:ea typeface="黑体" panose="02010609060101010101" pitchFamily="49" charset="-122"/>
              </a:rPr>
              <a:t>t</a:t>
            </a:r>
            <a:r>
              <a:rPr lang="en-US" altLang="zh-CN" sz="2800">
                <a:solidFill>
                  <a:schemeClr val="tx1"/>
                </a:solidFill>
                <a:latin typeface="Times New Roman" panose="02020603050405020304" pitchFamily="18" charset="0"/>
                <a:ea typeface="黑体" panose="02010609060101010101" pitchFamily="49" charset="-122"/>
              </a:rPr>
              <a:t>+20</a:t>
            </a:r>
            <a:r>
              <a:rPr lang="en-US" altLang="zh-CN" sz="2800" i="1">
                <a:solidFill>
                  <a:schemeClr val="tx1"/>
                </a:solidFill>
                <a:latin typeface="Times New Roman" panose="02020603050405020304" pitchFamily="18" charset="0"/>
                <a:ea typeface="黑体" panose="02010609060101010101" pitchFamily="49" charset="-122"/>
              </a:rPr>
              <a:t>t</a:t>
            </a:r>
            <a:r>
              <a:rPr lang="en-US" altLang="zh-CN" sz="2800">
                <a:solidFill>
                  <a:schemeClr val="tx1"/>
                </a:solidFill>
                <a:latin typeface="Times New Roman" panose="02020603050405020304" pitchFamily="18" charset="0"/>
                <a:ea typeface="黑体" panose="02010609060101010101" pitchFamily="49" charset="-122"/>
              </a:rPr>
              <a:t>=100</a:t>
            </a:r>
            <a:endParaRPr lang="zh-CN" altLang="en-US" sz="2800">
              <a:solidFill>
                <a:schemeClr val="tx1"/>
              </a:solidFill>
              <a:latin typeface="Times New Roman" panose="02020603050405020304" pitchFamily="18" charset="0"/>
              <a:ea typeface="黑体" panose="02010609060101010101" pitchFamily="49" charset="-122"/>
            </a:endParaRPr>
          </a:p>
        </p:txBody>
      </p:sp>
      <p:graphicFrame>
        <p:nvGraphicFramePr>
          <p:cNvPr id="100364" name="Object 3"/>
          <p:cNvGraphicFramePr/>
          <p:nvPr/>
        </p:nvGraphicFramePr>
        <p:xfrm>
          <a:off x="2017714" y="2967038"/>
          <a:ext cx="1379537" cy="746522"/>
        </p:xfrm>
        <a:graphic>
          <a:graphicData uri="http://schemas.openxmlformats.org/presentationml/2006/ole">
            <mc:AlternateContent xmlns:mc="http://schemas.openxmlformats.org/markup-compatibility/2006">
              <mc:Choice xmlns:v="urn:schemas-microsoft-com:vml" Requires="v">
                <p:oleObj spid="_x0000_s11278" r:id="rId4" imgW="723900" imgH="520700" progId="Equation.3">
                  <p:embed/>
                </p:oleObj>
              </mc:Choice>
              <mc:Fallback>
                <p:oleObj r:id="rId4" imgW="723900" imgH="520700" progId="Equation.3">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7714" y="2967038"/>
                        <a:ext cx="1379537" cy="746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0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圆角矩形 31"/>
          <p:cNvSpPr>
            <a:spLocks noChangeArrowheads="1"/>
          </p:cNvSpPr>
          <p:nvPr/>
        </p:nvSpPr>
        <p:spPr bwMode="auto">
          <a:xfrm>
            <a:off x="468313" y="573882"/>
            <a:ext cx="1223962" cy="321469"/>
          </a:xfrm>
          <a:prstGeom prst="roundRect">
            <a:avLst>
              <a:gd name="adj" fmla="val 16667"/>
            </a:avLst>
          </a:prstGeom>
          <a:solidFill>
            <a:srgbClr val="FFFFD9"/>
          </a:solidFill>
          <a:ln w="25400">
            <a:solidFill>
              <a:srgbClr val="0099FF"/>
            </a:solidFill>
            <a:round/>
          </a:ln>
        </p:spPr>
        <p:txBody>
          <a:bodyPr/>
          <a:lstStyle/>
          <a:p>
            <a:pPr algn="ctr"/>
            <a:r>
              <a:rPr lang="zh-CN" altLang="en-US" sz="1800" b="1">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交流学习</a:t>
            </a:r>
            <a:endParaRPr lang="zh-CN" altLang="en-US" sz="1800" b="1">
              <a:solidFill>
                <a:schemeClr val="tx1"/>
              </a:solidFill>
            </a:endParaRPr>
          </a:p>
        </p:txBody>
      </p:sp>
      <p:sp>
        <p:nvSpPr>
          <p:cNvPr id="95240" name="AutoShape 5"/>
          <p:cNvSpPr>
            <a:spLocks noChangeArrowheads="1"/>
          </p:cNvSpPr>
          <p:nvPr/>
        </p:nvSpPr>
        <p:spPr bwMode="auto">
          <a:xfrm>
            <a:off x="5802314" y="2667000"/>
            <a:ext cx="3233737" cy="1287066"/>
          </a:xfrm>
          <a:prstGeom prst="cloudCallout">
            <a:avLst>
              <a:gd name="adj1" fmla="val 32991"/>
              <a:gd name="adj2" fmla="val 44171"/>
            </a:avLst>
          </a:prstGeom>
          <a:solidFill>
            <a:schemeClr val="accent1"/>
          </a:solidFill>
          <a:ln w="9525">
            <a:solidFill>
              <a:schemeClr val="tx1"/>
            </a:solidFill>
            <a:round/>
          </a:ln>
        </p:spPr>
        <p:txBody>
          <a:bodyPr/>
          <a:lstStyle/>
          <a:p>
            <a:pPr algn="ctr"/>
            <a:r>
              <a:rPr lang="zh-CN" altLang="en-US">
                <a:ea typeface="黑体" panose="02010609060101010101" pitchFamily="49" charset="-122"/>
              </a:rPr>
              <a:t>用一元一次方程的方法可以解决问题</a:t>
            </a:r>
          </a:p>
        </p:txBody>
      </p:sp>
      <p:sp>
        <p:nvSpPr>
          <p:cNvPr id="95241" name="AutoShape 6"/>
          <p:cNvSpPr>
            <a:spLocks noChangeArrowheads="1"/>
          </p:cNvSpPr>
          <p:nvPr/>
        </p:nvSpPr>
        <p:spPr bwMode="auto">
          <a:xfrm>
            <a:off x="107950" y="2787254"/>
            <a:ext cx="2700338" cy="958453"/>
          </a:xfrm>
          <a:prstGeom prst="cloudCallout">
            <a:avLst>
              <a:gd name="adj1" fmla="val 29366"/>
              <a:gd name="adj2" fmla="val 66648"/>
            </a:avLst>
          </a:prstGeom>
          <a:solidFill>
            <a:schemeClr val="accent1"/>
          </a:solidFill>
          <a:ln w="9525">
            <a:solidFill>
              <a:schemeClr val="tx1"/>
            </a:solidFill>
            <a:round/>
          </a:ln>
        </p:spPr>
        <p:txBody>
          <a:bodyPr/>
          <a:lstStyle/>
          <a:p>
            <a:pPr algn="ctr"/>
            <a:r>
              <a:rPr lang="zh-CN" altLang="en-US">
                <a:ea typeface="黑体" panose="02010609060101010101" pitchFamily="49" charset="-122"/>
              </a:rPr>
              <a:t>用图象法可以解决问题</a:t>
            </a:r>
          </a:p>
        </p:txBody>
      </p:sp>
      <p:sp>
        <p:nvSpPr>
          <p:cNvPr id="95242" name="AutoShape 7"/>
          <p:cNvSpPr>
            <a:spLocks noChangeArrowheads="1"/>
          </p:cNvSpPr>
          <p:nvPr/>
        </p:nvSpPr>
        <p:spPr bwMode="auto">
          <a:xfrm>
            <a:off x="2543175" y="2678906"/>
            <a:ext cx="3689350" cy="997744"/>
          </a:xfrm>
          <a:prstGeom prst="cloudCallout">
            <a:avLst>
              <a:gd name="adj1" fmla="val 34097"/>
              <a:gd name="adj2" fmla="val 56611"/>
            </a:avLst>
          </a:prstGeom>
          <a:solidFill>
            <a:schemeClr val="accent1"/>
          </a:solidFill>
          <a:ln w="9525">
            <a:solidFill>
              <a:schemeClr val="tx1"/>
            </a:solidFill>
            <a:round/>
          </a:ln>
        </p:spPr>
        <p:txBody>
          <a:bodyPr/>
          <a:lstStyle/>
          <a:p>
            <a:pPr algn="ctr"/>
            <a:r>
              <a:rPr lang="zh-CN" altLang="en-US">
                <a:ea typeface="黑体" panose="02010609060101010101" pitchFamily="49" charset="-122"/>
              </a:rPr>
              <a:t>用方程组的方法可以解决问题</a:t>
            </a:r>
          </a:p>
        </p:txBody>
      </p:sp>
      <p:grpSp>
        <p:nvGrpSpPr>
          <p:cNvPr id="12293" name="Group 21"/>
          <p:cNvGrpSpPr/>
          <p:nvPr/>
        </p:nvGrpSpPr>
        <p:grpSpPr bwMode="auto">
          <a:xfrm>
            <a:off x="758825" y="1560911"/>
            <a:ext cx="1376363" cy="1328738"/>
            <a:chOff x="3261" y="1384"/>
            <a:chExt cx="867" cy="1116"/>
          </a:xfrm>
        </p:grpSpPr>
        <p:pic>
          <p:nvPicPr>
            <p:cNvPr id="12294" name="Picture 11" descr="mso7FDAE"/>
            <p:cNvPicPr>
              <a:picLocks noChangeAspect="1" noChangeArrowheads="1"/>
            </p:cNvPicPr>
            <p:nvPr/>
          </p:nvPicPr>
          <p:blipFill>
            <a:blip r:embed="rId2" cstate="email">
              <a:lum bright="-12000" contrast="18000"/>
            </a:blip>
            <a:srcRect/>
            <a:stretch>
              <a:fillRect/>
            </a:stretch>
          </p:blipFill>
          <p:spPr bwMode="auto">
            <a:xfrm>
              <a:off x="3261" y="1384"/>
              <a:ext cx="662" cy="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12"/>
            <p:cNvSpPr txBox="1">
              <a:spLocks noChangeArrowheads="1"/>
            </p:cNvSpPr>
            <p:nvPr/>
          </p:nvSpPr>
          <p:spPr bwMode="auto">
            <a:xfrm>
              <a:off x="3408" y="2112"/>
              <a:ext cx="720"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a:solidFill>
                    <a:schemeClr val="tx1"/>
                  </a:solidFill>
                  <a:ea typeface="黑体" panose="02010609060101010101" pitchFamily="49" charset="-122"/>
                </a:rPr>
                <a:t>小明</a:t>
              </a:r>
            </a:p>
          </p:txBody>
        </p:sp>
      </p:grpSp>
      <p:grpSp>
        <p:nvGrpSpPr>
          <p:cNvPr id="12296" name="Group 13"/>
          <p:cNvGrpSpPr/>
          <p:nvPr/>
        </p:nvGrpSpPr>
        <p:grpSpPr bwMode="auto">
          <a:xfrm>
            <a:off x="7235826" y="1607344"/>
            <a:ext cx="1050925" cy="1218010"/>
            <a:chOff x="3171" y="460"/>
            <a:chExt cx="662" cy="1023"/>
          </a:xfrm>
        </p:grpSpPr>
        <p:pic>
          <p:nvPicPr>
            <p:cNvPr id="12297" name="Picture 14" descr="msoEBAAA"/>
            <p:cNvPicPr>
              <a:picLocks noChangeAspect="1" noChangeArrowheads="1"/>
            </p:cNvPicPr>
            <p:nvPr/>
          </p:nvPicPr>
          <p:blipFill>
            <a:blip r:embed="rId3" cstate="email">
              <a:lum bright="-12000" contrast="18000"/>
            </a:blip>
            <a:srcRect/>
            <a:stretch>
              <a:fillRect/>
            </a:stretch>
          </p:blipFill>
          <p:spPr bwMode="auto">
            <a:xfrm>
              <a:off x="3171" y="460"/>
              <a:ext cx="662"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5"/>
            <p:cNvSpPr txBox="1">
              <a:spLocks noChangeArrowheads="1"/>
            </p:cNvSpPr>
            <p:nvPr/>
          </p:nvSpPr>
          <p:spPr bwMode="auto">
            <a:xfrm>
              <a:off x="3242" y="1095"/>
              <a:ext cx="591" cy="388"/>
            </a:xfrm>
            <a:prstGeom prst="rect">
              <a:avLst/>
            </a:prstGeom>
            <a:noFill/>
            <a:ln w="9525" algn="ctr">
              <a:noFill/>
              <a:miter lim="800000"/>
            </a:ln>
            <a:effectLst/>
          </p:spPr>
          <p:txBody>
            <a:bodyPr>
              <a:spAutoFit/>
            </a:bodyPr>
            <a:lstStyle/>
            <a:p>
              <a:pPr>
                <a:spcBef>
                  <a:spcPct val="50000"/>
                </a:spcBef>
              </a:pPr>
              <a:r>
                <a:rPr lang="zh-CN" altLang="en-US"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Wingdings" panose="05000000000000000000" pitchFamily="2" charset="2"/>
                </a:rPr>
                <a:t>小亮</a:t>
              </a:r>
              <a:endParaRPr lang="zh-CN" altLang="en-US"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sym typeface="Wingdings" panose="05000000000000000000" pitchFamily="2" charset="2"/>
              </a:endParaRPr>
            </a:p>
          </p:txBody>
        </p:sp>
      </p:grpSp>
      <p:grpSp>
        <p:nvGrpSpPr>
          <p:cNvPr id="12299" name="Group 16"/>
          <p:cNvGrpSpPr/>
          <p:nvPr/>
        </p:nvGrpSpPr>
        <p:grpSpPr bwMode="auto">
          <a:xfrm>
            <a:off x="4052888" y="1593055"/>
            <a:ext cx="1223962" cy="1191536"/>
            <a:chOff x="3334" y="1207"/>
            <a:chExt cx="771" cy="963"/>
          </a:xfrm>
        </p:grpSpPr>
        <p:pic>
          <p:nvPicPr>
            <p:cNvPr id="12300" name="Picture 17" descr="mso38364"/>
            <p:cNvPicPr>
              <a:picLocks noChangeAspect="1" noChangeArrowheads="1"/>
            </p:cNvPicPr>
            <p:nvPr/>
          </p:nvPicPr>
          <p:blipFill>
            <a:blip r:embed="rId4" cstate="email"/>
            <a:srcRect/>
            <a:stretch>
              <a:fillRect/>
            </a:stretch>
          </p:blipFill>
          <p:spPr bwMode="auto">
            <a:xfrm>
              <a:off x="3334" y="1207"/>
              <a:ext cx="662"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1" name="Text Box 18"/>
            <p:cNvSpPr txBox="1">
              <a:spLocks noChangeArrowheads="1"/>
            </p:cNvSpPr>
            <p:nvPr/>
          </p:nvSpPr>
          <p:spPr bwMode="auto">
            <a:xfrm>
              <a:off x="3425" y="1797"/>
              <a:ext cx="680" cy="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a:solidFill>
                    <a:schemeClr val="tx1"/>
                  </a:solidFill>
                  <a:latin typeface="Times New Roman" panose="02020603050405020304" pitchFamily="18" charset="0"/>
                  <a:ea typeface="黑体" panose="02010609060101010101" pitchFamily="49" charset="-122"/>
                  <a:sym typeface="Wingdings" panose="05000000000000000000" pitchFamily="2" charset="2"/>
                </a:rPr>
                <a:t>小颖</a:t>
              </a:r>
            </a:p>
          </p:txBody>
        </p:sp>
      </p:grpSp>
      <p:sp>
        <p:nvSpPr>
          <p:cNvPr id="95252" name="Text Box 19"/>
          <p:cNvSpPr txBox="1">
            <a:spLocks noChangeArrowheads="1"/>
          </p:cNvSpPr>
          <p:nvPr/>
        </p:nvSpPr>
        <p:spPr bwMode="auto">
          <a:xfrm>
            <a:off x="468313" y="3975498"/>
            <a:ext cx="8139112"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40000"/>
              </a:lnSpc>
              <a:spcBef>
                <a:spcPct val="50000"/>
              </a:spcBef>
            </a:pPr>
            <a:r>
              <a:rPr lang="en-US" altLang="zh-CN">
                <a:solidFill>
                  <a:schemeClr val="tx1"/>
                </a:solidFill>
                <a:latin typeface="黑体" panose="02010609060101010101" pitchFamily="49" charset="-122"/>
                <a:ea typeface="黑体" panose="02010609060101010101" pitchFamily="49" charset="-122"/>
              </a:rPr>
              <a:t>    </a:t>
            </a:r>
            <a:r>
              <a:rPr lang="zh-CN" altLang="en-US">
                <a:solidFill>
                  <a:schemeClr val="tx1"/>
                </a:solidFill>
                <a:latin typeface="黑体" panose="02010609060101010101" pitchFamily="49" charset="-122"/>
                <a:ea typeface="黑体" panose="02010609060101010101" pitchFamily="49" charset="-122"/>
              </a:rPr>
              <a:t>用作图象的方法可以直观地获得问题的结果，但有时却难以准确，为了获得准确的结果，我们一般用代数方法</a:t>
            </a:r>
            <a:r>
              <a:rPr lang="en-US" altLang="zh-CN">
                <a:solidFill>
                  <a:schemeClr val="tx1"/>
                </a:solidFill>
                <a:latin typeface="黑体" panose="02010609060101010101" pitchFamily="49" charset="-122"/>
                <a:ea typeface="黑体" panose="02010609060101010101" pitchFamily="49" charset="-122"/>
              </a:rPr>
              <a:t>.</a:t>
            </a:r>
          </a:p>
        </p:txBody>
      </p:sp>
      <p:sp>
        <p:nvSpPr>
          <p:cNvPr id="12303" name="Text Box 20"/>
          <p:cNvSpPr txBox="1">
            <a:spLocks noChangeArrowheads="1"/>
          </p:cNvSpPr>
          <p:nvPr/>
        </p:nvSpPr>
        <p:spPr bwMode="auto">
          <a:xfrm>
            <a:off x="609600" y="1008460"/>
            <a:ext cx="8001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a:solidFill>
                  <a:schemeClr val="tx1"/>
                </a:solidFill>
                <a:latin typeface="黑体" panose="02010609060101010101" pitchFamily="49" charset="-122"/>
                <a:ea typeface="黑体" panose="02010609060101010101" pitchFamily="49" charset="-122"/>
              </a:rPr>
              <a:t>在以上的解题过程中你受到什么启发？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2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40" grpId="0" bldLvl="0" animBg="1"/>
      <p:bldP spid="95241" grpId="0" animBg="1"/>
      <p:bldP spid="95242" grpId="0" bldLvl="0" animBg="1"/>
      <p:bldP spid="952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圆角矩形 31"/>
          <p:cNvSpPr>
            <a:spLocks noChangeArrowheads="1"/>
          </p:cNvSpPr>
          <p:nvPr/>
        </p:nvSpPr>
        <p:spPr bwMode="auto">
          <a:xfrm>
            <a:off x="350838" y="444104"/>
            <a:ext cx="1223962" cy="321469"/>
          </a:xfrm>
          <a:prstGeom prst="roundRect">
            <a:avLst>
              <a:gd name="adj" fmla="val 16667"/>
            </a:avLst>
          </a:prstGeom>
          <a:solidFill>
            <a:srgbClr val="FFFFD9"/>
          </a:solidFill>
          <a:ln w="25400">
            <a:solidFill>
              <a:srgbClr val="0099FF"/>
            </a:solidFill>
            <a:round/>
          </a:ln>
        </p:spPr>
        <p:txBody>
          <a:bodyPr/>
          <a:lstStyle/>
          <a:p>
            <a:pPr algn="ctr"/>
            <a:r>
              <a:rPr lang="zh-CN" altLang="en-US" sz="1800" b="1"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典例精析</a:t>
            </a:r>
          </a:p>
        </p:txBody>
      </p:sp>
      <p:sp>
        <p:nvSpPr>
          <p:cNvPr id="13314" name="Rectangle 5"/>
          <p:cNvSpPr>
            <a:spLocks noChangeArrowheads="1"/>
          </p:cNvSpPr>
          <p:nvPr/>
        </p:nvSpPr>
        <p:spPr bwMode="auto">
          <a:xfrm>
            <a:off x="333375" y="765572"/>
            <a:ext cx="8477250" cy="352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50000"/>
              </a:lnSpc>
              <a:spcBef>
                <a:spcPct val="20000"/>
              </a:spcBef>
            </a:pPr>
            <a:r>
              <a:rPr lang="zh-CN" altLang="en-US" dirty="0">
                <a:solidFill>
                  <a:srgbClr val="008080"/>
                </a:solidFill>
                <a:latin typeface="Times New Roman" panose="02020603050405020304" pitchFamily="18" charset="0"/>
                <a:ea typeface="黑体" panose="02010609060101010101" pitchFamily="49" charset="-122"/>
              </a:rPr>
              <a:t>    例</a:t>
            </a:r>
            <a:r>
              <a:rPr lang="en-US" altLang="zh-CN" dirty="0">
                <a:solidFill>
                  <a:srgbClr val="008080"/>
                </a:solidFill>
                <a:latin typeface="Times New Roman" panose="02020603050405020304" pitchFamily="18" charset="0"/>
                <a:ea typeface="黑体" panose="02010609060101010101" pitchFamily="49" charset="-122"/>
              </a:rPr>
              <a:t>1</a:t>
            </a:r>
            <a:r>
              <a:rPr lang="zh-CN" altLang="en-US" dirty="0">
                <a:solidFill>
                  <a:srgbClr val="008080"/>
                </a:solidFill>
                <a:latin typeface="Times New Roman" panose="02020603050405020304" pitchFamily="18" charset="0"/>
                <a:ea typeface="黑体" panose="02010609060101010101" pitchFamily="49" charset="-122"/>
              </a:rPr>
              <a:t>：</a:t>
            </a:r>
            <a:r>
              <a:rPr lang="zh-CN" altLang="en-US" dirty="0">
                <a:solidFill>
                  <a:schemeClr val="tx1"/>
                </a:solidFill>
                <a:latin typeface="Times New Roman" panose="02020603050405020304" pitchFamily="18" charset="0"/>
                <a:ea typeface="黑体" panose="02010609060101010101" pitchFamily="49" charset="-122"/>
              </a:rPr>
              <a:t>某长途汽车客运站规定，乘客可以免费携带一定质量的行李，但超过该质量则需购买行李票，且行李费</a:t>
            </a:r>
            <a:r>
              <a:rPr lang="en-US" altLang="zh-CN" i="1" dirty="0">
                <a:solidFill>
                  <a:schemeClr val="tx1"/>
                </a:solidFill>
                <a:latin typeface="Times New Roman" panose="02020603050405020304" pitchFamily="18" charset="0"/>
                <a:ea typeface="黑体" panose="02010609060101010101" pitchFamily="49" charset="-122"/>
              </a:rPr>
              <a:t>y</a:t>
            </a:r>
            <a:r>
              <a:rPr lang="zh-CN" altLang="en-US" dirty="0">
                <a:solidFill>
                  <a:schemeClr val="tx1"/>
                </a:solidFill>
                <a:latin typeface="Times New Roman" panose="02020603050405020304" pitchFamily="18" charset="0"/>
                <a:ea typeface="黑体" panose="02010609060101010101" pitchFamily="49" charset="-122"/>
              </a:rPr>
              <a:t>（元）是行李质量</a:t>
            </a:r>
            <a:r>
              <a:rPr lang="en-US" altLang="zh-CN" i="1" dirty="0">
                <a:solidFill>
                  <a:schemeClr val="tx1"/>
                </a:solidFill>
                <a:latin typeface="Times New Roman" panose="02020603050405020304" pitchFamily="18" charset="0"/>
                <a:ea typeface="黑体" panose="02010609060101010101" pitchFamily="49" charset="-122"/>
              </a:rPr>
              <a:t>x</a:t>
            </a:r>
            <a:r>
              <a:rPr lang="zh-CN" altLang="en-US" dirty="0">
                <a:solidFill>
                  <a:schemeClr val="tx1"/>
                </a:solidFill>
                <a:latin typeface="Times New Roman" panose="02020603050405020304" pitchFamily="18" charset="0"/>
                <a:ea typeface="黑体" panose="02010609060101010101" pitchFamily="49" charset="-122"/>
              </a:rPr>
              <a:t>（</a:t>
            </a:r>
            <a:r>
              <a:rPr lang="en-US" altLang="zh-CN" dirty="0">
                <a:solidFill>
                  <a:schemeClr val="tx1"/>
                </a:solidFill>
                <a:latin typeface="Times New Roman" panose="02020603050405020304" pitchFamily="18" charset="0"/>
                <a:ea typeface="黑体" panose="02010609060101010101" pitchFamily="49" charset="-122"/>
              </a:rPr>
              <a:t>kg</a:t>
            </a:r>
            <a:r>
              <a:rPr lang="zh-CN" altLang="en-US" dirty="0">
                <a:solidFill>
                  <a:schemeClr val="tx1"/>
                </a:solidFill>
                <a:latin typeface="Times New Roman" panose="02020603050405020304" pitchFamily="18" charset="0"/>
                <a:ea typeface="黑体" panose="02010609060101010101" pitchFamily="49" charset="-122"/>
              </a:rPr>
              <a:t>）的一次函数．已知李明带了</a:t>
            </a:r>
            <a:r>
              <a:rPr lang="en-US" altLang="zh-CN" dirty="0">
                <a:solidFill>
                  <a:schemeClr val="tx1"/>
                </a:solidFill>
                <a:latin typeface="Times New Roman" panose="02020603050405020304" pitchFamily="18" charset="0"/>
                <a:ea typeface="黑体" panose="02010609060101010101" pitchFamily="49" charset="-122"/>
              </a:rPr>
              <a:t>60 kg</a:t>
            </a:r>
            <a:r>
              <a:rPr lang="zh-CN" altLang="en-US" dirty="0">
                <a:solidFill>
                  <a:schemeClr val="tx1"/>
                </a:solidFill>
                <a:latin typeface="Times New Roman" panose="02020603050405020304" pitchFamily="18" charset="0"/>
                <a:ea typeface="黑体" panose="02010609060101010101" pitchFamily="49" charset="-122"/>
              </a:rPr>
              <a:t>的行李，交了行李费</a:t>
            </a:r>
            <a:r>
              <a:rPr lang="en-US" altLang="zh-CN" dirty="0">
                <a:solidFill>
                  <a:schemeClr val="tx1"/>
                </a:solidFill>
                <a:latin typeface="Times New Roman" panose="02020603050405020304" pitchFamily="18" charset="0"/>
                <a:ea typeface="黑体" panose="02010609060101010101" pitchFamily="49" charset="-122"/>
              </a:rPr>
              <a:t>5</a:t>
            </a:r>
            <a:r>
              <a:rPr lang="zh-CN" altLang="en-US" dirty="0">
                <a:solidFill>
                  <a:schemeClr val="tx1"/>
                </a:solidFill>
                <a:latin typeface="Times New Roman" panose="02020603050405020304" pitchFamily="18" charset="0"/>
                <a:ea typeface="黑体" panose="02010609060101010101" pitchFamily="49" charset="-122"/>
              </a:rPr>
              <a:t>元；张华带了</a:t>
            </a:r>
            <a:r>
              <a:rPr lang="en-US" altLang="zh-CN" dirty="0">
                <a:solidFill>
                  <a:schemeClr val="tx1"/>
                </a:solidFill>
                <a:latin typeface="Times New Roman" panose="02020603050405020304" pitchFamily="18" charset="0"/>
                <a:ea typeface="黑体" panose="02010609060101010101" pitchFamily="49" charset="-122"/>
              </a:rPr>
              <a:t>90 kg</a:t>
            </a:r>
            <a:r>
              <a:rPr lang="zh-CN" altLang="en-US" dirty="0">
                <a:solidFill>
                  <a:schemeClr val="tx1"/>
                </a:solidFill>
                <a:latin typeface="Times New Roman" panose="02020603050405020304" pitchFamily="18" charset="0"/>
                <a:ea typeface="黑体" panose="02010609060101010101" pitchFamily="49" charset="-122"/>
              </a:rPr>
              <a:t>的行李，交了行李费</a:t>
            </a:r>
            <a:r>
              <a:rPr lang="en-US" altLang="zh-CN" dirty="0">
                <a:solidFill>
                  <a:schemeClr val="tx1"/>
                </a:solidFill>
                <a:latin typeface="Times New Roman" panose="02020603050405020304" pitchFamily="18" charset="0"/>
                <a:ea typeface="黑体" panose="02010609060101010101" pitchFamily="49" charset="-122"/>
              </a:rPr>
              <a:t>10</a:t>
            </a:r>
            <a:r>
              <a:rPr lang="zh-CN" altLang="en-US" dirty="0">
                <a:solidFill>
                  <a:schemeClr val="tx1"/>
                </a:solidFill>
                <a:latin typeface="Times New Roman" panose="02020603050405020304" pitchFamily="18" charset="0"/>
                <a:ea typeface="黑体" panose="02010609060101010101" pitchFamily="49" charset="-122"/>
              </a:rPr>
              <a:t>元．</a:t>
            </a:r>
          </a:p>
          <a:p>
            <a:pPr marL="342900" indent="-342900">
              <a:lnSpc>
                <a:spcPct val="150000"/>
              </a:lnSpc>
            </a:pPr>
            <a:r>
              <a:rPr lang="zh-CN" altLang="en-US" dirty="0">
                <a:solidFill>
                  <a:schemeClr val="tx1"/>
                </a:solidFill>
                <a:latin typeface="Times New Roman" panose="02020603050405020304" pitchFamily="18" charset="0"/>
                <a:ea typeface="黑体" panose="02010609060101010101" pitchFamily="49" charset="-122"/>
              </a:rPr>
              <a:t>   （</a:t>
            </a:r>
            <a:r>
              <a:rPr lang="en-US" altLang="zh-CN" dirty="0">
                <a:solidFill>
                  <a:schemeClr val="tx1"/>
                </a:solidFill>
                <a:latin typeface="Times New Roman" panose="02020603050405020304" pitchFamily="18" charset="0"/>
                <a:ea typeface="黑体" panose="02010609060101010101" pitchFamily="49" charset="-122"/>
              </a:rPr>
              <a:t>1</a:t>
            </a:r>
            <a:r>
              <a:rPr lang="zh-CN" altLang="en-US" dirty="0">
                <a:solidFill>
                  <a:schemeClr val="tx1"/>
                </a:solidFill>
                <a:latin typeface="Times New Roman" panose="02020603050405020304" pitchFamily="18" charset="0"/>
                <a:ea typeface="黑体" panose="02010609060101010101" pitchFamily="49" charset="-122"/>
              </a:rPr>
              <a:t>）写出</a:t>
            </a:r>
            <a:r>
              <a:rPr lang="en-US" altLang="zh-CN" i="1" dirty="0">
                <a:solidFill>
                  <a:schemeClr val="tx1"/>
                </a:solidFill>
                <a:latin typeface="Times New Roman" panose="02020603050405020304" pitchFamily="18" charset="0"/>
                <a:ea typeface="黑体" panose="02010609060101010101" pitchFamily="49" charset="-122"/>
              </a:rPr>
              <a:t>y</a:t>
            </a:r>
            <a:r>
              <a:rPr lang="zh-CN" altLang="en-US" dirty="0">
                <a:solidFill>
                  <a:schemeClr val="tx1"/>
                </a:solidFill>
                <a:latin typeface="Times New Roman" panose="02020603050405020304" pitchFamily="18" charset="0"/>
                <a:ea typeface="黑体" panose="02010609060101010101" pitchFamily="49" charset="-122"/>
              </a:rPr>
              <a:t>与</a:t>
            </a:r>
            <a:r>
              <a:rPr lang="en-US" altLang="zh-CN" i="1" dirty="0">
                <a:solidFill>
                  <a:schemeClr val="tx1"/>
                </a:solidFill>
                <a:latin typeface="Times New Roman" panose="02020603050405020304" pitchFamily="18" charset="0"/>
                <a:ea typeface="黑体" panose="02010609060101010101" pitchFamily="49" charset="-122"/>
              </a:rPr>
              <a:t>x</a:t>
            </a:r>
            <a:r>
              <a:rPr lang="zh-CN" altLang="en-US" dirty="0">
                <a:solidFill>
                  <a:schemeClr val="tx1"/>
                </a:solidFill>
                <a:latin typeface="Times New Roman" panose="02020603050405020304" pitchFamily="18" charset="0"/>
                <a:ea typeface="黑体" panose="02010609060101010101" pitchFamily="49" charset="-122"/>
              </a:rPr>
              <a:t>之间的函数表达式；</a:t>
            </a:r>
          </a:p>
          <a:p>
            <a:pPr marL="342900" indent="-342900">
              <a:lnSpc>
                <a:spcPct val="150000"/>
              </a:lnSpc>
            </a:pPr>
            <a:r>
              <a:rPr lang="zh-CN" altLang="en-US" dirty="0">
                <a:solidFill>
                  <a:schemeClr val="tx1"/>
                </a:solidFill>
                <a:latin typeface="Times New Roman" panose="02020603050405020304" pitchFamily="18" charset="0"/>
                <a:ea typeface="黑体" panose="02010609060101010101" pitchFamily="49" charset="-122"/>
              </a:rPr>
              <a:t>   （</a:t>
            </a:r>
            <a:r>
              <a:rPr lang="en-US" altLang="zh-CN" dirty="0">
                <a:solidFill>
                  <a:schemeClr val="tx1"/>
                </a:solidFill>
                <a:latin typeface="Times New Roman" panose="02020603050405020304" pitchFamily="18" charset="0"/>
                <a:ea typeface="黑体" panose="02010609060101010101" pitchFamily="49" charset="-122"/>
              </a:rPr>
              <a:t>2</a:t>
            </a:r>
            <a:r>
              <a:rPr lang="zh-CN" altLang="en-US" dirty="0">
                <a:solidFill>
                  <a:schemeClr val="tx1"/>
                </a:solidFill>
                <a:latin typeface="Times New Roman" panose="02020603050405020304" pitchFamily="18" charset="0"/>
                <a:ea typeface="黑体" panose="02010609060101010101" pitchFamily="49" charset="-122"/>
              </a:rPr>
              <a:t>）旅客最多可免费携带多少千克的行李？</a:t>
            </a:r>
          </a:p>
          <a:p>
            <a:pPr marL="342900" indent="-342900">
              <a:lnSpc>
                <a:spcPct val="150000"/>
              </a:lnSpc>
            </a:pPr>
            <a:endParaRPr lang="zh-CN" altLang="en-US" dirty="0">
              <a:solidFill>
                <a:schemeClr val="tx1"/>
              </a:solidFill>
              <a:latin typeface="Times New Roman" panose="02020603050405020304" pitchFamily="18" charset="0"/>
              <a:ea typeface="黑体" panose="02010609060101010101" pitchFamily="49" charset="-122"/>
            </a:endParaRPr>
          </a:p>
          <a:p>
            <a:pPr marL="342900" indent="-342900">
              <a:lnSpc>
                <a:spcPct val="150000"/>
              </a:lnSpc>
              <a:spcBef>
                <a:spcPct val="20000"/>
              </a:spcBef>
            </a:pPr>
            <a:endParaRPr lang="zh-CN" altLang="en-US" dirty="0">
              <a:solidFill>
                <a:schemeClr val="tx1"/>
              </a:solidFill>
              <a:latin typeface="Times New Roman" panose="02020603050405020304" pitchFamily="18" charset="0"/>
              <a:ea typeface="黑体" panose="02010609060101010101" pitchFamily="49" charset="-122"/>
            </a:endParaRPr>
          </a:p>
        </p:txBody>
      </p:sp>
    </p:spTree>
  </p:cSld>
  <p:clrMapOvr>
    <a:masterClrMapping/>
  </p:clrMapOvr>
</p:sld>
</file>

<file path=ppt/theme/theme1.xml><?xml version="1.0" encoding="utf-8"?>
<a:theme xmlns:a="http://schemas.openxmlformats.org/drawingml/2006/main" name="WWW.2PPT.COM&#10;">
  <a:themeElements>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1619</Words>
  <Application>Microsoft Office PowerPoint</Application>
  <PresentationFormat>全屏显示(16:9)</PresentationFormat>
  <Paragraphs>184</Paragraphs>
  <Slides>21</Slides>
  <Notes>3</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3</vt:i4>
      </vt:variant>
      <vt:variant>
        <vt:lpstr>幻灯片标题</vt:lpstr>
      </vt:variant>
      <vt:variant>
        <vt:i4>21</vt:i4>
      </vt:variant>
    </vt:vector>
  </HeadingPairs>
  <TitlesOfParts>
    <vt:vector size="34" baseType="lpstr">
      <vt:lpstr>方正姚体</vt:lpstr>
      <vt:lpstr>黑体</vt:lpstr>
      <vt:lpstr>华文细黑</vt:lpstr>
      <vt:lpstr>宋体</vt:lpstr>
      <vt:lpstr>微软雅黑</vt:lpstr>
      <vt:lpstr>Arial</vt:lpstr>
      <vt:lpstr>Calibri</vt:lpstr>
      <vt:lpstr>Times New Roman</vt:lpstr>
      <vt:lpstr>Wingdings</vt:lpstr>
      <vt:lpstr>WWW.2PPT.COM
</vt:lpstr>
      <vt:lpstr>Equation.3</vt:lpstr>
      <vt:lpstr>Equation.KSEE3</vt:lpstr>
      <vt:lpstr>Equation.DSMT4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2015-07-09T08:14:00Z</dcterms:created>
  <dcterms:modified xsi:type="dcterms:W3CDTF">2023-01-17T02:31:53Z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A1EC078EC6DE4E838148818C109F9C20</vt:lpwstr>
  </property>
  <property fmtid="{A09F084E-AD41-489F-8076-AA5BE3082BCA}" pid="100">
    <vt:ui4>5</vt:ui4>
  </property>
  <property fmtid="{64440492-4C8B-11D1-8B70-080036B11A03}" pid="11">
    <vt:lpwstr>www.2ppt.com-爱PPT提供资源下载</vt:lpwstr>
  </property>
</Properties>
</file>