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8" r:id="rId3"/>
    <p:sldId id="277" r:id="rId4"/>
    <p:sldId id="260" r:id="rId5"/>
    <p:sldId id="265" r:id="rId6"/>
    <p:sldId id="279" r:id="rId7"/>
    <p:sldId id="266" r:id="rId8"/>
    <p:sldId id="280" r:id="rId9"/>
    <p:sldId id="267" r:id="rId10"/>
    <p:sldId id="268" r:id="rId11"/>
    <p:sldId id="269" r:id="rId12"/>
    <p:sldId id="289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60000"/>
    <a:srgbClr val="FFFF00"/>
    <a:srgbClr val="009900"/>
    <a:srgbClr val="008000"/>
    <a:srgbClr val="339933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3" autoAdjust="0"/>
    <p:restoredTop sz="94557" autoAdjust="0"/>
  </p:normalViewPr>
  <p:slideViewPr>
    <p:cSldViewPr snapToObjects="1">
      <p:cViewPr>
        <p:scale>
          <a:sx n="100" d="100"/>
          <a:sy n="100" d="100"/>
        </p:scale>
        <p:origin x="-294" y="-264"/>
      </p:cViewPr>
      <p:guideLst>
        <p:guide orient="horz" pos="22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560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pPr>
              <a:defRPr/>
            </a:pPr>
            <a:fld id="{B0C9492A-9426-49F3-82A0-7FD5596FFD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25956" name="Rectangle 4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560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x-none"/>
          </a:p>
        </p:txBody>
      </p:sp>
      <p:sp>
        <p:nvSpPr>
          <p:cNvPr id="2560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068DFB3C-C793-43F7-99BA-5211001C6E5D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8DFB3C-C793-43F7-99BA-5211001C6E5D}" type="slidenum">
              <a:rPr lang="zh-CN" alt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</p:spPr>
      </p:sp>
      <p:sp>
        <p:nvSpPr>
          <p:cNvPr id="128003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800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2C6832B-6FBA-4F83-BB1C-F5FD719AD343}" type="slidenum">
              <a:rPr lang="zh-CN" altLang="en-US" sz="1200">
                <a:latin typeface="Calibri" panose="020F0502020204030204" pitchFamily="34" charset="0"/>
              </a:rPr>
              <a:t>6</a:t>
            </a:fld>
            <a:endParaRPr lang="zh-CN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9E43-5221-451D-BF6C-D0BB8927EA4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9263F-D293-47DC-9E2E-C13F92185DC7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14207-DA4F-4985-9B7C-A89E29383D4B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4E350-8B48-4771-95D9-8FFE717277EA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0CCB-DCF0-4B8D-BE8C-6CC51C121FEE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8672-DECB-489B-B1E3-DBCE1C0B760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21B6-1489-497B-B1E2-E4D59AF1C038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95A2-D698-4D3D-94EF-EB1E5F78E78F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EF82-38F3-436B-BD66-6702DB721AC5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DE28-6879-412D-853D-A5D331439A8D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5AE88-CA2B-453A-8345-30FFEB81A3C1}" type="slidenum">
              <a:rPr lang="zh-CN" altLang="en-US"/>
              <a:t>‹#›</a:t>
            </a:fld>
            <a:endParaRPr lang="fr-FR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96FA8F0-AA03-4295-A76C-ECED1D5A9522}" type="slidenum">
              <a:rPr lang="zh-CN" altLang="en-US"/>
              <a:t>‹#›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标题 178177"/>
          <p:cNvSpPr>
            <a:spLocks noGrp="1" noChangeArrowheads="1"/>
          </p:cNvSpPr>
          <p:nvPr>
            <p:ph type="title"/>
          </p:nvPr>
        </p:nvSpPr>
        <p:spPr>
          <a:xfrm>
            <a:off x="814636" y="548680"/>
            <a:ext cx="7545932" cy="1430867"/>
          </a:xfrm>
        </p:spPr>
        <p:txBody>
          <a:bodyPr/>
          <a:lstStyle/>
          <a:p>
            <a:pPr eaLnBrk="1" hangingPunct="1"/>
            <a:r>
              <a:rPr lang="en-US" altLang="zh-CN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</a:t>
            </a:r>
            <a:r>
              <a:rPr lang="en-US" altLang="zh-CN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</a:p>
        </p:txBody>
      </p:sp>
      <p:sp>
        <p:nvSpPr>
          <p:cNvPr id="113667" name="文本占位符 178178"/>
          <p:cNvSpPr>
            <a:spLocks noGrp="1" noChangeArrowheads="1"/>
          </p:cNvSpPr>
          <p:nvPr>
            <p:ph idx="1"/>
          </p:nvPr>
        </p:nvSpPr>
        <p:spPr>
          <a:xfrm>
            <a:off x="479748" y="2348880"/>
            <a:ext cx="8229600" cy="108012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5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US" altLang="zh-CN" sz="54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Education</a:t>
            </a:r>
            <a:endParaRPr lang="zh-CN" altLang="en-US" sz="5400" b="1" i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53140" y="530341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文本占位符 39938"/>
          <p:cNvSpPr>
            <a:spLocks noGrp="1" noChangeArrowheads="1"/>
          </p:cNvSpPr>
          <p:nvPr>
            <p:ph idx="1"/>
          </p:nvPr>
        </p:nvSpPr>
        <p:spPr>
          <a:xfrm>
            <a:off x="395288" y="1316567"/>
            <a:ext cx="8209160" cy="465031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 I </a:t>
            </a:r>
            <a:r>
              <a:rPr lang="zh-CN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＿（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meet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 famous astronaut    yesterday.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5. He was wearing a pair of glasses and I didn't recognize him at 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起初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6. Your dream will come true 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＿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某天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296833"/>
          </a:xfrm>
          <a:ln>
            <a:miter lim="800000"/>
          </a:ln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US" altLang="zh-CN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You should keep </a:t>
            </a:r>
            <a:r>
              <a:rPr lang="zh-CN" altLang="en-US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＿ </a:t>
            </a:r>
            <a:r>
              <a:rPr lang="en-US" altLang="zh-CN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(you) eye on </a:t>
            </a:r>
            <a:r>
              <a:rPr lang="en-US" altLang="zh-CN" sz="3200" b="1" noProof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your_____study</a:t>
            </a:r>
            <a:r>
              <a:rPr lang="en-US" altLang="zh-CN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She must  </a:t>
            </a:r>
            <a:r>
              <a:rPr lang="zh-CN" altLang="en-US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＿ </a:t>
            </a:r>
            <a:r>
              <a:rPr lang="en-US" altLang="zh-CN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(reply) to Jim's letter soon.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zh-CN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9. Paul works hard </a:t>
            </a:r>
            <a:r>
              <a:rPr lang="zh-CN" altLang="en-US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＿ </a:t>
            </a:r>
            <a:r>
              <a:rPr lang="en-US" altLang="zh-CN" sz="3200" b="1" noProof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(catch) up with others</a:t>
            </a:r>
            <a:r>
              <a:rPr lang="en-US" altLang="zh-CN" sz="3200" b="1" noProof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endParaRPr lang="en-US" altLang="zh-CN" sz="3200" b="1" noProof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标题 1761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dirty="0" smtClean="0"/>
              <a:t>教学目标</a:t>
            </a:r>
          </a:p>
        </p:txBody>
      </p:sp>
      <p:sp>
        <p:nvSpPr>
          <p:cNvPr id="114691" name="文本占位符 176130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4129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掌握单词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mall,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faint, agency, definitely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等。能正确运用本课的重点短语及语法。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了解更多关于宇航员的知识，认识到努力学习的重要性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标题 29697"/>
          <p:cNvSpPr>
            <a:spLocks noGrp="1" noChangeArrowheads="1"/>
          </p:cNvSpPr>
          <p:nvPr>
            <p:ph type="title"/>
          </p:nvPr>
        </p:nvSpPr>
        <p:spPr>
          <a:xfrm>
            <a:off x="755651" y="370418"/>
            <a:ext cx="7788275" cy="941916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F60000"/>
                </a:solidFill>
              </a:rPr>
              <a:t>  </a:t>
            </a:r>
            <a:r>
              <a:rPr lang="en-US" altLang="zh-CN" sz="3600" b="1" dirty="0" smtClean="0">
                <a:solidFill>
                  <a:srgbClr val="F60000"/>
                </a:solidFill>
              </a:rPr>
              <a:t>  </a:t>
            </a:r>
            <a:r>
              <a:rPr lang="en-US" altLang="zh-CN" sz="4000" b="1" dirty="0" smtClean="0">
                <a:solidFill>
                  <a:srgbClr val="F60000"/>
                </a:solidFill>
                <a:latin typeface="Comic Sans MS" panose="030F0702030302020204" pitchFamily="66" charset="0"/>
              </a:rPr>
              <a:t>New words</a:t>
            </a:r>
            <a:r>
              <a:rPr lang="en-US" altLang="zh-CN" sz="4000" dirty="0" smtClean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5715" name="文本占位符 29698"/>
          <p:cNvSpPr>
            <a:spLocks noGrp="1" noChangeArrowheads="1"/>
          </p:cNvSpPr>
          <p:nvPr>
            <p:ph idx="1"/>
          </p:nvPr>
        </p:nvSpPr>
        <p:spPr>
          <a:xfrm>
            <a:off x="898526" y="1312333"/>
            <a:ext cx="7788275" cy="5545667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mall     n. 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商场</a:t>
            </a:r>
          </a:p>
          <a:p>
            <a:pPr eaLnBrk="1" hangingPunct="1"/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faint     v.  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昏倒</a:t>
            </a:r>
          </a:p>
          <a:p>
            <a:pPr eaLnBrk="1" hangingPunct="1"/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agency     n. 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机关，代理机构</a:t>
            </a:r>
          </a:p>
          <a:p>
            <a:pPr eaLnBrk="1" hangingPunct="1"/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definitely     adv.  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肯定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标题 34817"/>
          <p:cNvSpPr>
            <a:spLocks noGrp="1" noChangeArrowheads="1"/>
          </p:cNvSpPr>
          <p:nvPr>
            <p:ph type="title"/>
          </p:nvPr>
        </p:nvSpPr>
        <p:spPr>
          <a:xfrm>
            <a:off x="323850" y="165101"/>
            <a:ext cx="8229600" cy="768351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rgbClr val="D60093"/>
                </a:solidFill>
                <a:latin typeface="Comic Sans MS" panose="030F0702030302020204" pitchFamily="66" charset="0"/>
              </a:rPr>
              <a:t>Grammar</a:t>
            </a:r>
          </a:p>
        </p:txBody>
      </p:sp>
      <p:sp>
        <p:nvSpPr>
          <p:cNvPr id="24578" name="文本占位符 34818"/>
          <p:cNvSpPr>
            <a:spLocks noGrp="1"/>
          </p:cNvSpPr>
          <p:nvPr>
            <p:ph idx="1"/>
          </p:nvPr>
        </p:nvSpPr>
        <p:spPr>
          <a:xfrm>
            <a:off x="323850" y="1221318"/>
            <a:ext cx="8229600" cy="452543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CN" sz="2800" b="1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guess  </a:t>
            </a: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what?  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本句中的</a:t>
            </a: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可以看作是</a:t>
            </a: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it was 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的省略。另外，单独使用</a:t>
            </a: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可表示未听清或感到惊讶而要求对方重复一遍。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eg. I received a gift.  ——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What?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at first  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起初，首先。可位于句首或句末。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last  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最后，终于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标题 1802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rgbClr val="0000FF"/>
                </a:solidFill>
              </a:rPr>
              <a:t/>
            </a:r>
            <a:br>
              <a:rPr lang="zh-CN" altLang="en-US" sz="4000" b="1" smtClean="0">
                <a:solidFill>
                  <a:srgbClr val="0000FF"/>
                </a:solidFill>
              </a:rPr>
            </a:br>
            <a:r>
              <a:rPr lang="zh-CN" altLang="en-US" sz="4000" b="1" smtClean="0">
                <a:solidFill>
                  <a:srgbClr val="0000FF"/>
                </a:solidFill>
              </a:rPr>
              <a:t/>
            </a:r>
            <a:br>
              <a:rPr lang="zh-CN" altLang="en-US" sz="4000" b="1" smtClean="0">
                <a:solidFill>
                  <a:srgbClr val="0000FF"/>
                </a:solidFill>
              </a:rPr>
            </a:br>
            <a:endParaRPr lang="zh-CN" altLang="en-US" sz="4000" b="1" smtClean="0">
              <a:solidFill>
                <a:srgbClr val="0000FF"/>
              </a:solidFill>
            </a:endParaRPr>
          </a:p>
        </p:txBody>
      </p:sp>
      <p:sp>
        <p:nvSpPr>
          <p:cNvPr id="117763" name="文本占位符 180226"/>
          <p:cNvSpPr>
            <a:spLocks noGrp="1" noChangeArrowheads="1"/>
          </p:cNvSpPr>
          <p:nvPr>
            <p:ph idx="1"/>
          </p:nvPr>
        </p:nvSpPr>
        <p:spPr>
          <a:xfrm>
            <a:off x="685800" y="262467"/>
            <a:ext cx="7772400" cy="624416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200" b="1" dirty="0"/>
              <a:t>3. hold out </a:t>
            </a:r>
            <a:r>
              <a:rPr lang="zh-CN" altLang="en-US" sz="3200" b="1" dirty="0"/>
              <a:t>伸出</a:t>
            </a:r>
          </a:p>
          <a:p>
            <a:pPr eaLnBrk="1" hangingPunct="1">
              <a:buFontTx/>
              <a:buNone/>
            </a:pPr>
            <a:r>
              <a:rPr lang="zh-CN" altLang="en-US" sz="3200" b="1" dirty="0"/>
              <a:t>   </a:t>
            </a:r>
            <a:r>
              <a:rPr lang="en-US" altLang="zh-CN" sz="3200" b="1" dirty="0" err="1"/>
              <a:t>eg</a:t>
            </a:r>
            <a:r>
              <a:rPr lang="en-US" altLang="zh-CN" sz="3200" b="1" dirty="0"/>
              <a:t>. She held out her arms to give her son a hug.</a:t>
            </a:r>
          </a:p>
          <a:p>
            <a:pPr eaLnBrk="1" hangingPunct="1">
              <a:buFontTx/>
              <a:buNone/>
            </a:pPr>
            <a:r>
              <a:rPr lang="en-US" altLang="zh-CN" sz="3200" b="1" dirty="0"/>
              <a:t>    </a:t>
            </a:r>
            <a:r>
              <a:rPr lang="en-US" altLang="zh-CN" sz="3200" b="1" dirty="0">
                <a:sym typeface="Arial" panose="020B0604020202020204" pitchFamily="34" charset="0"/>
              </a:rPr>
              <a:t>hold out 提</a:t>
            </a:r>
            <a:r>
              <a:rPr lang="zh-CN" altLang="en-US" sz="3200" b="1" dirty="0">
                <a:sym typeface="Arial" panose="020B0604020202020204" pitchFamily="34" charset="0"/>
              </a:rPr>
              <a:t>供，坚持，不退让</a:t>
            </a:r>
          </a:p>
          <a:p>
            <a:pPr eaLnBrk="1" hangingPunct="1">
              <a:buFontTx/>
              <a:buNone/>
            </a:pPr>
            <a:r>
              <a:rPr lang="zh-CN" altLang="en-US" sz="3200" b="1" dirty="0">
                <a:sym typeface="Arial" panose="020B0604020202020204" pitchFamily="34" charset="0"/>
              </a:rPr>
              <a:t>  </a:t>
            </a:r>
            <a:r>
              <a:rPr lang="en-US" altLang="zh-CN" sz="3200" b="1" dirty="0" err="1">
                <a:sym typeface="Arial" panose="020B0604020202020204" pitchFamily="34" charset="0"/>
              </a:rPr>
              <a:t>eg</a:t>
            </a:r>
            <a:r>
              <a:rPr lang="en-US" altLang="zh-CN" sz="3200" b="1" dirty="0">
                <a:sym typeface="Arial" panose="020B0604020202020204" pitchFamily="34" charset="0"/>
              </a:rPr>
              <a:t>. His invention holds out hope for the people.</a:t>
            </a:r>
          </a:p>
          <a:p>
            <a:pPr eaLnBrk="1" hangingPunct="1">
              <a:buFontTx/>
              <a:buNone/>
            </a:pPr>
            <a:r>
              <a:rPr lang="en-US" altLang="zh-CN" sz="3200" b="1" dirty="0">
                <a:sym typeface="Arial" panose="020B0604020202020204" pitchFamily="34" charset="0"/>
              </a:rPr>
              <a:t>   They held out against the enemy for six months.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标题 358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shake one's hand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握某人的手</a:t>
            </a:r>
          </a:p>
        </p:txBody>
      </p:sp>
      <p:sp>
        <p:nvSpPr>
          <p:cNvPr id="118787" name="文本占位符 35842"/>
          <p:cNvSpPr>
            <a:spLocks noGrp="1" noChangeArrowheads="1"/>
          </p:cNvSpPr>
          <p:nvPr>
            <p:ph idx="1"/>
          </p:nvPr>
        </p:nvSpPr>
        <p:spPr>
          <a:xfrm>
            <a:off x="457200" y="1418167"/>
            <a:ext cx="8229600" cy="381103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shake —— shook ——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shaken 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摇动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shake hands 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握手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shake hands with </a:t>
            </a:r>
            <a:r>
              <a:rPr lang="en-US" altLang="zh-CN" sz="2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sb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和某人握手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someday, some day, one day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都表示将来的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某天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，若表示过去的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某天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，只能用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one day</a:t>
            </a:r>
            <a:r>
              <a:rPr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believe I will go abroad someday/some day/one day</a:t>
            </a:r>
            <a:r>
              <a:rPr lang="en-US" altLang="zh-CN" sz="2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标题 182273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7772400" cy="1060451"/>
          </a:xfrm>
        </p:spPr>
        <p:txBody>
          <a:bodyPr/>
          <a:lstStyle/>
          <a:p>
            <a:pPr algn="l" eaLnBrk="1" hangingPunct="1"/>
            <a:r>
              <a:rPr lang="en-US" altLang="zh-CN" sz="2400" dirty="0"/>
              <a:t>      I met her in the street one day last month.</a:t>
            </a:r>
          </a:p>
        </p:txBody>
      </p:sp>
      <p:sp>
        <p:nvSpPr>
          <p:cNvPr id="119811" name="文本占位符 182274"/>
          <p:cNvSpPr>
            <a:spLocks noGrp="1" noChangeArrowheads="1"/>
          </p:cNvSpPr>
          <p:nvPr>
            <p:ph idx="1"/>
          </p:nvPr>
        </p:nvSpPr>
        <p:spPr>
          <a:xfrm>
            <a:off x="685800" y="1388518"/>
            <a:ext cx="7918648" cy="396044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动词不定式短语作目的状语，用来修饰动词，表示某一动作或状态的目的。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must get up early to arrive on time.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为了按时到达，我们必须早起床。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reply  n.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回答，答复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reply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作及物动词时，后接从句。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 replied that he knew nothing about it.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他回答说，他对此事一无所知。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标题 36865"/>
          <p:cNvSpPr>
            <a:spLocks noGrp="1" noChangeArrowheads="1"/>
          </p:cNvSpPr>
          <p:nvPr>
            <p:ph type="title"/>
          </p:nvPr>
        </p:nvSpPr>
        <p:spPr>
          <a:xfrm>
            <a:off x="457200" y="452967"/>
            <a:ext cx="8229600" cy="946151"/>
          </a:xfrm>
        </p:spPr>
        <p:txBody>
          <a:bodyPr/>
          <a:lstStyle/>
          <a:p>
            <a:pPr eaLnBrk="1" hangingPunct="1"/>
            <a:r>
              <a:rPr lang="en-US" altLang="zh-CN" sz="2800"/>
              <a:t>  reply </a:t>
            </a:r>
            <a:r>
              <a:rPr lang="zh-CN" altLang="en-US" sz="2800"/>
              <a:t>作不及物动词时，常与介词</a:t>
            </a:r>
            <a:r>
              <a:rPr lang="en-US" altLang="zh-CN" sz="2800"/>
              <a:t>to</a:t>
            </a:r>
            <a:r>
              <a:rPr lang="zh-CN" altLang="en-US" sz="2800"/>
              <a:t>搭配。</a:t>
            </a:r>
          </a:p>
        </p:txBody>
      </p:sp>
      <p:sp>
        <p:nvSpPr>
          <p:cNvPr id="120835" name="文本占位符 36866"/>
          <p:cNvSpPr>
            <a:spLocks noGrp="1" noChangeArrowheads="1"/>
          </p:cNvSpPr>
          <p:nvPr>
            <p:ph idx="1"/>
          </p:nvPr>
        </p:nvSpPr>
        <p:spPr>
          <a:xfrm>
            <a:off x="457200" y="1399118"/>
            <a:ext cx="8435280" cy="452543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Can you reply to this question?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keep one's eye on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关注，留神，留意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policeman kept his eye on the man's actions.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这位警察留意着那个人的行动。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标题 37889"/>
          <p:cNvSpPr>
            <a:spLocks noGrp="1" noChangeArrowheads="1"/>
          </p:cNvSpPr>
          <p:nvPr>
            <p:ph type="title"/>
          </p:nvPr>
        </p:nvSpPr>
        <p:spPr>
          <a:xfrm>
            <a:off x="684213" y="275167"/>
            <a:ext cx="4824412" cy="1143000"/>
          </a:xfrm>
        </p:spPr>
        <p:txBody>
          <a:bodyPr/>
          <a:lstStyle/>
          <a:p>
            <a:pPr eaLnBrk="1" hangingPunct="1"/>
            <a:r>
              <a:rPr lang="en-US" altLang="zh-CN" sz="4400" dirty="0"/>
              <a:t>Practice</a:t>
            </a:r>
          </a:p>
        </p:txBody>
      </p:sp>
      <p:sp>
        <p:nvSpPr>
          <p:cNvPr id="121859" name="文本占位符 37890"/>
          <p:cNvSpPr>
            <a:spLocks noGrp="1" noChangeArrowheads="1"/>
          </p:cNvSpPr>
          <p:nvPr>
            <p:ph idx="1"/>
          </p:nvPr>
        </p:nvSpPr>
        <p:spPr>
          <a:xfrm>
            <a:off x="684213" y="1556792"/>
            <a:ext cx="7632700" cy="452543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zh-CN" altLang="en-US" sz="1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用所给词的适当形式填空。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Many boys dreams of </a:t>
            </a:r>
            <a:r>
              <a:rPr lang="zh-CN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＿ </a:t>
            </a: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(become) pilots.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It's very important for me to do</a:t>
            </a:r>
            <a:r>
              <a:rPr lang="zh-CN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＿</a:t>
            </a: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(good) in school.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May I invite you </a:t>
            </a:r>
            <a:r>
              <a:rPr lang="zh-CN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＿</a:t>
            </a:r>
            <a:r>
              <a:rPr lang="en-US" altLang="zh-CN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(have) a cup of tea with me?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566</Words>
  <Application>Microsoft Office PowerPoint</Application>
  <PresentationFormat>全屏显示(4:3)</PresentationFormat>
  <Paragraphs>55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WWW.2PPT.COM
</vt:lpstr>
      <vt:lpstr>第一PPT模板网-WWW.1PPT.COM  </vt:lpstr>
      <vt:lpstr>Lesson 60</vt:lpstr>
      <vt:lpstr>教学目标</vt:lpstr>
      <vt:lpstr>    New words </vt:lpstr>
      <vt:lpstr>Grammar</vt:lpstr>
      <vt:lpstr>  </vt:lpstr>
      <vt:lpstr>4. shake one's hand 握某人的手</vt:lpstr>
      <vt:lpstr>      I met her in the street one day last month.</vt:lpstr>
      <vt:lpstr>  reply 作不及物动词时，常与介词to搭配。</vt:lpstr>
      <vt:lpstr>Practice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2023-01-17T02:31:57Z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DE24795C23A8469BB24C8CEEE286148F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